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51" r:id="rId4"/>
    <p:sldMasterId id="2147483869" r:id="rId5"/>
    <p:sldMasterId id="2147484004" r:id="rId6"/>
  </p:sldMasterIdLst>
  <p:notesMasterIdLst>
    <p:notesMasterId r:id="rId76"/>
  </p:notesMasterIdLst>
  <p:handoutMasterIdLst>
    <p:handoutMasterId r:id="rId77"/>
  </p:handoutMasterIdLst>
  <p:sldIdLst>
    <p:sldId id="2147138424" r:id="rId7"/>
    <p:sldId id="2147138421" r:id="rId8"/>
    <p:sldId id="2147138423" r:id="rId9"/>
    <p:sldId id="2147138358" r:id="rId10"/>
    <p:sldId id="2147138425" r:id="rId11"/>
    <p:sldId id="2147138430" r:id="rId12"/>
    <p:sldId id="2147138431" r:id="rId13"/>
    <p:sldId id="2147138432" r:id="rId14"/>
    <p:sldId id="2147138433" r:id="rId15"/>
    <p:sldId id="2147138364" r:id="rId16"/>
    <p:sldId id="2147138468" r:id="rId17"/>
    <p:sldId id="2147138469" r:id="rId18"/>
    <p:sldId id="2147138470" r:id="rId19"/>
    <p:sldId id="2147138457" r:id="rId20"/>
    <p:sldId id="2147138370" r:id="rId21"/>
    <p:sldId id="2147138354" r:id="rId22"/>
    <p:sldId id="2147138349" r:id="rId23"/>
    <p:sldId id="2147138344" r:id="rId24"/>
    <p:sldId id="2147138350" r:id="rId25"/>
    <p:sldId id="2147138352" r:id="rId26"/>
    <p:sldId id="1742" r:id="rId27"/>
    <p:sldId id="2147138376" r:id="rId28"/>
    <p:sldId id="2147138444" r:id="rId29"/>
    <p:sldId id="2147138445" r:id="rId30"/>
    <p:sldId id="2147138446" r:id="rId31"/>
    <p:sldId id="2147138447" r:id="rId32"/>
    <p:sldId id="2147138448" r:id="rId33"/>
    <p:sldId id="2147138382" r:id="rId34"/>
    <p:sldId id="2147138464" r:id="rId35"/>
    <p:sldId id="2147138466" r:id="rId36"/>
    <p:sldId id="2147138465" r:id="rId37"/>
    <p:sldId id="2147138467" r:id="rId38"/>
    <p:sldId id="2147138456" r:id="rId39"/>
    <p:sldId id="2147138388" r:id="rId40"/>
    <p:sldId id="2147138458" r:id="rId41"/>
    <p:sldId id="2147138459" r:id="rId42"/>
    <p:sldId id="2147138460" r:id="rId43"/>
    <p:sldId id="2147138461" r:id="rId44"/>
    <p:sldId id="2147138455" r:id="rId45"/>
    <p:sldId id="1697" r:id="rId46"/>
    <p:sldId id="2147138394" r:id="rId47"/>
    <p:sldId id="2147138462" r:id="rId48"/>
    <p:sldId id="2147138390" r:id="rId49"/>
    <p:sldId id="2147138389" r:id="rId50"/>
    <p:sldId id="2147138391" r:id="rId51"/>
    <p:sldId id="2147138463" r:id="rId52"/>
    <p:sldId id="2147138400" r:id="rId53"/>
    <p:sldId id="2147138449" r:id="rId54"/>
    <p:sldId id="2147138450" r:id="rId55"/>
    <p:sldId id="2147138451" r:id="rId56"/>
    <p:sldId id="2147138452" r:id="rId57"/>
    <p:sldId id="2147138453" r:id="rId58"/>
    <p:sldId id="2147138406" r:id="rId59"/>
    <p:sldId id="2147138434" r:id="rId60"/>
    <p:sldId id="2147138435" r:id="rId61"/>
    <p:sldId id="2147138436" r:id="rId62"/>
    <p:sldId id="2147138437" r:id="rId63"/>
    <p:sldId id="2147138438" r:id="rId64"/>
    <p:sldId id="2147138412" r:id="rId65"/>
    <p:sldId id="2147138439" r:id="rId66"/>
    <p:sldId id="2147138440" r:id="rId67"/>
    <p:sldId id="2147138441" r:id="rId68"/>
    <p:sldId id="2147138442" r:id="rId69"/>
    <p:sldId id="2147138443" r:id="rId70"/>
    <p:sldId id="2147138419" r:id="rId71"/>
    <p:sldId id="325" r:id="rId72"/>
    <p:sldId id="2147138427" r:id="rId73"/>
    <p:sldId id="2147138428" r:id="rId74"/>
    <p:sldId id="2147138429" r:id="rId7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2832" userDrawn="1">
          <p15:clr>
            <a:srgbClr val="A4A3A4"/>
          </p15:clr>
        </p15:guide>
        <p15:guide id="2" orient="horz" pos="1152"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9392EA1E-9453-3937-7D94-5C59C25EDF86}" name="Nora Silver" initials="NS" userId="S::Nora.Silver@gartner.com::f4d5de43-753d-4c7e-99ff-51350c7a6a87" providerId="AD"/>
  <p188:author id="{2CFA3B44-C178-7B7D-35E2-E61FB39148B6}" name="Ragini Budithi" initials="RB" userId="S::Ragini.Budithi@gartner.com::5064c4c9-f6df-4d1d-bd5b-d4af5c58287c" providerId="AD"/>
  <p188:author id="{504A4545-6CF5-D175-04B6-4C3CB4B30EF0}" name="Jeremy D'Hoinne" initials="JD" userId="S::jeremy.dhoinne@gartner.com::19736bf2-863d-4cae-9280-ef9499966d50" providerId="AD"/>
  <p188:author id="{EE333152-C88A-1B2B-0AA9-C751F1C438C3}" name="Ragini Budithi" initials="RB" userId="S::ragini.budithi@gartner.com::5064c4c9-f6df-4d1d-bd5b-d4af5c58287c" providerId="AD"/>
  <p188:author id="{20D86777-BA8B-59F7-D589-96556572EB09}" name="Silver,Nora" initials="S" userId="S::nora.boedecker@gartner.com::f4d5de43-753d-4c7e-99ff-51350c7a6a87" providerId="AD"/>
  <p188:author id="{9E38257F-D4B5-49F7-5B2D-5F0D25EB3DBF}" name="Pallavi Lahiry" initials="" userId="Anonymous_Pallavi Lahiry" providerId="None"/>
  <p188:author id="{2D807799-5953-84C2-1F5F-2430C900A105}" name="Nora Silver" initials="NS" userId="S::nora.silver@gartner.com::f4d5de43-753d-4c7e-99ff-51350c7a6a87" providerId="AD"/>
  <p188:author id="{F0E210AD-FB28-66AB-3D79-97A79F59996E}" name="Pallavi Lahiry" initials="PL" userId="S::pallavi.lahiry@gartner.com::b1bddd27-dc99-4a80-943f-bed337850f3f" providerId="AD"/>
  <p188:author id="{774978DF-C4EF-CB8A-7359-6B8CC8C3CF5D}" name="Gary Olliffe" initials="GO" userId="S::Gary.Olliffe@gartner.com::9a46c307-b2ef-40ce-9fbc-2f84de6bf18e"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Enders,Rich" initials="E" lastIdx="4" clrIdx="0">
    <p:extLst>
      <p:ext uri="{19B8F6BF-5375-455C-9EA6-DF929625EA0E}">
        <p15:presenceInfo xmlns:p15="http://schemas.microsoft.com/office/powerpoint/2012/main" userId="S::Rich.Enders@gartner.com::1ad872d4-5fa0-4d3e-b9bc-40fded2a6f6d" providerId="AD"/>
      </p:ext>
    </p:extLst>
  </p:cmAuthor>
  <p:cmAuthor id="2" name="Puleio,Michelle" initials="P" lastIdx="1" clrIdx="1">
    <p:extLst>
      <p:ext uri="{19B8F6BF-5375-455C-9EA6-DF929625EA0E}">
        <p15:presenceInfo xmlns:p15="http://schemas.microsoft.com/office/powerpoint/2012/main" userId="S::Michelle.Puleio@gartner.com::4d61dde0-08c5-41fb-925d-691e51c28e04" providerId="AD"/>
      </p:ext>
    </p:extLst>
  </p:cmAuthor>
  <p:cmAuthor id="3" name="Rafferty,Charles" initials="R" lastIdx="1" clrIdx="2">
    <p:extLst>
      <p:ext uri="{19B8F6BF-5375-455C-9EA6-DF929625EA0E}">
        <p15:presenceInfo xmlns:p15="http://schemas.microsoft.com/office/powerpoint/2012/main" userId="S::Charles.Rafferty@gartner.com::7a4208b7-acfc-4cce-8499-c63b78448d8d"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40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6E25E649-3F16-4E02-A733-19D2CDBF48F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14"/>
  </p:normalViewPr>
  <p:slideViewPr>
    <p:cSldViewPr snapToGrid="0">
      <p:cViewPr varScale="1">
        <p:scale>
          <a:sx n="101" d="100"/>
          <a:sy n="101" d="100"/>
        </p:scale>
        <p:origin x="1000" y="192"/>
      </p:cViewPr>
      <p:guideLst>
        <p:guide pos="2832"/>
        <p:guide orient="horz" pos="1152"/>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slide" Target="slides/slide57.xml"/><Relationship Id="rId68" Type="http://schemas.openxmlformats.org/officeDocument/2006/relationships/slide" Target="slides/slide62.xml"/><Relationship Id="rId16" Type="http://schemas.openxmlformats.org/officeDocument/2006/relationships/slide" Target="slides/slide10.xml"/><Relationship Id="rId11" Type="http://schemas.openxmlformats.org/officeDocument/2006/relationships/slide" Target="slides/slide5.xml"/><Relationship Id="rId32" Type="http://schemas.openxmlformats.org/officeDocument/2006/relationships/slide" Target="slides/slide26.xml"/><Relationship Id="rId37" Type="http://schemas.openxmlformats.org/officeDocument/2006/relationships/slide" Target="slides/slide31.xml"/><Relationship Id="rId53" Type="http://schemas.openxmlformats.org/officeDocument/2006/relationships/slide" Target="slides/slide47.xml"/><Relationship Id="rId58" Type="http://schemas.openxmlformats.org/officeDocument/2006/relationships/slide" Target="slides/slide52.xml"/><Relationship Id="rId74" Type="http://schemas.openxmlformats.org/officeDocument/2006/relationships/slide" Target="slides/slide68.xml"/><Relationship Id="rId79" Type="http://schemas.openxmlformats.org/officeDocument/2006/relationships/presProps" Target="presProps.xml"/><Relationship Id="rId5" Type="http://schemas.openxmlformats.org/officeDocument/2006/relationships/slideMaster" Target="slideMasters/slideMaster2.xml"/><Relationship Id="rId61" Type="http://schemas.openxmlformats.org/officeDocument/2006/relationships/slide" Target="slides/slide55.xml"/><Relationship Id="rId82" Type="http://schemas.openxmlformats.org/officeDocument/2006/relationships/tableStyles" Target="tableStyles.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slide" Target="slides/slide58.xml"/><Relationship Id="rId69" Type="http://schemas.openxmlformats.org/officeDocument/2006/relationships/slide" Target="slides/slide63.xml"/><Relationship Id="rId77" Type="http://schemas.openxmlformats.org/officeDocument/2006/relationships/handoutMaster" Target="handoutMasters/handoutMaster1.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80"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slide" Target="slides/slide6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slide" Target="slides/slide64.xml"/><Relationship Id="rId75" Type="http://schemas.openxmlformats.org/officeDocument/2006/relationships/slide" Target="slides/slide69.xml"/><Relationship Id="rId83"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slide" Target="slides/slide67.xml"/><Relationship Id="rId78" Type="http://schemas.openxmlformats.org/officeDocument/2006/relationships/commentAuthors" Target="commentAuthors.xml"/><Relationship Id="rId8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notesMaster" Target="notesMasters/notesMaster1.xml"/><Relationship Id="rId7" Type="http://schemas.openxmlformats.org/officeDocument/2006/relationships/slide" Target="slides/slide1.xml"/><Relationship Id="rId71" Type="http://schemas.openxmlformats.org/officeDocument/2006/relationships/slide" Target="slides/slide65.xml"/><Relationship Id="rId2" Type="http://schemas.openxmlformats.org/officeDocument/2006/relationships/customXml" Target="../customXml/item2.xml"/><Relationship Id="rId29" Type="http://schemas.openxmlformats.org/officeDocument/2006/relationships/slide" Target="slides/slide23.xml"/><Relationship Id="rId24" Type="http://schemas.openxmlformats.org/officeDocument/2006/relationships/slide" Target="slides/slide18.xml"/><Relationship Id="rId40" Type="http://schemas.openxmlformats.org/officeDocument/2006/relationships/slide" Target="slides/slide34.xml"/><Relationship Id="rId45" Type="http://schemas.openxmlformats.org/officeDocument/2006/relationships/slide" Target="slides/slide39.xml"/><Relationship Id="rId66" Type="http://schemas.openxmlformats.org/officeDocument/2006/relationships/slide" Target="slides/slide6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9E26B98C-713B-4B72-A4D4-019F5DA80C9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DC270BE1-CA36-4E08-BA4E-AC3C07DBA58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662039D-F6B0-4B3D-87CD-5EA4BC8D3B27}" type="datetimeFigureOut">
              <a:rPr lang="en-US" smtClean="0"/>
              <a:t>11/6/23</a:t>
            </a:fld>
            <a:endParaRPr lang="en-US"/>
          </a:p>
        </p:txBody>
      </p:sp>
      <p:sp>
        <p:nvSpPr>
          <p:cNvPr id="4" name="Footer Placeholder 3">
            <a:extLst>
              <a:ext uri="{FF2B5EF4-FFF2-40B4-BE49-F238E27FC236}">
                <a16:creationId xmlns:a16="http://schemas.microsoft.com/office/drawing/2014/main" id="{87346B8E-2606-4769-BF30-459644BE4BF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ABEC229D-172E-43E4-8A96-CF0E11D3DD0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D3B6B68-6C65-4B67-BFEC-C9B9E8911328}" type="slidenum">
              <a:rPr lang="en-US" smtClean="0"/>
              <a:t>‹#›</a:t>
            </a:fld>
            <a:endParaRPr lang="en-US"/>
          </a:p>
        </p:txBody>
      </p:sp>
    </p:spTree>
    <p:extLst>
      <p:ext uri="{BB962C8B-B14F-4D97-AF65-F5344CB8AC3E}">
        <p14:creationId xmlns:p14="http://schemas.microsoft.com/office/powerpoint/2010/main" val="173089888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Notes Placeholder 4"/>
          <p:cNvSpPr>
            <a:spLocks noGrp="1"/>
          </p:cNvSpPr>
          <p:nvPr>
            <p:ph type="body" sz="quarter" idx="3"/>
          </p:nvPr>
        </p:nvSpPr>
        <p:spPr>
          <a:xfrm>
            <a:off x="246888" y="3134806"/>
            <a:ext cx="6373368" cy="5698298"/>
          </a:xfrm>
          <a:prstGeom prst="rect">
            <a:avLst/>
          </a:prstGeom>
        </p:spPr>
        <p:txBody>
          <a:bodyPr vert="horz" lIns="0" tIns="0" rIns="0" bIns="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Slide Image Placeholder 7">
            <a:extLst>
              <a:ext uri="{FF2B5EF4-FFF2-40B4-BE49-F238E27FC236}">
                <a16:creationId xmlns:a16="http://schemas.microsoft.com/office/drawing/2014/main" id="{EB9A72EB-8446-4162-8400-EAE51CA4B002}"/>
              </a:ext>
            </a:extLst>
          </p:cNvPr>
          <p:cNvSpPr>
            <a:spLocks noGrp="1" noRot="1" noChangeAspect="1"/>
          </p:cNvSpPr>
          <p:nvPr>
            <p:ph type="sldImg" idx="2"/>
          </p:nvPr>
        </p:nvSpPr>
        <p:spPr>
          <a:xfrm>
            <a:off x="1333500" y="658368"/>
            <a:ext cx="4191000" cy="2357438"/>
          </a:xfrm>
          <a:prstGeom prst="rect">
            <a:avLst/>
          </a:prstGeom>
          <a:noFill/>
          <a:ln w="12700">
            <a:solidFill>
              <a:prstClr val="black"/>
            </a:solidFill>
          </a:ln>
        </p:spPr>
        <p:txBody>
          <a:bodyPr vert="horz" lIns="91440" tIns="45720" rIns="91440" bIns="45720" rtlCol="0" anchor="ctr"/>
          <a:lstStyle/>
          <a:p>
            <a:endParaRPr lang="en-US"/>
          </a:p>
        </p:txBody>
      </p:sp>
      <p:sp>
        <p:nvSpPr>
          <p:cNvPr id="10" name="TextBox 9">
            <a:extLst>
              <a:ext uri="{FF2B5EF4-FFF2-40B4-BE49-F238E27FC236}">
                <a16:creationId xmlns:a16="http://schemas.microsoft.com/office/drawing/2014/main" id="{F59BBFC6-D472-4F66-A33B-98EEDC87B9D3}"/>
              </a:ext>
            </a:extLst>
          </p:cNvPr>
          <p:cNvSpPr txBox="1"/>
          <p:nvPr/>
        </p:nvSpPr>
        <p:spPr>
          <a:xfrm rot="16200000">
            <a:off x="-840060" y="1686780"/>
            <a:ext cx="2301912" cy="138499"/>
          </a:xfrm>
          <a:prstGeom prst="rect">
            <a:avLst/>
          </a:prstGeom>
          <a:noFill/>
        </p:spPr>
        <p:txBody>
          <a:bodyPr wrap="none" lIns="0" tIns="0" rIns="0" bIns="0" rtlCol="0" anchor="ctr" anchorCtr="0">
            <a:spAutoFit/>
          </a:bodyPr>
          <a:lstStyle/>
          <a:p>
            <a:pPr algn="ctr"/>
            <a:r>
              <a:rPr lang="en-US" sz="900">
                <a:solidFill>
                  <a:srgbClr val="C0C0C0"/>
                </a:solidFill>
              </a:rPr>
              <a:t>— NOT FOR EXTERNAL DISTRIBUTION —</a:t>
            </a:r>
          </a:p>
        </p:txBody>
      </p:sp>
      <p:sp>
        <p:nvSpPr>
          <p:cNvPr id="11" name="TextBox 10">
            <a:extLst>
              <a:ext uri="{FF2B5EF4-FFF2-40B4-BE49-F238E27FC236}">
                <a16:creationId xmlns:a16="http://schemas.microsoft.com/office/drawing/2014/main" id="{DA573FBF-EDF7-4974-B2B2-CF1E73B474F9}"/>
              </a:ext>
            </a:extLst>
          </p:cNvPr>
          <p:cNvSpPr txBox="1"/>
          <p:nvPr/>
        </p:nvSpPr>
        <p:spPr>
          <a:xfrm rot="5400000">
            <a:off x="5396148" y="1686780"/>
            <a:ext cx="2301912" cy="138499"/>
          </a:xfrm>
          <a:prstGeom prst="rect">
            <a:avLst/>
          </a:prstGeom>
          <a:noFill/>
        </p:spPr>
        <p:txBody>
          <a:bodyPr wrap="none" lIns="0" tIns="0" rIns="0" bIns="0" rtlCol="0" anchor="ctr" anchorCtr="0">
            <a:spAutoFit/>
          </a:bodyPr>
          <a:lstStyle/>
          <a:p>
            <a:pPr algn="ctr"/>
            <a:r>
              <a:rPr lang="en-US" sz="900">
                <a:solidFill>
                  <a:srgbClr val="C0C0C0"/>
                </a:solidFill>
              </a:rPr>
              <a:t>— NOT FOR EXTERNAL DISTRIBUTION —</a:t>
            </a:r>
          </a:p>
        </p:txBody>
      </p:sp>
      <p:sp>
        <p:nvSpPr>
          <p:cNvPr id="23" name="TextBox 22">
            <a:extLst>
              <a:ext uri="{FF2B5EF4-FFF2-40B4-BE49-F238E27FC236}">
                <a16:creationId xmlns:a16="http://schemas.microsoft.com/office/drawing/2014/main" id="{92C8F8D4-DFC9-4259-86F5-A4F987BA15DE}"/>
              </a:ext>
            </a:extLst>
          </p:cNvPr>
          <p:cNvSpPr txBox="1"/>
          <p:nvPr/>
        </p:nvSpPr>
        <p:spPr>
          <a:xfrm>
            <a:off x="246888" y="8887968"/>
            <a:ext cx="6290183" cy="184666"/>
          </a:xfrm>
          <a:prstGeom prst="rect">
            <a:avLst/>
          </a:prstGeom>
          <a:noFill/>
        </p:spPr>
        <p:txBody>
          <a:bodyPr wrap="none" lIns="0" tIns="0" rIns="0" bIns="0" rtlCol="0" anchor="b" anchorCtr="0">
            <a:spAutoFit/>
          </a:bodyPr>
          <a:lstStyle/>
          <a:p>
            <a:pPr marL="228600" indent="-228600"/>
            <a:fld id="{E1F39F5E-4058-4856-B2BD-0FDE5C1B6221}" type="slidenum">
              <a:rPr lang="en-US" sz="600" smtClean="0"/>
              <a:t>‹#›</a:t>
            </a:fld>
            <a:r>
              <a:rPr lang="en-US" sz="600"/>
              <a:t>	© 2023 Gartner, Inc. and/or its affiliates. All rights reserved. Gartner is a registered trademark of Gartner, Inc. or its affiliates.</a:t>
            </a:r>
            <a:br>
              <a:rPr lang="en-US" sz="600"/>
            </a:br>
            <a:r>
              <a:rPr lang="en-US" sz="600" b="1"/>
              <a:t>INTERNAL — FOR INTERNAL USE ONLY or RESTRICTED [CHOOSE ONE — DELETE AS APPROPRIATE]</a:t>
            </a:r>
            <a:r>
              <a:rPr lang="en-US" sz="600"/>
              <a:t> | Version X.X | Last updated [insert date format: DD Month YYYY]</a:t>
            </a:r>
          </a:p>
        </p:txBody>
      </p:sp>
      <p:sp>
        <p:nvSpPr>
          <p:cNvPr id="26" name="TextBox 25">
            <a:extLst>
              <a:ext uri="{FF2B5EF4-FFF2-40B4-BE49-F238E27FC236}">
                <a16:creationId xmlns:a16="http://schemas.microsoft.com/office/drawing/2014/main" id="{EF32A807-544A-4EBE-989F-ECAA016BF8D1}"/>
              </a:ext>
            </a:extLst>
          </p:cNvPr>
          <p:cNvSpPr txBox="1"/>
          <p:nvPr/>
        </p:nvSpPr>
        <p:spPr>
          <a:xfrm>
            <a:off x="246887" y="128016"/>
            <a:ext cx="6327648" cy="244682"/>
          </a:xfrm>
          <a:prstGeom prst="rect">
            <a:avLst/>
          </a:prstGeom>
          <a:noFill/>
        </p:spPr>
        <p:txBody>
          <a:bodyPr wrap="square" lIns="0" rtlCol="0">
            <a:spAutoFit/>
          </a:bodyPr>
          <a:lstStyle/>
          <a:p>
            <a:pPr>
              <a:lnSpc>
                <a:spcPct val="90000"/>
              </a:lnSpc>
            </a:pPr>
            <a:r>
              <a:rPr lang="en-US" sz="1100" b="1">
                <a:solidFill>
                  <a:schemeClr val="tx1"/>
                </a:solidFill>
              </a:rPr>
              <a:t>Presentation Title</a:t>
            </a:r>
          </a:p>
        </p:txBody>
      </p:sp>
    </p:spTree>
    <p:extLst>
      <p:ext uri="{BB962C8B-B14F-4D97-AF65-F5344CB8AC3E}">
        <p14:creationId xmlns:p14="http://schemas.microsoft.com/office/powerpoint/2010/main" val="922378356"/>
      </p:ext>
    </p:extLst>
  </p:cSld>
  <p:clrMap bg1="lt1" tx1="dk1" bg2="lt2" tx2="dk2" accent1="accent1" accent2="accent2" accent3="accent3" accent4="accent4" accent5="accent5" accent6="accent6" hlink="hlink" folHlink="folHlink"/>
  <p:notesStyle>
    <a:lvl1pPr marL="0" algn="l" defTabSz="914400" rtl="0" eaLnBrk="1" latinLnBrk="0" hangingPunct="1">
      <a:lnSpc>
        <a:spcPct val="90000"/>
      </a:lnSpc>
      <a:spcAft>
        <a:spcPts val="600"/>
      </a:spcAft>
      <a:defRPr sz="1200" kern="1200">
        <a:solidFill>
          <a:schemeClr val="tx1"/>
        </a:solidFill>
        <a:latin typeface="+mn-lt"/>
        <a:ea typeface="+mn-ea"/>
        <a:cs typeface="+mn-cs"/>
      </a:defRPr>
    </a:lvl1pPr>
    <a:lvl2pPr marL="182880" indent="-137160" algn="l" defTabSz="914400" rtl="0" eaLnBrk="1" latinLnBrk="0" hangingPunct="1">
      <a:lnSpc>
        <a:spcPct val="90000"/>
      </a:lnSpc>
      <a:spcAft>
        <a:spcPts val="600"/>
      </a:spcAft>
      <a:buFont typeface="Arial" panose="020B0604020202020204" pitchFamily="34" charset="0"/>
      <a:buChar char="•"/>
      <a:defRPr sz="1200" kern="1200">
        <a:solidFill>
          <a:schemeClr val="tx1"/>
        </a:solidFill>
        <a:latin typeface="+mn-lt"/>
        <a:ea typeface="+mn-ea"/>
        <a:cs typeface="+mn-cs"/>
      </a:defRPr>
    </a:lvl2pPr>
    <a:lvl3pPr marL="365760" indent="-137160" algn="l" defTabSz="914400" rtl="0" eaLnBrk="1" latinLnBrk="0" hangingPunct="1">
      <a:lnSpc>
        <a:spcPct val="90000"/>
      </a:lnSpc>
      <a:spcAft>
        <a:spcPts val="600"/>
      </a:spcAft>
      <a:buFont typeface="Arial" panose="020B0604020202020204" pitchFamily="34" charset="0"/>
      <a:buChar char="–"/>
      <a:defRPr sz="1200" kern="1200">
        <a:solidFill>
          <a:schemeClr val="tx1"/>
        </a:solidFill>
        <a:latin typeface="+mn-lt"/>
        <a:ea typeface="+mn-ea"/>
        <a:cs typeface="+mn-cs"/>
      </a:defRPr>
    </a:lvl3pPr>
    <a:lvl4pPr marL="548640" indent="-137160" algn="l" defTabSz="914400" rtl="0" eaLnBrk="1" latinLnBrk="0" hangingPunct="1">
      <a:lnSpc>
        <a:spcPct val="90000"/>
      </a:lnSpc>
      <a:spcAft>
        <a:spcPts val="600"/>
      </a:spcAft>
      <a:buFont typeface="Arial" panose="020B0604020202020204" pitchFamily="34" charset="0"/>
      <a:buChar char="•"/>
      <a:defRPr sz="1200" kern="1200">
        <a:solidFill>
          <a:schemeClr val="tx1"/>
        </a:solidFill>
        <a:latin typeface="+mn-lt"/>
        <a:ea typeface="+mn-ea"/>
        <a:cs typeface="+mn-cs"/>
      </a:defRPr>
    </a:lvl4pPr>
    <a:lvl5pPr marL="731520" indent="-137160" algn="l" defTabSz="914400" rtl="0" eaLnBrk="1" latinLnBrk="0" hangingPunct="1">
      <a:lnSpc>
        <a:spcPct val="90000"/>
      </a:lnSpc>
      <a:spcAft>
        <a:spcPts val="600"/>
      </a:spcAft>
      <a:buFont typeface="Arial" panose="020B0604020202020204" pitchFamily="34" charset="0"/>
      <a:buChar char="–"/>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noChangeAspect="1"/>
          </p:cNvSpPr>
          <p:nvPr>
            <p:ph type="body" idx="1"/>
          </p:nvPr>
        </p:nvSpPr>
        <p:spPr>
          <a:xfrm>
            <a:off x="246888" y="3134806"/>
            <a:ext cx="6373368" cy="5698298"/>
          </a:xfrm>
        </p:spPr>
        <p:txBody>
          <a:bodyPr vert="horz" lIns="0" tIns="0" rIns="0" bIns="0" rtlCol="0"/>
          <a:lstStyle/>
          <a:p>
            <a:r>
              <a:rPr lang="en-US"/>
              <a:t>Ver 2022-1208</a:t>
            </a:r>
          </a:p>
          <a:p>
            <a:endParaRPr lang="en-US"/>
          </a:p>
        </p:txBody>
      </p:sp>
      <p:sp>
        <p:nvSpPr>
          <p:cNvPr id="4" name="Rectangle 103">
            <a:extLst>
              <a:ext uri="{FF2B5EF4-FFF2-40B4-BE49-F238E27FC236}">
                <a16:creationId xmlns:a16="http://schemas.microsoft.com/office/drawing/2014/main" id="{B3772AE2-76C5-43EB-BBF0-1E8DDB46AEB7}"/>
              </a:ext>
            </a:extLst>
          </p:cNvPr>
          <p:cNvSpPr>
            <a:spLocks noChangeArrowheads="1"/>
          </p:cNvSpPr>
          <p:nvPr/>
        </p:nvSpPr>
        <p:spPr bwMode="gray">
          <a:xfrm>
            <a:off x="3862389" y="655411"/>
            <a:ext cx="2618422" cy="420582"/>
          </a:xfrm>
          <a:prstGeom prst="rect">
            <a:avLst/>
          </a:prstGeom>
          <a:noFill/>
          <a:ln w="9525">
            <a:noFill/>
            <a:miter lim="800000"/>
            <a:headEnd/>
            <a:tailEnd/>
          </a:ln>
        </p:spPr>
        <p:txBody>
          <a:bodyPr wrap="square" lIns="65028" tIns="25377" rIns="65028" bIns="25377">
            <a:spAutoFit/>
          </a:bodyPr>
          <a:lstStyle/>
          <a:p>
            <a:pPr algn="l" defTabSz="947738">
              <a:lnSpc>
                <a:spcPct val="100000"/>
              </a:lnSpc>
              <a:spcBef>
                <a:spcPct val="0"/>
              </a:spcBef>
              <a:spcAft>
                <a:spcPct val="0"/>
              </a:spcAft>
            </a:pPr>
            <a:r>
              <a:rPr lang="en-US" sz="1200">
                <a:solidFill>
                  <a:srgbClr val="000000"/>
                </a:solidFill>
              </a:rPr>
              <a:t>Presenter's Name</a:t>
            </a:r>
          </a:p>
          <a:p>
            <a:pPr algn="l" defTabSz="947738">
              <a:lnSpc>
                <a:spcPct val="100000"/>
              </a:lnSpc>
              <a:spcBef>
                <a:spcPct val="0"/>
              </a:spcBef>
              <a:spcAft>
                <a:spcPct val="0"/>
              </a:spcAft>
            </a:pPr>
            <a:r>
              <a:rPr lang="en-US" sz="1200">
                <a:solidFill>
                  <a:srgbClr val="000000"/>
                </a:solidFill>
              </a:rPr>
              <a:t>Presenter's Name</a:t>
            </a:r>
          </a:p>
        </p:txBody>
      </p:sp>
    </p:spTree>
    <p:extLst>
      <p:ext uri="{BB962C8B-B14F-4D97-AF65-F5344CB8AC3E}">
        <p14:creationId xmlns:p14="http://schemas.microsoft.com/office/powerpoint/2010/main" val="41046698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p5:notes"/>
          <p:cNvSpPr>
            <a:spLocks noGrp="1" noRot="1" noChangeAspect="1"/>
          </p:cNvSpPr>
          <p:nvPr>
            <p:ph type="sldImg" idx="2"/>
          </p:nvPr>
        </p:nvSpPr>
        <p:spPr>
          <a:xfrm>
            <a:off x="1333500" y="658813"/>
            <a:ext cx="4191000" cy="235743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5" name="Google Shape;395;p5:notes"/>
          <p:cNvSpPr txBox="1">
            <a:spLocks noGrp="1"/>
          </p:cNvSpPr>
          <p:nvPr>
            <p:ph type="body" idx="1"/>
          </p:nvPr>
        </p:nvSpPr>
        <p:spPr>
          <a:xfrm>
            <a:off x="246888" y="3134806"/>
            <a:ext cx="6373368" cy="5698298"/>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None/>
            </a:pPr>
            <a:endParaRPr/>
          </a:p>
        </p:txBody>
      </p:sp>
    </p:spTree>
    <p:extLst>
      <p:ext uri="{BB962C8B-B14F-4D97-AF65-F5344CB8AC3E}">
        <p14:creationId xmlns:p14="http://schemas.microsoft.com/office/powerpoint/2010/main" val="36931418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33500" y="658813"/>
            <a:ext cx="4191000" cy="2357437"/>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8214877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33500" y="658813"/>
            <a:ext cx="4191000" cy="2357437"/>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8119245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33500" y="658813"/>
            <a:ext cx="4191000" cy="2357437"/>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0147117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33500" y="658813"/>
            <a:ext cx="4191000" cy="2357437"/>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9269713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33500" y="658813"/>
            <a:ext cx="4191000" cy="2357437"/>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8779781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33500" y="658813"/>
            <a:ext cx="4191000" cy="2357437"/>
          </a:xfrm>
        </p:spPr>
      </p:sp>
      <p:sp>
        <p:nvSpPr>
          <p:cNvPr id="3" name="Notes Placeholder 2"/>
          <p:cNvSpPr>
            <a:spLocks noGrp="1"/>
          </p:cNvSpPr>
          <p:nvPr>
            <p:ph type="body" idx="1"/>
          </p:nvPr>
        </p:nvSpPr>
        <p:spPr/>
        <p:txBody>
          <a:bodyPr/>
          <a:lstStyle/>
          <a:p>
            <a:r>
              <a:rPr lang="en-US" sz="1200">
                <a:effectLst/>
                <a:latin typeface="Arial" panose="020B0604020202020204" pitchFamily="34" charset="0"/>
                <a:ea typeface="Yu Mincho" panose="02020400000000000000" pitchFamily="18" charset="-128"/>
                <a:cs typeface="Times New Roman" panose="02020603050405020304" pitchFamily="18" charset="0"/>
              </a:rPr>
              <a:t>As we ensure our efforts are preserved, on that basis we can build. A trusted foundation and powerful tools at our disposal, now we can ….</a:t>
            </a:r>
            <a:endParaRPr lang="en-NL"/>
          </a:p>
        </p:txBody>
      </p:sp>
    </p:spTree>
    <p:extLst>
      <p:ext uri="{BB962C8B-B14F-4D97-AF65-F5344CB8AC3E}">
        <p14:creationId xmlns:p14="http://schemas.microsoft.com/office/powerpoint/2010/main" val="35729045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p5:notes"/>
          <p:cNvSpPr>
            <a:spLocks noGrp="1" noRot="1" noChangeAspect="1"/>
          </p:cNvSpPr>
          <p:nvPr>
            <p:ph type="sldImg" idx="2"/>
          </p:nvPr>
        </p:nvSpPr>
        <p:spPr>
          <a:xfrm>
            <a:off x="1333500" y="658813"/>
            <a:ext cx="4191000" cy="235743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5" name="Google Shape;395;p5:notes"/>
          <p:cNvSpPr txBox="1">
            <a:spLocks noGrp="1"/>
          </p:cNvSpPr>
          <p:nvPr>
            <p:ph type="body" idx="1"/>
          </p:nvPr>
        </p:nvSpPr>
        <p:spPr>
          <a:xfrm>
            <a:off x="246888" y="3134806"/>
            <a:ext cx="6373368" cy="5698298"/>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None/>
            </a:pPr>
            <a:endParaRPr/>
          </a:p>
        </p:txBody>
      </p:sp>
    </p:spTree>
    <p:extLst>
      <p:ext uri="{BB962C8B-B14F-4D97-AF65-F5344CB8AC3E}">
        <p14:creationId xmlns:p14="http://schemas.microsoft.com/office/powerpoint/2010/main" val="10955630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33500" y="658813"/>
            <a:ext cx="4191000" cy="2357437"/>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0314338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33500" y="658813"/>
            <a:ext cx="4191000" cy="2357437"/>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4241295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33500" y="658813"/>
            <a:ext cx="4191000" cy="2357437"/>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2068596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p5:notes"/>
          <p:cNvSpPr>
            <a:spLocks noGrp="1" noRot="1" noChangeAspect="1"/>
          </p:cNvSpPr>
          <p:nvPr>
            <p:ph type="sldImg" idx="2"/>
          </p:nvPr>
        </p:nvSpPr>
        <p:spPr>
          <a:xfrm>
            <a:off x="1333500" y="658813"/>
            <a:ext cx="4191000" cy="235743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5" name="Google Shape;395;p5:notes"/>
          <p:cNvSpPr txBox="1">
            <a:spLocks noGrp="1"/>
          </p:cNvSpPr>
          <p:nvPr>
            <p:ph type="body" idx="1"/>
          </p:nvPr>
        </p:nvSpPr>
        <p:spPr>
          <a:xfrm>
            <a:off x="246888" y="3134806"/>
            <a:ext cx="6373368" cy="5698298"/>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None/>
            </a:pPr>
            <a:endParaRPr/>
          </a:p>
        </p:txBody>
      </p:sp>
    </p:spTree>
    <p:extLst>
      <p:ext uri="{BB962C8B-B14F-4D97-AF65-F5344CB8AC3E}">
        <p14:creationId xmlns:p14="http://schemas.microsoft.com/office/powerpoint/2010/main" val="308027191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33500" y="658813"/>
            <a:ext cx="4191000" cy="2357437"/>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11690172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33500" y="658813"/>
            <a:ext cx="4191000" cy="2357437"/>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6358968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p5:notes"/>
          <p:cNvSpPr>
            <a:spLocks noGrp="1" noRot="1" noChangeAspect="1"/>
          </p:cNvSpPr>
          <p:nvPr>
            <p:ph type="sldImg" idx="2"/>
          </p:nvPr>
        </p:nvSpPr>
        <p:spPr>
          <a:xfrm>
            <a:off x="1333500" y="658813"/>
            <a:ext cx="4191000" cy="235743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5" name="Google Shape;395;p5:notes"/>
          <p:cNvSpPr txBox="1">
            <a:spLocks noGrp="1"/>
          </p:cNvSpPr>
          <p:nvPr>
            <p:ph type="body" idx="1"/>
          </p:nvPr>
        </p:nvSpPr>
        <p:spPr>
          <a:xfrm>
            <a:off x="246888" y="3134806"/>
            <a:ext cx="6373368" cy="5698298"/>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None/>
            </a:pPr>
            <a:endParaRPr/>
          </a:p>
        </p:txBody>
      </p:sp>
    </p:spTree>
    <p:extLst>
      <p:ext uri="{BB962C8B-B14F-4D97-AF65-F5344CB8AC3E}">
        <p14:creationId xmlns:p14="http://schemas.microsoft.com/office/powerpoint/2010/main" val="180154735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33500" y="658813"/>
            <a:ext cx="4191000" cy="2357437"/>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82148772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33500" y="658813"/>
            <a:ext cx="4191000" cy="2357437"/>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81192450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33500" y="658813"/>
            <a:ext cx="4191000" cy="2357437"/>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01471179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33500" y="658813"/>
            <a:ext cx="4191000" cy="2357437"/>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92697136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33500" y="658813"/>
            <a:ext cx="4191000" cy="2357437"/>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73556699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33500" y="658813"/>
            <a:ext cx="4191000" cy="2357437"/>
          </a:xfrm>
        </p:spPr>
      </p:sp>
      <p:sp>
        <p:nvSpPr>
          <p:cNvPr id="3" name="Notes Placeholder 2"/>
          <p:cNvSpPr>
            <a:spLocks noGrp="1"/>
          </p:cNvSpPr>
          <p:nvPr>
            <p:ph type="body" idx="1"/>
          </p:nvPr>
        </p:nvSpPr>
        <p:spPr/>
        <p:txBody>
          <a:bodyPr/>
          <a:lstStyle/>
          <a:p>
            <a:endParaRPr lang="en-NL"/>
          </a:p>
        </p:txBody>
      </p:sp>
    </p:spTree>
    <p:extLst>
      <p:ext uri="{BB962C8B-B14F-4D97-AF65-F5344CB8AC3E}">
        <p14:creationId xmlns:p14="http://schemas.microsoft.com/office/powerpoint/2010/main" val="21472400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33500" y="658813"/>
            <a:ext cx="4191000" cy="2357437"/>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32126183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p5:notes"/>
          <p:cNvSpPr>
            <a:spLocks noGrp="1" noRot="1" noChangeAspect="1"/>
          </p:cNvSpPr>
          <p:nvPr>
            <p:ph type="sldImg" idx="2"/>
          </p:nvPr>
        </p:nvSpPr>
        <p:spPr>
          <a:xfrm>
            <a:off x="1333500" y="658813"/>
            <a:ext cx="4191000" cy="235743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5" name="Google Shape;395;p5:notes"/>
          <p:cNvSpPr txBox="1">
            <a:spLocks noGrp="1"/>
          </p:cNvSpPr>
          <p:nvPr>
            <p:ph type="body" idx="1"/>
          </p:nvPr>
        </p:nvSpPr>
        <p:spPr>
          <a:xfrm>
            <a:off x="246888" y="3134806"/>
            <a:ext cx="6373368" cy="5698298"/>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None/>
            </a:pPr>
            <a:endParaRPr/>
          </a:p>
        </p:txBody>
      </p:sp>
    </p:spTree>
    <p:extLst>
      <p:ext uri="{BB962C8B-B14F-4D97-AF65-F5344CB8AC3E}">
        <p14:creationId xmlns:p14="http://schemas.microsoft.com/office/powerpoint/2010/main" val="343939091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33500" y="658813"/>
            <a:ext cx="4191000" cy="2357437"/>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03143381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33500" y="658813"/>
            <a:ext cx="4191000" cy="2357437"/>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42412957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p5:notes"/>
          <p:cNvSpPr>
            <a:spLocks noGrp="1" noRot="1" noChangeAspect="1"/>
          </p:cNvSpPr>
          <p:nvPr>
            <p:ph type="sldImg" idx="2"/>
          </p:nvPr>
        </p:nvSpPr>
        <p:spPr>
          <a:xfrm>
            <a:off x="1333500" y="658813"/>
            <a:ext cx="4191000" cy="235743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5" name="Google Shape;395;p5:notes"/>
          <p:cNvSpPr txBox="1">
            <a:spLocks noGrp="1"/>
          </p:cNvSpPr>
          <p:nvPr>
            <p:ph type="body" idx="1"/>
          </p:nvPr>
        </p:nvSpPr>
        <p:spPr>
          <a:xfrm>
            <a:off x="246888" y="3134806"/>
            <a:ext cx="6373368" cy="5698298"/>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None/>
            </a:pPr>
            <a:endParaRPr/>
          </a:p>
        </p:txBody>
      </p:sp>
    </p:spTree>
    <p:extLst>
      <p:ext uri="{BB962C8B-B14F-4D97-AF65-F5344CB8AC3E}">
        <p14:creationId xmlns:p14="http://schemas.microsoft.com/office/powerpoint/2010/main" val="300545709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33500" y="658813"/>
            <a:ext cx="4191000" cy="2357437"/>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03143381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33500" y="658813"/>
            <a:ext cx="4191000" cy="2357437"/>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74810156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33500" y="658813"/>
            <a:ext cx="4191000" cy="2357437"/>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42412957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p5:notes"/>
          <p:cNvSpPr>
            <a:spLocks noGrp="1" noRot="1" noChangeAspect="1"/>
          </p:cNvSpPr>
          <p:nvPr>
            <p:ph type="sldImg" idx="2"/>
          </p:nvPr>
        </p:nvSpPr>
        <p:spPr>
          <a:xfrm>
            <a:off x="1333500" y="658813"/>
            <a:ext cx="4191000" cy="235743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5" name="Google Shape;395;p5:notes"/>
          <p:cNvSpPr txBox="1">
            <a:spLocks noGrp="1"/>
          </p:cNvSpPr>
          <p:nvPr>
            <p:ph type="body" idx="1"/>
          </p:nvPr>
        </p:nvSpPr>
        <p:spPr>
          <a:xfrm>
            <a:off x="246888" y="3134806"/>
            <a:ext cx="6373368" cy="5698298"/>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None/>
            </a:pPr>
            <a:endParaRPr/>
          </a:p>
        </p:txBody>
      </p:sp>
    </p:spTree>
    <p:extLst>
      <p:ext uri="{BB962C8B-B14F-4D97-AF65-F5344CB8AC3E}">
        <p14:creationId xmlns:p14="http://schemas.microsoft.com/office/powerpoint/2010/main" val="301941554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33500" y="658813"/>
            <a:ext cx="4191000" cy="2357437"/>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82148772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33500" y="658813"/>
            <a:ext cx="4191000" cy="2357437"/>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8119245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33500" y="658813"/>
            <a:ext cx="4191000" cy="2357437"/>
          </a:xfrm>
        </p:spPr>
      </p:sp>
      <p:sp>
        <p:nvSpPr>
          <p:cNvPr id="3" name="Notes Placeholder 2"/>
          <p:cNvSpPr>
            <a:spLocks noGrp="1"/>
          </p:cNvSpPr>
          <p:nvPr>
            <p:ph type="body" idx="1"/>
          </p:nvPr>
        </p:nvSpPr>
        <p:spPr/>
        <p:txBody>
          <a:bodyPr/>
          <a:lstStyle/>
          <a:p>
            <a:pPr marL="0" marR="0" lvl="0" indent="0" algn="l" defTabSz="1219181" rtl="0" eaLnBrk="1" fontAlgn="auto" latinLnBrk="0" hangingPunct="1">
              <a:lnSpc>
                <a:spcPct val="90000"/>
              </a:lnSpc>
              <a:spcBef>
                <a:spcPts val="0"/>
              </a:spcBef>
              <a:spcAft>
                <a:spcPts val="534"/>
              </a:spcAft>
              <a:buClrTx/>
              <a:buSzTx/>
              <a:buFont typeface="Arial" panose="020B0604020202020204" pitchFamily="34" charset="0"/>
              <a:buNone/>
              <a:tabLst/>
              <a:defRPr/>
            </a:pPr>
            <a:r>
              <a:rPr lang="en-US"/>
              <a:t>The top trends this year fall into three broad themes. </a:t>
            </a:r>
          </a:p>
        </p:txBody>
      </p:sp>
    </p:spTree>
    <p:extLst>
      <p:ext uri="{BB962C8B-B14F-4D97-AF65-F5344CB8AC3E}">
        <p14:creationId xmlns:p14="http://schemas.microsoft.com/office/powerpoint/2010/main" val="75524315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33500" y="658813"/>
            <a:ext cx="4191000" cy="2357437"/>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01471179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33500" y="658813"/>
            <a:ext cx="4191000" cy="2357437"/>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92697136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33500" y="658813"/>
            <a:ext cx="4191000" cy="2357437"/>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87797815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p5:notes"/>
          <p:cNvSpPr>
            <a:spLocks noGrp="1" noRot="1" noChangeAspect="1"/>
          </p:cNvSpPr>
          <p:nvPr>
            <p:ph type="sldImg" idx="2"/>
          </p:nvPr>
        </p:nvSpPr>
        <p:spPr>
          <a:xfrm>
            <a:off x="1333500" y="658813"/>
            <a:ext cx="4191000" cy="235743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5" name="Google Shape;395;p5:notes"/>
          <p:cNvSpPr txBox="1">
            <a:spLocks noGrp="1"/>
          </p:cNvSpPr>
          <p:nvPr>
            <p:ph type="body" idx="1"/>
          </p:nvPr>
        </p:nvSpPr>
        <p:spPr>
          <a:xfrm>
            <a:off x="246888" y="3134806"/>
            <a:ext cx="6373368" cy="5698298"/>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None/>
            </a:pPr>
            <a:endParaRPr/>
          </a:p>
        </p:txBody>
      </p:sp>
    </p:spTree>
    <p:extLst>
      <p:ext uri="{BB962C8B-B14F-4D97-AF65-F5344CB8AC3E}">
        <p14:creationId xmlns:p14="http://schemas.microsoft.com/office/powerpoint/2010/main" val="99653197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33500" y="658813"/>
            <a:ext cx="4191000" cy="2357437"/>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03143381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33500" y="658813"/>
            <a:ext cx="4191000" cy="2357437"/>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90000"/>
              </a:lnSpc>
              <a:spcBef>
                <a:spcPts val="0"/>
              </a:spcBef>
              <a:spcAft>
                <a:spcPts val="600"/>
              </a:spcAft>
              <a:buClrTx/>
              <a:buSzTx/>
              <a:buFontTx/>
              <a:buNone/>
              <a:tabLst/>
              <a:defRPr/>
            </a:pPr>
            <a:endParaRPr lang="en-NL"/>
          </a:p>
        </p:txBody>
      </p:sp>
    </p:spTree>
    <p:extLst>
      <p:ext uri="{BB962C8B-B14F-4D97-AF65-F5344CB8AC3E}">
        <p14:creationId xmlns:p14="http://schemas.microsoft.com/office/powerpoint/2010/main" val="401471179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33500" y="658813"/>
            <a:ext cx="4191000" cy="2357437"/>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92697136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33500" y="658813"/>
            <a:ext cx="4191000" cy="2357437"/>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87797815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6"/>
        <p:cNvGrpSpPr/>
        <p:nvPr/>
      </p:nvGrpSpPr>
      <p:grpSpPr>
        <a:xfrm>
          <a:off x="0" y="0"/>
          <a:ext cx="0" cy="0"/>
          <a:chOff x="0" y="0"/>
          <a:chExt cx="0" cy="0"/>
        </a:xfrm>
      </p:grpSpPr>
      <p:sp>
        <p:nvSpPr>
          <p:cNvPr id="1457" name="Google Shape;1457;p70:notes"/>
          <p:cNvSpPr>
            <a:spLocks noGrp="1" noRot="1" noChangeAspect="1"/>
          </p:cNvSpPr>
          <p:nvPr>
            <p:ph type="sldImg" idx="2"/>
          </p:nvPr>
        </p:nvSpPr>
        <p:spPr>
          <a:xfrm>
            <a:off x="1333500" y="658813"/>
            <a:ext cx="4191000" cy="235743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58" name="Google Shape;1458;p70:notes"/>
          <p:cNvSpPr txBox="1">
            <a:spLocks noGrp="1"/>
          </p:cNvSpPr>
          <p:nvPr>
            <p:ph type="body" idx="1"/>
          </p:nvPr>
        </p:nvSpPr>
        <p:spPr>
          <a:xfrm>
            <a:off x="246888" y="3134806"/>
            <a:ext cx="6373368" cy="5698298"/>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6"/>
        <p:cNvGrpSpPr/>
        <p:nvPr/>
      </p:nvGrpSpPr>
      <p:grpSpPr>
        <a:xfrm>
          <a:off x="0" y="0"/>
          <a:ext cx="0" cy="0"/>
          <a:chOff x="0" y="0"/>
          <a:chExt cx="0" cy="0"/>
        </a:xfrm>
      </p:grpSpPr>
      <p:sp>
        <p:nvSpPr>
          <p:cNvPr id="1457" name="Google Shape;1457;p70:notes"/>
          <p:cNvSpPr>
            <a:spLocks noGrp="1" noRot="1" noChangeAspect="1"/>
          </p:cNvSpPr>
          <p:nvPr>
            <p:ph type="sldImg" idx="2"/>
          </p:nvPr>
        </p:nvSpPr>
        <p:spPr>
          <a:xfrm>
            <a:off x="1333500" y="658813"/>
            <a:ext cx="4191000" cy="235743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58" name="Google Shape;1458;p70:notes"/>
          <p:cNvSpPr txBox="1">
            <a:spLocks noGrp="1"/>
          </p:cNvSpPr>
          <p:nvPr>
            <p:ph type="body" idx="1"/>
          </p:nvPr>
        </p:nvSpPr>
        <p:spPr>
          <a:xfrm>
            <a:off x="246888" y="3134806"/>
            <a:ext cx="6373368" cy="5698298"/>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None/>
            </a:pPr>
            <a:endParaRPr/>
          </a:p>
        </p:txBody>
      </p:sp>
    </p:spTree>
    <p:extLst>
      <p:ext uri="{BB962C8B-B14F-4D97-AF65-F5344CB8AC3E}">
        <p14:creationId xmlns:p14="http://schemas.microsoft.com/office/powerpoint/2010/main" val="20415553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p5:notes"/>
          <p:cNvSpPr>
            <a:spLocks noGrp="1" noRot="1" noChangeAspect="1"/>
          </p:cNvSpPr>
          <p:nvPr>
            <p:ph type="sldImg" idx="2"/>
          </p:nvPr>
        </p:nvSpPr>
        <p:spPr>
          <a:xfrm>
            <a:off x="1333500" y="658813"/>
            <a:ext cx="4191000" cy="235743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5" name="Google Shape;395;p5:notes"/>
          <p:cNvSpPr txBox="1">
            <a:spLocks noGrp="1"/>
          </p:cNvSpPr>
          <p:nvPr>
            <p:ph type="body" idx="1"/>
          </p:nvPr>
        </p:nvSpPr>
        <p:spPr>
          <a:xfrm>
            <a:off x="246888" y="3134806"/>
            <a:ext cx="6373368" cy="5698298"/>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None/>
            </a:pPr>
            <a:endParaRPr/>
          </a:p>
        </p:txBody>
      </p:sp>
    </p:spTree>
    <p:extLst>
      <p:ext uri="{BB962C8B-B14F-4D97-AF65-F5344CB8AC3E}">
        <p14:creationId xmlns:p14="http://schemas.microsoft.com/office/powerpoint/2010/main" val="136450647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6"/>
        <p:cNvGrpSpPr/>
        <p:nvPr/>
      </p:nvGrpSpPr>
      <p:grpSpPr>
        <a:xfrm>
          <a:off x="0" y="0"/>
          <a:ext cx="0" cy="0"/>
          <a:chOff x="0" y="0"/>
          <a:chExt cx="0" cy="0"/>
        </a:xfrm>
      </p:grpSpPr>
      <p:sp>
        <p:nvSpPr>
          <p:cNvPr id="1457" name="Google Shape;1457;p70:notes"/>
          <p:cNvSpPr>
            <a:spLocks noGrp="1" noRot="1" noChangeAspect="1"/>
          </p:cNvSpPr>
          <p:nvPr>
            <p:ph type="sldImg" idx="2"/>
          </p:nvPr>
        </p:nvSpPr>
        <p:spPr>
          <a:xfrm>
            <a:off x="1333500" y="658813"/>
            <a:ext cx="4191000" cy="235743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58" name="Google Shape;1458;p70:notes"/>
          <p:cNvSpPr txBox="1">
            <a:spLocks noGrp="1"/>
          </p:cNvSpPr>
          <p:nvPr>
            <p:ph type="body" idx="1"/>
          </p:nvPr>
        </p:nvSpPr>
        <p:spPr>
          <a:xfrm>
            <a:off x="246888" y="3134806"/>
            <a:ext cx="6373368" cy="5698298"/>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None/>
            </a:pPr>
            <a:endParaRPr/>
          </a:p>
        </p:txBody>
      </p:sp>
    </p:spTree>
    <p:extLst>
      <p:ext uri="{BB962C8B-B14F-4D97-AF65-F5344CB8AC3E}">
        <p14:creationId xmlns:p14="http://schemas.microsoft.com/office/powerpoint/2010/main" val="159313445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6"/>
        <p:cNvGrpSpPr/>
        <p:nvPr/>
      </p:nvGrpSpPr>
      <p:grpSpPr>
        <a:xfrm>
          <a:off x="0" y="0"/>
          <a:ext cx="0" cy="0"/>
          <a:chOff x="0" y="0"/>
          <a:chExt cx="0" cy="0"/>
        </a:xfrm>
      </p:grpSpPr>
      <p:sp>
        <p:nvSpPr>
          <p:cNvPr id="1457" name="Google Shape;1457;p70:notes"/>
          <p:cNvSpPr>
            <a:spLocks noGrp="1" noRot="1" noChangeAspect="1"/>
          </p:cNvSpPr>
          <p:nvPr>
            <p:ph type="sldImg" idx="2"/>
          </p:nvPr>
        </p:nvSpPr>
        <p:spPr>
          <a:xfrm>
            <a:off x="1333500" y="658813"/>
            <a:ext cx="4191000" cy="235743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58" name="Google Shape;1458;p70:notes"/>
          <p:cNvSpPr txBox="1">
            <a:spLocks noGrp="1"/>
          </p:cNvSpPr>
          <p:nvPr>
            <p:ph type="body" idx="1"/>
          </p:nvPr>
        </p:nvSpPr>
        <p:spPr>
          <a:xfrm>
            <a:off x="246888" y="3134806"/>
            <a:ext cx="6373368" cy="5698298"/>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None/>
            </a:pPr>
            <a:endParaRPr/>
          </a:p>
        </p:txBody>
      </p:sp>
    </p:spTree>
    <p:extLst>
      <p:ext uri="{BB962C8B-B14F-4D97-AF65-F5344CB8AC3E}">
        <p14:creationId xmlns:p14="http://schemas.microsoft.com/office/powerpoint/2010/main" val="34554906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33500" y="658813"/>
            <a:ext cx="4191000" cy="2357437"/>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0314338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33500" y="658813"/>
            <a:ext cx="4191000" cy="2357437"/>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4241295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p5:notes"/>
          <p:cNvSpPr>
            <a:spLocks noGrp="1" noRot="1" noChangeAspect="1"/>
          </p:cNvSpPr>
          <p:nvPr>
            <p:ph type="sldImg" idx="2"/>
          </p:nvPr>
        </p:nvSpPr>
        <p:spPr>
          <a:xfrm>
            <a:off x="1333500" y="658813"/>
            <a:ext cx="4191000" cy="235743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5" name="Google Shape;395;p5:notes"/>
          <p:cNvSpPr txBox="1">
            <a:spLocks noGrp="1"/>
          </p:cNvSpPr>
          <p:nvPr>
            <p:ph type="body" idx="1"/>
          </p:nvPr>
        </p:nvSpPr>
        <p:spPr>
          <a:xfrm>
            <a:off x="246888" y="3134806"/>
            <a:ext cx="6373368" cy="5698298"/>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None/>
            </a:pPr>
            <a:endParaRPr/>
          </a:p>
        </p:txBody>
      </p:sp>
    </p:spTree>
    <p:extLst>
      <p:ext uri="{BB962C8B-B14F-4D97-AF65-F5344CB8AC3E}">
        <p14:creationId xmlns:p14="http://schemas.microsoft.com/office/powerpoint/2010/main" val="24452818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33500" y="658813"/>
            <a:ext cx="4191000" cy="2357437"/>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6236289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8278967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Divider B1_Sk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57400" y="1527048"/>
            <a:ext cx="4910328" cy="2935224"/>
          </a:xfrm>
        </p:spPr>
        <p:txBody>
          <a:bodyPr anchor="ctr" anchorCtr="0"/>
          <a:lstStyle>
            <a:lvl1pPr>
              <a:lnSpc>
                <a:spcPct val="100000"/>
              </a:lnSpc>
              <a:defRPr sz="3200"/>
            </a:lvl1pPr>
          </a:lstStyle>
          <a:p>
            <a:r>
              <a:rPr lang="en-US"/>
              <a:t>Divider Slide</a:t>
            </a:r>
            <a:br>
              <a:rPr lang="en-US"/>
            </a:br>
            <a:r>
              <a:rPr lang="en-US"/>
              <a:t>30 Characters Max.</a:t>
            </a:r>
            <a:br>
              <a:rPr lang="en-US"/>
            </a:br>
            <a:r>
              <a:rPr lang="en-US"/>
              <a:t>Lorem Ipsum</a:t>
            </a:r>
          </a:p>
        </p:txBody>
      </p:sp>
      <p:sp>
        <p:nvSpPr>
          <p:cNvPr id="9" name="Rectangle 8">
            <a:extLst>
              <a:ext uri="{FF2B5EF4-FFF2-40B4-BE49-F238E27FC236}">
                <a16:creationId xmlns:a16="http://schemas.microsoft.com/office/drawing/2014/main" id="{2732D673-8A01-4D67-952F-C50DD619BB5A}"/>
              </a:ext>
            </a:extLst>
          </p:cNvPr>
          <p:cNvSpPr/>
          <p:nvPr/>
        </p:nvSpPr>
        <p:spPr>
          <a:xfrm>
            <a:off x="0" y="1353312"/>
            <a:ext cx="1755648" cy="32918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a:p>
        </p:txBody>
      </p:sp>
      <p:sp>
        <p:nvSpPr>
          <p:cNvPr id="10" name="Rectangle 9">
            <a:extLst>
              <a:ext uri="{FF2B5EF4-FFF2-40B4-BE49-F238E27FC236}">
                <a16:creationId xmlns:a16="http://schemas.microsoft.com/office/drawing/2014/main" id="{BCD94C69-E2DB-4D1B-9563-7EE92CB777A0}"/>
              </a:ext>
            </a:extLst>
          </p:cNvPr>
          <p:cNvSpPr/>
          <p:nvPr/>
        </p:nvSpPr>
        <p:spPr>
          <a:xfrm>
            <a:off x="7141464" y="1353312"/>
            <a:ext cx="5047488" cy="32918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a:p>
        </p:txBody>
      </p:sp>
    </p:spTree>
    <p:extLst>
      <p:ext uri="{BB962C8B-B14F-4D97-AF65-F5344CB8AC3E}">
        <p14:creationId xmlns:p14="http://schemas.microsoft.com/office/powerpoint/2010/main" val="184885056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No Bars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8917488"/>
      </p:ext>
    </p:extLst>
  </p:cSld>
  <p:clrMapOvr>
    <a:masterClrMapping/>
  </p:clrMapOvr>
  <p:extLst>
    <p:ext uri="{DCECCB84-F9BA-43D5-87BE-67443E8EF086}">
      <p15:sldGuideLst xmlns:p15="http://schemas.microsoft.com/office/powerpoint/2012/main">
        <p15:guide id="1">
          <p15:clr>
            <a:srgbClr val="FBAE40"/>
          </p15:clr>
        </p15:guide>
        <p15:guide id="2" orient="horz">
          <p15:clr>
            <a:srgbClr val="FBAE40"/>
          </p15:clr>
        </p15:guide>
        <p15:guide id="3" orient="horz" pos="4320">
          <p15:clr>
            <a:srgbClr val="FBAE40"/>
          </p15:clr>
        </p15:guide>
        <p15:guide id="4" pos="768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userDrawn="1">
  <p:cSld name="TSTT Trend Exc Guide Cover">
    <p:bg>
      <p:bgRef idx="1001">
        <a:schemeClr val="bg2"/>
      </p:bgRef>
    </p:bg>
    <p:spTree>
      <p:nvGrpSpPr>
        <p:cNvPr id="1" name=""/>
        <p:cNvGrpSpPr/>
        <p:nvPr/>
      </p:nvGrpSpPr>
      <p:grpSpPr>
        <a:xfrm>
          <a:off x="0" y="0"/>
          <a:ext cx="0" cy="0"/>
          <a:chOff x="0" y="0"/>
          <a:chExt cx="0" cy="0"/>
        </a:xfrm>
      </p:grpSpPr>
      <p:pic>
        <p:nvPicPr>
          <p:cNvPr id="2" name="Picture 1" descr="A blue light trails with numbers&#10;&#10;Description automatically generated with medium confidence">
            <a:extLst>
              <a:ext uri="{FF2B5EF4-FFF2-40B4-BE49-F238E27FC236}">
                <a16:creationId xmlns:a16="http://schemas.microsoft.com/office/drawing/2014/main" id="{3B546D22-5263-1FA3-F4BB-A69B1B6CADC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TextBox 2">
            <a:extLst>
              <a:ext uri="{FF2B5EF4-FFF2-40B4-BE49-F238E27FC236}">
                <a16:creationId xmlns:a16="http://schemas.microsoft.com/office/drawing/2014/main" id="{8EF2A715-53C2-CE40-E7B4-683B184E1756}"/>
              </a:ext>
            </a:extLst>
          </p:cNvPr>
          <p:cNvSpPr txBox="1"/>
          <p:nvPr userDrawn="1"/>
        </p:nvSpPr>
        <p:spPr>
          <a:xfrm>
            <a:off x="789710" y="1551709"/>
            <a:ext cx="4461164" cy="400110"/>
          </a:xfrm>
          <a:prstGeom prst="rect">
            <a:avLst/>
          </a:prstGeom>
          <a:noFill/>
        </p:spPr>
        <p:txBody>
          <a:bodyPr wrap="square" lIns="0" rIns="0" rtlCol="0">
            <a:spAutoFit/>
          </a:bodyPr>
          <a:lstStyle/>
          <a:p>
            <a:pPr algn="l"/>
            <a:r>
              <a:rPr lang="en-US" sz="2000" b="1">
                <a:solidFill>
                  <a:srgbClr val="009AD7"/>
                </a:solidFill>
              </a:rPr>
              <a:t>Executive Guide</a:t>
            </a:r>
          </a:p>
        </p:txBody>
      </p:sp>
      <p:sp>
        <p:nvSpPr>
          <p:cNvPr id="14" name="TextBox 13">
            <a:extLst>
              <a:ext uri="{FF2B5EF4-FFF2-40B4-BE49-F238E27FC236}">
                <a16:creationId xmlns:a16="http://schemas.microsoft.com/office/drawing/2014/main" id="{BB93A754-CF98-4BEB-BE89-ADF1CF77AA4F}"/>
              </a:ext>
            </a:extLst>
          </p:cNvPr>
          <p:cNvSpPr txBox="1"/>
          <p:nvPr/>
        </p:nvSpPr>
        <p:spPr>
          <a:xfrm>
            <a:off x="457200" y="6326954"/>
            <a:ext cx="7095744" cy="323165"/>
          </a:xfrm>
          <a:prstGeom prst="rect">
            <a:avLst/>
          </a:prstGeom>
          <a:noFill/>
        </p:spPr>
        <p:txBody>
          <a:bodyPr wrap="square" lIns="0" tIns="0" rIns="0" bIns="0" rtlCol="0" anchor="b" anchorCtr="0">
            <a:spAutoFit/>
          </a:bodyPr>
          <a:lstStyle/>
          <a:p>
            <a:r>
              <a:rPr lang="en-US" sz="700"/>
              <a:t>© 2023 Gartner, Inc. and/or its affiliates. All rights reserved. Gartner is a registered trademark of Gartner, Inc. or its affiliates. This presentation, including all supporting materials, </a:t>
            </a:r>
            <a:br>
              <a:rPr lang="en-US" sz="700"/>
            </a:br>
            <a:r>
              <a:rPr lang="en-US" sz="700"/>
              <a:t>is proprietary to Gartner, Inc. and/or its affiliates and is for the sole internal use of the intended recipients. Because this presentation may contain information that is confidential, proprietary or otherwise legally protected, it may not be further copied, distributed or publicly displayed without the express written permission of Gartner, Inc. or its affiliates.</a:t>
            </a:r>
          </a:p>
        </p:txBody>
      </p:sp>
    </p:spTree>
    <p:extLst>
      <p:ext uri="{BB962C8B-B14F-4D97-AF65-F5344CB8AC3E}">
        <p14:creationId xmlns:p14="http://schemas.microsoft.com/office/powerpoint/2010/main" val="36201512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SPA">
    <p:spTree>
      <p:nvGrpSpPr>
        <p:cNvPr id="1" name=""/>
        <p:cNvGrpSpPr/>
        <p:nvPr/>
      </p:nvGrpSpPr>
      <p:grpSpPr>
        <a:xfrm>
          <a:off x="0" y="0"/>
          <a:ext cx="0" cy="0"/>
          <a:chOff x="0" y="0"/>
          <a:chExt cx="0" cy="0"/>
        </a:xfrm>
      </p:grpSpPr>
      <p:pic>
        <p:nvPicPr>
          <p:cNvPr id="19" name="Picture 18" descr="A blue light on a black background&#10;&#10;Description automatically generated">
            <a:extLst>
              <a:ext uri="{FF2B5EF4-FFF2-40B4-BE49-F238E27FC236}">
                <a16:creationId xmlns:a16="http://schemas.microsoft.com/office/drawing/2014/main" id="{C084EEE6-85BB-3130-82F5-77E902D0AEF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TextBox 6">
            <a:extLst>
              <a:ext uri="{FF2B5EF4-FFF2-40B4-BE49-F238E27FC236}">
                <a16:creationId xmlns:a16="http://schemas.microsoft.com/office/drawing/2014/main" id="{1CB0A0DA-D68F-3555-A8FC-9072475BB3D2}"/>
              </a:ext>
            </a:extLst>
          </p:cNvPr>
          <p:cNvSpPr txBox="1"/>
          <p:nvPr userDrawn="1"/>
        </p:nvSpPr>
        <p:spPr>
          <a:xfrm>
            <a:off x="457200" y="6393216"/>
            <a:ext cx="7306056" cy="153888"/>
          </a:xfrm>
          <a:prstGeom prst="rect">
            <a:avLst/>
          </a:prstGeom>
          <a:noFill/>
        </p:spPr>
        <p:txBody>
          <a:bodyPr wrap="square" lIns="0" tIns="0" rIns="0" bIns="0" rtlCol="0" anchor="b" anchorCtr="0">
            <a:spAutoFit/>
          </a:bodyPr>
          <a:lstStyle/>
          <a:p>
            <a:pPr marL="228600" indent="-228600"/>
            <a:fld id="{E19460A7-1930-4D5F-A936-CB6F16095A68}" type="slidenum">
              <a:rPr lang="en-US" sz="1000" b="0" smtClean="0">
                <a:solidFill>
                  <a:schemeClr val="tx1"/>
                </a:solidFill>
              </a:rPr>
              <a:t>‹#›</a:t>
            </a:fld>
            <a:r>
              <a:rPr lang="en-US" sz="700" b="0">
                <a:solidFill>
                  <a:schemeClr val="tx1"/>
                </a:solidFill>
              </a:rPr>
              <a:t>	© 2023 Gartner, Inc. and/or its affiliates. All rights reserved.				</a:t>
            </a:r>
          </a:p>
        </p:txBody>
      </p:sp>
      <p:pic>
        <p:nvPicPr>
          <p:cNvPr id="8" name="Picture 7">
            <a:extLst>
              <a:ext uri="{FF2B5EF4-FFF2-40B4-BE49-F238E27FC236}">
                <a16:creationId xmlns:a16="http://schemas.microsoft.com/office/drawing/2014/main" id="{B9C905EF-049C-46CB-4D62-3533195610D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453051" y="6242938"/>
            <a:ext cx="1280161" cy="291370"/>
          </a:xfrm>
          <a:prstGeom prst="rect">
            <a:avLst/>
          </a:prstGeom>
        </p:spPr>
      </p:pic>
    </p:spTree>
    <p:extLst>
      <p:ext uri="{BB962C8B-B14F-4D97-AF65-F5344CB8AC3E}">
        <p14:creationId xmlns:p14="http://schemas.microsoft.com/office/powerpoint/2010/main" val="342850614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Intro">
    <p:spTree>
      <p:nvGrpSpPr>
        <p:cNvPr id="1" name=""/>
        <p:cNvGrpSpPr/>
        <p:nvPr/>
      </p:nvGrpSpPr>
      <p:grpSpPr>
        <a:xfrm>
          <a:off x="0" y="0"/>
          <a:ext cx="0" cy="0"/>
          <a:chOff x="0" y="0"/>
          <a:chExt cx="0" cy="0"/>
        </a:xfrm>
      </p:grpSpPr>
      <p:pic>
        <p:nvPicPr>
          <p:cNvPr id="12" name="Picture 11" descr="A blue light streaks in a dark background&#10;&#10;Description automatically generated with medium confidence">
            <a:extLst>
              <a:ext uri="{FF2B5EF4-FFF2-40B4-BE49-F238E27FC236}">
                <a16:creationId xmlns:a16="http://schemas.microsoft.com/office/drawing/2014/main" id="{70123DBE-9E3B-0255-19D2-CF46B73639C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TextBox 6">
            <a:extLst>
              <a:ext uri="{FF2B5EF4-FFF2-40B4-BE49-F238E27FC236}">
                <a16:creationId xmlns:a16="http://schemas.microsoft.com/office/drawing/2014/main" id="{1CB0A0DA-D68F-3555-A8FC-9072475BB3D2}"/>
              </a:ext>
            </a:extLst>
          </p:cNvPr>
          <p:cNvSpPr txBox="1"/>
          <p:nvPr userDrawn="1"/>
        </p:nvSpPr>
        <p:spPr>
          <a:xfrm>
            <a:off x="457200" y="6393216"/>
            <a:ext cx="7306056" cy="153888"/>
          </a:xfrm>
          <a:prstGeom prst="rect">
            <a:avLst/>
          </a:prstGeom>
          <a:noFill/>
        </p:spPr>
        <p:txBody>
          <a:bodyPr wrap="square" lIns="0" tIns="0" rIns="0" bIns="0" rtlCol="0" anchor="b" anchorCtr="0">
            <a:spAutoFit/>
          </a:bodyPr>
          <a:lstStyle/>
          <a:p>
            <a:pPr marL="228600" indent="-228600"/>
            <a:fld id="{E19460A7-1930-4D5F-A936-CB6F16095A68}" type="slidenum">
              <a:rPr lang="en-US" sz="1000" b="0" smtClean="0">
                <a:solidFill>
                  <a:schemeClr val="tx1"/>
                </a:solidFill>
              </a:rPr>
              <a:t>‹#›</a:t>
            </a:fld>
            <a:r>
              <a:rPr lang="en-US" sz="700" b="0">
                <a:solidFill>
                  <a:schemeClr val="tx1"/>
                </a:solidFill>
              </a:rPr>
              <a:t>	© 2023 Gartner, Inc. and/or its affiliates. All rights reserved.				</a:t>
            </a:r>
          </a:p>
        </p:txBody>
      </p:sp>
      <p:pic>
        <p:nvPicPr>
          <p:cNvPr id="8" name="Picture 7">
            <a:extLst>
              <a:ext uri="{FF2B5EF4-FFF2-40B4-BE49-F238E27FC236}">
                <a16:creationId xmlns:a16="http://schemas.microsoft.com/office/drawing/2014/main" id="{B9C905EF-049C-46CB-4D62-3533195610D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453051" y="6242938"/>
            <a:ext cx="1280161" cy="291370"/>
          </a:xfrm>
          <a:prstGeom prst="rect">
            <a:avLst/>
          </a:prstGeom>
        </p:spPr>
      </p:pic>
    </p:spTree>
    <p:extLst>
      <p:ext uri="{BB962C8B-B14F-4D97-AF65-F5344CB8AC3E}">
        <p14:creationId xmlns:p14="http://schemas.microsoft.com/office/powerpoint/2010/main" val="323278569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STT Title_Conten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4A0AC26-6781-A8BE-8C6B-B0558B43440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
            <a:ext cx="12192001" cy="1479550"/>
          </a:xfrm>
          <a:prstGeom prst="rect">
            <a:avLst/>
          </a:prstGeom>
        </p:spPr>
      </p:pic>
      <p:sp>
        <p:nvSpPr>
          <p:cNvPr id="6" name="Title 5">
            <a:extLst>
              <a:ext uri="{FF2B5EF4-FFF2-40B4-BE49-F238E27FC236}">
                <a16:creationId xmlns:a16="http://schemas.microsoft.com/office/drawing/2014/main" id="{55DE8436-F632-4929-A0C4-8AB62F36165A}"/>
              </a:ext>
            </a:extLst>
          </p:cNvPr>
          <p:cNvSpPr>
            <a:spLocks noGrp="1"/>
          </p:cNvSpPr>
          <p:nvPr>
            <p:ph type="title"/>
          </p:nvPr>
        </p:nvSpPr>
        <p:spPr>
          <a:xfrm>
            <a:off x="457200" y="531767"/>
            <a:ext cx="11274552" cy="451231"/>
          </a:xfrm>
        </p:spPr>
        <p:txBody>
          <a:bodyPr/>
          <a:lstStyle>
            <a:lvl1pPr>
              <a:defRPr>
                <a:solidFill>
                  <a:schemeClr val="bg1"/>
                </a:solidFill>
              </a:defRPr>
            </a:lvl1pPr>
          </a:lstStyle>
          <a:p>
            <a:endParaRPr lang="en-US"/>
          </a:p>
        </p:txBody>
      </p:sp>
    </p:spTree>
    <p:extLst>
      <p:ext uri="{BB962C8B-B14F-4D97-AF65-F5344CB8AC3E}">
        <p14:creationId xmlns:p14="http://schemas.microsoft.com/office/powerpoint/2010/main" val="322330834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STT Title_Case Study">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29D8F0E-CFBF-9056-B91E-1D22F4B1815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
            <a:ext cx="12192001" cy="1479550"/>
          </a:xfrm>
          <a:prstGeom prst="rect">
            <a:avLst/>
          </a:prstGeom>
        </p:spPr>
      </p:pic>
      <p:sp>
        <p:nvSpPr>
          <p:cNvPr id="6" name="Title 5">
            <a:extLst>
              <a:ext uri="{FF2B5EF4-FFF2-40B4-BE49-F238E27FC236}">
                <a16:creationId xmlns:a16="http://schemas.microsoft.com/office/drawing/2014/main" id="{55DE8436-F632-4929-A0C4-8AB62F36165A}"/>
              </a:ext>
            </a:extLst>
          </p:cNvPr>
          <p:cNvSpPr>
            <a:spLocks noGrp="1"/>
          </p:cNvSpPr>
          <p:nvPr>
            <p:ph type="title" hasCustomPrompt="1"/>
          </p:nvPr>
        </p:nvSpPr>
        <p:spPr>
          <a:xfrm>
            <a:off x="458662" y="716229"/>
            <a:ext cx="11274552" cy="451231"/>
          </a:xfrm>
        </p:spPr>
        <p:txBody>
          <a:bodyPr/>
          <a:lstStyle>
            <a:lvl1pPr>
              <a:defRPr>
                <a:solidFill>
                  <a:schemeClr val="bg1"/>
                </a:solidFill>
              </a:defRPr>
            </a:lvl1pPr>
          </a:lstStyle>
          <a:p>
            <a:r>
              <a:rPr lang="en-US"/>
              <a:t>Click to edit title</a:t>
            </a:r>
          </a:p>
        </p:txBody>
      </p:sp>
      <p:sp>
        <p:nvSpPr>
          <p:cNvPr id="5" name="TextBox 4">
            <a:extLst>
              <a:ext uri="{FF2B5EF4-FFF2-40B4-BE49-F238E27FC236}">
                <a16:creationId xmlns:a16="http://schemas.microsoft.com/office/drawing/2014/main" id="{C0CD51F3-220D-9E23-0E94-0FD182F263BC}"/>
              </a:ext>
            </a:extLst>
          </p:cNvPr>
          <p:cNvSpPr txBox="1"/>
          <p:nvPr userDrawn="1"/>
        </p:nvSpPr>
        <p:spPr>
          <a:xfrm>
            <a:off x="458786" y="220643"/>
            <a:ext cx="10808481" cy="400110"/>
          </a:xfrm>
          <a:prstGeom prst="rect">
            <a:avLst/>
          </a:prstGeom>
          <a:noFill/>
        </p:spPr>
        <p:txBody>
          <a:bodyPr wrap="square" lIns="0" rIns="0" rtlCol="0">
            <a:spAutoFit/>
          </a:bodyPr>
          <a:lstStyle/>
          <a:p>
            <a:pPr>
              <a:spcBef>
                <a:spcPts val="600"/>
              </a:spcBef>
            </a:pPr>
            <a:r>
              <a:rPr lang="en-US" sz="2000">
                <a:solidFill>
                  <a:srgbClr val="009AD7"/>
                </a:solidFill>
                <a:latin typeface="Arial" panose="020B0604020202020204" pitchFamily="34" charset="0"/>
                <a:cs typeface="Arial" panose="020B0604020202020204" pitchFamily="34" charset="0"/>
              </a:rPr>
              <a:t>Case Example</a:t>
            </a:r>
            <a:endParaRPr lang="en-US" sz="3600">
              <a:solidFill>
                <a:schemeClr val="bg1"/>
              </a:solidFill>
              <a:latin typeface="Arial"/>
              <a:cs typeface="Arial"/>
            </a:endParaRPr>
          </a:p>
        </p:txBody>
      </p:sp>
    </p:spTree>
    <p:extLst>
      <p:ext uri="{BB962C8B-B14F-4D97-AF65-F5344CB8AC3E}">
        <p14:creationId xmlns:p14="http://schemas.microsoft.com/office/powerpoint/2010/main" val="242286040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STT Recommendations">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29D8F0E-CFBF-9056-B91E-1D22F4B1815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
            <a:ext cx="12192001" cy="1479550"/>
          </a:xfrm>
          <a:prstGeom prst="rect">
            <a:avLst/>
          </a:prstGeom>
        </p:spPr>
      </p:pic>
      <p:sp>
        <p:nvSpPr>
          <p:cNvPr id="7" name="Text Placeholder 3">
            <a:extLst>
              <a:ext uri="{FF2B5EF4-FFF2-40B4-BE49-F238E27FC236}">
                <a16:creationId xmlns:a16="http://schemas.microsoft.com/office/drawing/2014/main" id="{AB75B20B-B190-33F5-DBDF-78638BEA8904}"/>
              </a:ext>
            </a:extLst>
          </p:cNvPr>
          <p:cNvSpPr>
            <a:spLocks noGrp="1"/>
          </p:cNvSpPr>
          <p:nvPr>
            <p:ph type="body" sz="quarter" idx="10"/>
          </p:nvPr>
        </p:nvSpPr>
        <p:spPr>
          <a:xfrm>
            <a:off x="458788" y="296486"/>
            <a:ext cx="9571037" cy="276999"/>
          </a:xfrm>
          <a:noFill/>
        </p:spPr>
        <p:txBody>
          <a:bodyPr wrap="square" lIns="0" rIns="0" rtlCol="0">
            <a:spAutoFit/>
          </a:bodyPr>
          <a:lstStyle>
            <a:lvl1pPr marL="0" indent="0">
              <a:buNone/>
              <a:defRPr lang="en-US" sz="2000" dirty="0" smtClean="0">
                <a:solidFill>
                  <a:srgbClr val="009AD7"/>
                </a:solidFill>
                <a:latin typeface="Arial" panose="020B0604020202020204" pitchFamily="34" charset="0"/>
                <a:cs typeface="Arial" panose="020B0604020202020204" pitchFamily="34" charset="0"/>
              </a:defRPr>
            </a:lvl1pPr>
            <a:lvl2pPr>
              <a:defRPr lang="en-US" sz="1800" dirty="0" smtClean="0"/>
            </a:lvl2pPr>
            <a:lvl3pPr>
              <a:defRPr lang="en-US" sz="1800" dirty="0" smtClean="0"/>
            </a:lvl3pPr>
            <a:lvl4pPr>
              <a:defRPr lang="en-US" sz="1800" dirty="0" smtClean="0"/>
            </a:lvl4pPr>
            <a:lvl5pPr>
              <a:defRPr lang="en-US" sz="1800" dirty="0"/>
            </a:lvl5pPr>
          </a:lstStyle>
          <a:p>
            <a:pPr marL="0" lvl="0" defTabSz="457200">
              <a:spcBef>
                <a:spcPts val="600"/>
              </a:spcBef>
            </a:pPr>
            <a:r>
              <a:rPr lang="en-US"/>
              <a:t>Click to edit Master text styles</a:t>
            </a:r>
          </a:p>
        </p:txBody>
      </p:sp>
      <p:sp>
        <p:nvSpPr>
          <p:cNvPr id="10" name="TextBox 9">
            <a:extLst>
              <a:ext uri="{FF2B5EF4-FFF2-40B4-BE49-F238E27FC236}">
                <a16:creationId xmlns:a16="http://schemas.microsoft.com/office/drawing/2014/main" id="{83C2458A-E689-C080-DFC0-F9C68B4D3978}"/>
              </a:ext>
            </a:extLst>
          </p:cNvPr>
          <p:cNvSpPr txBox="1"/>
          <p:nvPr userDrawn="1"/>
        </p:nvSpPr>
        <p:spPr>
          <a:xfrm>
            <a:off x="458662" y="635284"/>
            <a:ext cx="7983140" cy="584775"/>
          </a:xfrm>
          <a:prstGeom prst="rect">
            <a:avLst/>
          </a:prstGeom>
          <a:noFill/>
        </p:spPr>
        <p:txBody>
          <a:bodyPr wrap="square" lIns="0">
            <a:spAutoFit/>
          </a:bodyPr>
          <a:lstStyle/>
          <a:p>
            <a:r>
              <a:rPr kumimoji="0" lang="en-US" sz="3200" b="0" i="0" u="none" strike="noStrike" kern="1200" cap="none" spc="0" normalizeH="0" baseline="0" noProof="0">
                <a:ln>
                  <a:noFill/>
                </a:ln>
                <a:solidFill>
                  <a:schemeClr val="bg1"/>
                </a:solidFill>
                <a:effectLst/>
                <a:uLnTx/>
                <a:uFillTx/>
                <a:latin typeface="Arial Black" panose="020B0A04020102020204"/>
                <a:ea typeface="+mj-ea"/>
                <a:cs typeface="+mj-cs"/>
              </a:rPr>
              <a:t>Recommendations for IT Leaders</a:t>
            </a:r>
            <a:endParaRPr lang="en-US">
              <a:solidFill>
                <a:schemeClr val="bg1"/>
              </a:solidFill>
            </a:endParaRPr>
          </a:p>
        </p:txBody>
      </p:sp>
    </p:spTree>
    <p:extLst>
      <p:ext uri="{BB962C8B-B14F-4D97-AF65-F5344CB8AC3E}">
        <p14:creationId xmlns:p14="http://schemas.microsoft.com/office/powerpoint/2010/main" val="157660493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image" Target="../media/image2.png"/><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theme" Target="../theme/theme2.xml"/><Relationship Id="rId5" Type="http://schemas.openxmlformats.org/officeDocument/2006/relationships/slideLayout" Target="../slideLayouts/slideLayout6.xml"/><Relationship Id="rId4" Type="http://schemas.openxmlformats.org/officeDocument/2006/relationships/slideLayout" Target="../slideLayouts/slideLayout5.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slideLayout" Target="../slideLayouts/slideLayout8.xml"/><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361950"/>
            <a:ext cx="11274552" cy="451231"/>
          </a:xfrm>
          <a:prstGeom prst="rect">
            <a:avLst/>
          </a:prstGeom>
        </p:spPr>
        <p:txBody>
          <a:bodyPr vert="horz" lIns="0" tIns="0" rIns="0" bIns="0" rtlCol="0" anchor="t" anchorCtr="0">
            <a:noAutofit/>
          </a:bodyPr>
          <a:lstStyle/>
          <a:p>
            <a:r>
              <a:rPr lang="en-US"/>
              <a:t>Click to edit title</a:t>
            </a:r>
          </a:p>
        </p:txBody>
      </p:sp>
      <p:sp>
        <p:nvSpPr>
          <p:cNvPr id="3" name="Text Placeholder 2"/>
          <p:cNvSpPr>
            <a:spLocks noGrp="1"/>
          </p:cNvSpPr>
          <p:nvPr>
            <p:ph type="body" idx="1"/>
          </p:nvPr>
        </p:nvSpPr>
        <p:spPr>
          <a:xfrm>
            <a:off x="457200" y="1527048"/>
            <a:ext cx="11274552" cy="4462272"/>
          </a:xfrm>
          <a:prstGeom prst="rect">
            <a:avLst/>
          </a:prstGeom>
        </p:spPr>
        <p:txBody>
          <a:bodyPr vert="horz" lIns="0" tIns="0" rIns="0" bIns="0" rtlCol="0">
            <a:noAutofit/>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14" name="TextBox 13">
            <a:extLst>
              <a:ext uri="{FF2B5EF4-FFF2-40B4-BE49-F238E27FC236}">
                <a16:creationId xmlns:a16="http://schemas.microsoft.com/office/drawing/2014/main" id="{4C02A410-1807-488C-9458-4CFAF1E4E8F0}"/>
              </a:ext>
            </a:extLst>
          </p:cNvPr>
          <p:cNvSpPr txBox="1"/>
          <p:nvPr/>
        </p:nvSpPr>
        <p:spPr>
          <a:xfrm>
            <a:off x="457200" y="6393216"/>
            <a:ext cx="7306056" cy="153888"/>
          </a:xfrm>
          <a:prstGeom prst="rect">
            <a:avLst/>
          </a:prstGeom>
          <a:noFill/>
        </p:spPr>
        <p:txBody>
          <a:bodyPr wrap="square" lIns="0" tIns="0" rIns="0" bIns="0" rtlCol="0" anchor="b" anchorCtr="0">
            <a:spAutoFit/>
          </a:bodyPr>
          <a:lstStyle/>
          <a:p>
            <a:pPr marL="228600" indent="-228600"/>
            <a:fld id="{E19460A7-1930-4D5F-A936-CB6F16095A68}" type="slidenum">
              <a:rPr lang="en-US" sz="1000" b="0" smtClean="0">
                <a:solidFill>
                  <a:schemeClr val="tx1"/>
                </a:solidFill>
              </a:rPr>
              <a:t>‹#›</a:t>
            </a:fld>
            <a:r>
              <a:rPr lang="en-US" sz="700" b="0">
                <a:solidFill>
                  <a:schemeClr val="tx1"/>
                </a:solidFill>
              </a:rPr>
              <a:t>	© 2023 Gartner, Inc. and/or its affiliates. All rights reserved.				</a:t>
            </a:r>
          </a:p>
        </p:txBody>
      </p:sp>
      <p:pic>
        <p:nvPicPr>
          <p:cNvPr id="7" name="Picture 6">
            <a:extLst>
              <a:ext uri="{FF2B5EF4-FFF2-40B4-BE49-F238E27FC236}">
                <a16:creationId xmlns:a16="http://schemas.microsoft.com/office/drawing/2014/main" id="{57E7FBBB-CE99-4B6D-A472-B54EFCF170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53052" y="6242938"/>
            <a:ext cx="1280160" cy="291370"/>
          </a:xfrm>
          <a:prstGeom prst="rect">
            <a:avLst/>
          </a:prstGeom>
        </p:spPr>
      </p:pic>
    </p:spTree>
    <p:extLst>
      <p:ext uri="{BB962C8B-B14F-4D97-AF65-F5344CB8AC3E}">
        <p14:creationId xmlns:p14="http://schemas.microsoft.com/office/powerpoint/2010/main" val="377813297"/>
      </p:ext>
    </p:extLst>
  </p:cSld>
  <p:clrMap bg1="lt1" tx1="dk1" bg2="lt2" tx2="dk2" accent1="accent1" accent2="accent2" accent3="accent3" accent4="accent4" accent5="accent5" accent6="accent6" hlink="hlink" folHlink="folHlink"/>
  <p:sldLayoutIdLst>
    <p:sldLayoutId id="2147483854" r:id="rId1"/>
  </p:sldLayoutIdLst>
  <mc:AlternateContent xmlns:mc="http://schemas.openxmlformats.org/markup-compatibility/2006" xmlns:p14="http://schemas.microsoft.com/office/powerpoint/2010/main">
    <mc:Choice Requires="p14">
      <p:transition p14:dur="10"/>
    </mc:Choice>
    <mc:Fallback xmlns="">
      <p:transition/>
    </mc:Fallback>
  </mc:AlternateContent>
  <p:hf sldNum="0" hdr="0" ftr="0" dt="0"/>
  <p:txStyles>
    <p:titleStyle>
      <a:lvl1pPr algn="l" defTabSz="914400" rtl="0" eaLnBrk="1" latinLnBrk="0" hangingPunct="1">
        <a:lnSpc>
          <a:spcPct val="90000"/>
        </a:lnSpc>
        <a:spcBef>
          <a:spcPts val="0"/>
        </a:spcBef>
        <a:spcAft>
          <a:spcPts val="1200"/>
        </a:spcAft>
        <a:buNone/>
        <a:defRPr sz="3200" kern="1200">
          <a:solidFill>
            <a:schemeClr val="tx2"/>
          </a:solidFill>
          <a:latin typeface="+mj-lt"/>
          <a:ea typeface="+mj-ea"/>
          <a:cs typeface="+mj-cs"/>
        </a:defRPr>
      </a:lvl1pPr>
    </p:titleStyle>
    <p:bodyStyle>
      <a:lvl1pPr marL="246063" indent="-246063" algn="l" defTabSz="914400" rtl="0" eaLnBrk="1" latinLnBrk="0" hangingPunct="1">
        <a:lnSpc>
          <a:spcPct val="90000"/>
        </a:lnSpc>
        <a:spcBef>
          <a:spcPts val="1200"/>
        </a:spcBef>
        <a:spcAft>
          <a:spcPts val="0"/>
        </a:spcAft>
        <a:buSzPct val="100000"/>
        <a:buFont typeface="Arial" panose="020B0604020202020204" pitchFamily="34" charset="0"/>
        <a:buChar char="•"/>
        <a:defRPr sz="2400" kern="1200">
          <a:solidFill>
            <a:schemeClr val="tx1"/>
          </a:solidFill>
          <a:latin typeface="+mn-lt"/>
          <a:ea typeface="+mn-ea"/>
          <a:cs typeface="+mn-cs"/>
        </a:defRPr>
      </a:lvl1pPr>
      <a:lvl2pPr marL="742950" indent="-314325" algn="l" defTabSz="914400" rtl="0" eaLnBrk="1" latinLnBrk="0" hangingPunct="1">
        <a:lnSpc>
          <a:spcPct val="90000"/>
        </a:lnSpc>
        <a:spcBef>
          <a:spcPts val="1200"/>
        </a:spcBef>
        <a:spcAft>
          <a:spcPts val="0"/>
        </a:spcAft>
        <a:buSzPct val="100000"/>
        <a:buFont typeface="Arial" panose="020B0604020202020204" pitchFamily="34" charset="0"/>
        <a:buChar char="–"/>
        <a:defRPr sz="2400" kern="1200">
          <a:solidFill>
            <a:schemeClr val="tx1"/>
          </a:solidFill>
          <a:latin typeface="+mn-lt"/>
          <a:ea typeface="+mn-ea"/>
          <a:cs typeface="+mn-cs"/>
        </a:defRPr>
      </a:lvl2pPr>
      <a:lvl3pPr marL="1174750" indent="-247650" algn="l" defTabSz="914400" rtl="0" eaLnBrk="1" latinLnBrk="0" hangingPunct="1">
        <a:lnSpc>
          <a:spcPct val="90000"/>
        </a:lnSpc>
        <a:spcBef>
          <a:spcPts val="1200"/>
        </a:spcBef>
        <a:spcAft>
          <a:spcPts val="0"/>
        </a:spcAft>
        <a:buSzPct val="100000"/>
        <a:buFont typeface="Arial" panose="020B0604020202020204" pitchFamily="34" charset="0"/>
        <a:buChar char="•"/>
        <a:defRPr sz="2400" kern="1200">
          <a:solidFill>
            <a:schemeClr val="tx1"/>
          </a:solidFill>
          <a:latin typeface="+mn-lt"/>
          <a:ea typeface="+mn-ea"/>
          <a:cs typeface="+mn-cs"/>
        </a:defRPr>
      </a:lvl3pPr>
      <a:lvl4pPr marL="1674813" indent="-317500" algn="l" defTabSz="914400" rtl="0" eaLnBrk="1" latinLnBrk="0" hangingPunct="1">
        <a:lnSpc>
          <a:spcPct val="90000"/>
        </a:lnSpc>
        <a:spcBef>
          <a:spcPts val="1200"/>
        </a:spcBef>
        <a:spcAft>
          <a:spcPts val="0"/>
        </a:spcAft>
        <a:buSzPct val="100000"/>
        <a:buFont typeface="Arial" panose="020B0604020202020204" pitchFamily="34" charset="0"/>
        <a:buChar char="–"/>
        <a:tabLst/>
        <a:defRPr sz="2400" kern="1200">
          <a:solidFill>
            <a:schemeClr val="tx1"/>
          </a:solidFill>
          <a:latin typeface="+mn-lt"/>
          <a:ea typeface="+mn-ea"/>
          <a:cs typeface="+mn-cs"/>
        </a:defRPr>
      </a:lvl4pPr>
      <a:lvl5pPr marL="2105025" indent="-247650" algn="l" defTabSz="914400" rtl="0" eaLnBrk="1" latinLnBrk="0" hangingPunct="1">
        <a:lnSpc>
          <a:spcPct val="90000"/>
        </a:lnSpc>
        <a:spcBef>
          <a:spcPts val="1200"/>
        </a:spcBef>
        <a:spcAft>
          <a:spcPts val="0"/>
        </a:spcAft>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4" orient="horz" pos="2160" userDrawn="1">
          <p15:clr>
            <a:srgbClr val="A4A3A4"/>
          </p15:clr>
        </p15:guide>
        <p15:guide id="15" pos="3840" userDrawn="1">
          <p15:clr>
            <a:srgbClr val="A4A3A4"/>
          </p15:clr>
        </p15:guide>
        <p15:guide id="16" orient="horz" pos="228" userDrawn="1">
          <p15:clr>
            <a:srgbClr val="5ACBF0"/>
          </p15:clr>
        </p15:guide>
        <p15:guide id="17" orient="horz" pos="537" userDrawn="1">
          <p15:clr>
            <a:srgbClr val="FDE53C"/>
          </p15:clr>
        </p15:guide>
        <p15:guide id="18" orient="horz" pos="848" userDrawn="1">
          <p15:clr>
            <a:srgbClr val="FDE53C"/>
          </p15:clr>
        </p15:guide>
        <p15:guide id="19" orient="horz" pos="960" userDrawn="1">
          <p15:clr>
            <a:srgbClr val="5ACBF0"/>
          </p15:clr>
        </p15:guide>
        <p15:guide id="20" orient="horz" pos="3773" userDrawn="1">
          <p15:clr>
            <a:srgbClr val="FBAE40"/>
          </p15:clr>
        </p15:guide>
        <p15:guide id="21" orient="horz" pos="4001" userDrawn="1">
          <p15:clr>
            <a:srgbClr val="5ACBF0"/>
          </p15:clr>
        </p15:guide>
        <p15:guide id="22" orient="horz" pos="4113" userDrawn="1">
          <p15:clr>
            <a:srgbClr val="5ACBF0"/>
          </p15:clr>
        </p15:guide>
        <p15:guide id="23" pos="288" userDrawn="1">
          <p15:clr>
            <a:srgbClr val="5ACBF0"/>
          </p15:clr>
        </p15:guide>
        <p15:guide id="24" pos="3756" userDrawn="1">
          <p15:clr>
            <a:srgbClr val="5ACBF0"/>
          </p15:clr>
        </p15:guide>
        <p15:guide id="25" pos="3927" userDrawn="1">
          <p15:clr>
            <a:srgbClr val="5ACBF0"/>
          </p15:clr>
        </p15:guide>
        <p15:guide id="26" pos="7394" userDrawn="1">
          <p15:clr>
            <a:srgbClr val="5ACBF0"/>
          </p15:clr>
        </p15:guide>
        <p15:guide id="27" orient="horz" pos="3969" userDrawn="1">
          <p15:clr>
            <a:srgbClr val="9FCC3B"/>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361950"/>
            <a:ext cx="11274552" cy="451231"/>
          </a:xfrm>
          <a:prstGeom prst="rect">
            <a:avLst/>
          </a:prstGeom>
        </p:spPr>
        <p:txBody>
          <a:bodyPr vert="horz" lIns="0" tIns="0" rIns="0" bIns="0" rtlCol="0" anchor="t" anchorCtr="0">
            <a:noAutofit/>
          </a:bodyPr>
          <a:lstStyle/>
          <a:p>
            <a:r>
              <a:rPr lang="en-US"/>
              <a:t>Click to edit title</a:t>
            </a:r>
          </a:p>
        </p:txBody>
      </p:sp>
      <p:sp>
        <p:nvSpPr>
          <p:cNvPr id="3" name="Text Placeholder 2"/>
          <p:cNvSpPr>
            <a:spLocks noGrp="1"/>
          </p:cNvSpPr>
          <p:nvPr>
            <p:ph type="body" idx="1"/>
          </p:nvPr>
        </p:nvSpPr>
        <p:spPr>
          <a:xfrm>
            <a:off x="457200" y="1527048"/>
            <a:ext cx="11274552" cy="4462272"/>
          </a:xfrm>
          <a:prstGeom prst="rect">
            <a:avLst/>
          </a:prstGeom>
        </p:spPr>
        <p:txBody>
          <a:bodyPr vert="horz" lIns="0" tIns="0" rIns="0" bIns="0" rtlCol="0">
            <a:noAutofit/>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14" name="TextBox 13">
            <a:extLst>
              <a:ext uri="{FF2B5EF4-FFF2-40B4-BE49-F238E27FC236}">
                <a16:creationId xmlns:a16="http://schemas.microsoft.com/office/drawing/2014/main" id="{4C02A410-1807-488C-9458-4CFAF1E4E8F0}"/>
              </a:ext>
            </a:extLst>
          </p:cNvPr>
          <p:cNvSpPr txBox="1"/>
          <p:nvPr/>
        </p:nvSpPr>
        <p:spPr>
          <a:xfrm>
            <a:off x="457200" y="6393216"/>
            <a:ext cx="7306056" cy="153888"/>
          </a:xfrm>
          <a:prstGeom prst="rect">
            <a:avLst/>
          </a:prstGeom>
          <a:noFill/>
        </p:spPr>
        <p:txBody>
          <a:bodyPr wrap="square" lIns="0" tIns="0" rIns="0" bIns="0" rtlCol="0" anchor="b" anchorCtr="0">
            <a:spAutoFit/>
          </a:bodyPr>
          <a:lstStyle/>
          <a:p>
            <a:pPr marL="228600" indent="-228600"/>
            <a:fld id="{E19460A7-1930-4D5F-A936-CB6F16095A68}" type="slidenum">
              <a:rPr lang="en-US" sz="1000" b="0" smtClean="0">
                <a:solidFill>
                  <a:schemeClr val="tx1"/>
                </a:solidFill>
              </a:rPr>
              <a:t>‹#›</a:t>
            </a:fld>
            <a:r>
              <a:rPr lang="en-US" sz="700" b="0">
                <a:solidFill>
                  <a:schemeClr val="tx1"/>
                </a:solidFill>
              </a:rPr>
              <a:t>	© 2023 Gartner, Inc. and/or its affiliates. All rights reserved.				</a:t>
            </a:r>
          </a:p>
        </p:txBody>
      </p:sp>
      <p:pic>
        <p:nvPicPr>
          <p:cNvPr id="8" name="Picture 7">
            <a:extLst>
              <a:ext uri="{FF2B5EF4-FFF2-40B4-BE49-F238E27FC236}">
                <a16:creationId xmlns:a16="http://schemas.microsoft.com/office/drawing/2014/main" id="{7691A022-4AA8-4AE4-97E5-9A634D272F00}"/>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10453051" y="6242938"/>
            <a:ext cx="1280161" cy="291370"/>
          </a:xfrm>
          <a:prstGeom prst="rect">
            <a:avLst/>
          </a:prstGeom>
        </p:spPr>
      </p:pic>
    </p:spTree>
    <p:extLst>
      <p:ext uri="{BB962C8B-B14F-4D97-AF65-F5344CB8AC3E}">
        <p14:creationId xmlns:p14="http://schemas.microsoft.com/office/powerpoint/2010/main" val="358496023"/>
      </p:ext>
    </p:extLst>
  </p:cSld>
  <p:clrMap bg1="dk1" tx1="lt1" bg2="dk2" tx2="lt2" accent1="accent1" accent2="accent2" accent3="accent3" accent4="accent4" accent5="accent5" accent6="accent6" hlink="hlink" folHlink="folHlink"/>
  <p:sldLayoutIdLst>
    <p:sldLayoutId id="2147483882" r:id="rId1"/>
    <p:sldLayoutId id="2147483951" r:id="rId2"/>
    <p:sldLayoutId id="2147483955" r:id="rId3"/>
    <p:sldLayoutId id="2147483953" r:id="rId4"/>
    <p:sldLayoutId id="2147483956" r:id="rId5"/>
  </p:sldLayoutIdLst>
  <mc:AlternateContent xmlns:mc="http://schemas.openxmlformats.org/markup-compatibility/2006" xmlns:p14="http://schemas.microsoft.com/office/powerpoint/2010/main">
    <mc:Choice Requires="p14">
      <p:transition p14:dur="10"/>
    </mc:Choice>
    <mc:Fallback xmlns="">
      <p:transition/>
    </mc:Fallback>
  </mc:AlternateContent>
  <p:hf sldNum="0" hdr="0" ftr="0" dt="0"/>
  <p:txStyles>
    <p:titleStyle>
      <a:lvl1pPr algn="l" defTabSz="914400" rtl="0" eaLnBrk="1" latinLnBrk="0" hangingPunct="1">
        <a:lnSpc>
          <a:spcPct val="90000"/>
        </a:lnSpc>
        <a:spcBef>
          <a:spcPts val="0"/>
        </a:spcBef>
        <a:spcAft>
          <a:spcPts val="1200"/>
        </a:spcAft>
        <a:buNone/>
        <a:defRPr sz="3200" kern="1200">
          <a:solidFill>
            <a:schemeClr val="tx2"/>
          </a:solidFill>
          <a:latin typeface="+mj-lt"/>
          <a:ea typeface="+mj-ea"/>
          <a:cs typeface="+mj-cs"/>
        </a:defRPr>
      </a:lvl1pPr>
    </p:titleStyle>
    <p:bodyStyle>
      <a:lvl1pPr marL="246888" indent="-246888" algn="l" defTabSz="914400" rtl="0" eaLnBrk="1" latinLnBrk="0" hangingPunct="1">
        <a:lnSpc>
          <a:spcPct val="90000"/>
        </a:lnSpc>
        <a:spcBef>
          <a:spcPts val="1200"/>
        </a:spcBef>
        <a:spcAft>
          <a:spcPts val="0"/>
        </a:spcAft>
        <a:buSzPct val="100000"/>
        <a:buFont typeface="Arial" panose="020B0604020202020204" pitchFamily="34" charset="0"/>
        <a:buChar char="•"/>
        <a:defRPr sz="2400" kern="1200">
          <a:solidFill>
            <a:schemeClr val="tx1"/>
          </a:solidFill>
          <a:latin typeface="+mn-lt"/>
          <a:ea typeface="+mn-ea"/>
          <a:cs typeface="+mn-cs"/>
        </a:defRPr>
      </a:lvl1pPr>
      <a:lvl2pPr marL="740664" indent="-310896" algn="l" defTabSz="914400" rtl="0" eaLnBrk="1" latinLnBrk="0" hangingPunct="1">
        <a:lnSpc>
          <a:spcPct val="90000"/>
        </a:lnSpc>
        <a:spcBef>
          <a:spcPts val="1200"/>
        </a:spcBef>
        <a:spcAft>
          <a:spcPts val="0"/>
        </a:spcAft>
        <a:buSzPct val="100000"/>
        <a:buFont typeface="Arial" panose="020B0604020202020204" pitchFamily="34" charset="0"/>
        <a:buChar char="–"/>
        <a:defRPr sz="2400" kern="1200">
          <a:solidFill>
            <a:schemeClr val="tx1"/>
          </a:solidFill>
          <a:latin typeface="+mn-lt"/>
          <a:ea typeface="+mn-ea"/>
          <a:cs typeface="+mn-cs"/>
        </a:defRPr>
      </a:lvl2pPr>
      <a:lvl3pPr marL="1179576" indent="-246888" algn="l" defTabSz="914400" rtl="0" eaLnBrk="1" latinLnBrk="0" hangingPunct="1">
        <a:lnSpc>
          <a:spcPct val="90000"/>
        </a:lnSpc>
        <a:spcBef>
          <a:spcPts val="1200"/>
        </a:spcBef>
        <a:spcAft>
          <a:spcPts val="0"/>
        </a:spcAft>
        <a:buSzPct val="100000"/>
        <a:buFont typeface="Arial" panose="020B0604020202020204" pitchFamily="34" charset="0"/>
        <a:buChar char="•"/>
        <a:defRPr sz="2400" kern="1200">
          <a:solidFill>
            <a:schemeClr val="tx1"/>
          </a:solidFill>
          <a:latin typeface="+mn-lt"/>
          <a:ea typeface="+mn-ea"/>
          <a:cs typeface="+mn-cs"/>
        </a:defRPr>
      </a:lvl3pPr>
      <a:lvl4pPr marL="1673352" indent="-320040" algn="l" defTabSz="914400" rtl="0" eaLnBrk="1" latinLnBrk="0" hangingPunct="1">
        <a:lnSpc>
          <a:spcPct val="90000"/>
        </a:lnSpc>
        <a:spcBef>
          <a:spcPts val="1200"/>
        </a:spcBef>
        <a:spcAft>
          <a:spcPts val="0"/>
        </a:spcAft>
        <a:buSzPct val="100000"/>
        <a:buFont typeface="Arial" panose="020B0604020202020204" pitchFamily="34" charset="0"/>
        <a:buChar char="–"/>
        <a:defRPr sz="2400" kern="1200">
          <a:solidFill>
            <a:schemeClr val="tx1"/>
          </a:solidFill>
          <a:latin typeface="+mn-lt"/>
          <a:ea typeface="+mn-ea"/>
          <a:cs typeface="+mn-cs"/>
        </a:defRPr>
      </a:lvl4pPr>
      <a:lvl5pPr marL="2112264" indent="-246888" algn="l" defTabSz="914400" rtl="0" eaLnBrk="1" latinLnBrk="0" hangingPunct="1">
        <a:lnSpc>
          <a:spcPct val="90000"/>
        </a:lnSpc>
        <a:spcBef>
          <a:spcPts val="1200"/>
        </a:spcBef>
        <a:spcAft>
          <a:spcPts val="0"/>
        </a:spcAft>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4" orient="horz" pos="2160">
          <p15:clr>
            <a:srgbClr val="A4A3A4"/>
          </p15:clr>
        </p15:guide>
        <p15:guide id="15" pos="3840">
          <p15:clr>
            <a:srgbClr val="A4A3A4"/>
          </p15:clr>
        </p15:guide>
        <p15:guide id="16" orient="horz" pos="228">
          <p15:clr>
            <a:srgbClr val="5ACBF0"/>
          </p15:clr>
        </p15:guide>
        <p15:guide id="17" orient="horz" pos="537">
          <p15:clr>
            <a:srgbClr val="FDE53C"/>
          </p15:clr>
        </p15:guide>
        <p15:guide id="18" orient="horz" pos="848">
          <p15:clr>
            <a:srgbClr val="FDE53C"/>
          </p15:clr>
        </p15:guide>
        <p15:guide id="19" orient="horz" pos="960">
          <p15:clr>
            <a:srgbClr val="5ACBF0"/>
          </p15:clr>
        </p15:guide>
        <p15:guide id="20" orient="horz" pos="3773">
          <p15:clr>
            <a:srgbClr val="FBAE40"/>
          </p15:clr>
        </p15:guide>
        <p15:guide id="21" orient="horz" pos="4001">
          <p15:clr>
            <a:srgbClr val="5ACBF0"/>
          </p15:clr>
        </p15:guide>
        <p15:guide id="22" orient="horz" pos="4113">
          <p15:clr>
            <a:srgbClr val="5ACBF0"/>
          </p15:clr>
        </p15:guide>
        <p15:guide id="23" pos="288">
          <p15:clr>
            <a:srgbClr val="5ACBF0"/>
          </p15:clr>
        </p15:guide>
        <p15:guide id="24" pos="3756">
          <p15:clr>
            <a:srgbClr val="5ACBF0"/>
          </p15:clr>
        </p15:guide>
        <p15:guide id="25" pos="3927">
          <p15:clr>
            <a:srgbClr val="5ACBF0"/>
          </p15:clr>
        </p15:guide>
        <p15:guide id="26" pos="7394">
          <p15:clr>
            <a:srgbClr val="5ACBF0"/>
          </p15:clr>
        </p15:guide>
        <p15:guide id="27" orient="horz" pos="3969" userDrawn="1">
          <p15:clr>
            <a:srgbClr val="9FCC3B"/>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361950"/>
            <a:ext cx="11274552" cy="451231"/>
          </a:xfrm>
          <a:prstGeom prst="rect">
            <a:avLst/>
          </a:prstGeom>
        </p:spPr>
        <p:txBody>
          <a:bodyPr vert="horz" lIns="0" tIns="0" rIns="0" bIns="0" rtlCol="0" anchor="t" anchorCtr="0">
            <a:noAutofit/>
          </a:bodyPr>
          <a:lstStyle/>
          <a:p>
            <a:r>
              <a:rPr lang="en-US"/>
              <a:t>Click to edit title</a:t>
            </a:r>
          </a:p>
        </p:txBody>
      </p:sp>
      <p:sp>
        <p:nvSpPr>
          <p:cNvPr id="3" name="Text Placeholder 2"/>
          <p:cNvSpPr>
            <a:spLocks noGrp="1"/>
          </p:cNvSpPr>
          <p:nvPr>
            <p:ph type="body" idx="1"/>
          </p:nvPr>
        </p:nvSpPr>
        <p:spPr>
          <a:xfrm>
            <a:off x="457200" y="1527048"/>
            <a:ext cx="11274552" cy="4462272"/>
          </a:xfrm>
          <a:prstGeom prst="rect">
            <a:avLst/>
          </a:prstGeom>
        </p:spPr>
        <p:txBody>
          <a:bodyPr vert="horz" lIns="0" tIns="0" rIns="0" bIns="0" rtlCol="0">
            <a:noAutofit/>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14" name="TextBox 13">
            <a:extLst>
              <a:ext uri="{FF2B5EF4-FFF2-40B4-BE49-F238E27FC236}">
                <a16:creationId xmlns:a16="http://schemas.microsoft.com/office/drawing/2014/main" id="{4C02A410-1807-488C-9458-4CFAF1E4E8F0}"/>
              </a:ext>
            </a:extLst>
          </p:cNvPr>
          <p:cNvSpPr txBox="1"/>
          <p:nvPr/>
        </p:nvSpPr>
        <p:spPr>
          <a:xfrm>
            <a:off x="457200" y="6393216"/>
            <a:ext cx="7306056" cy="153888"/>
          </a:xfrm>
          <a:prstGeom prst="rect">
            <a:avLst/>
          </a:prstGeom>
          <a:noFill/>
        </p:spPr>
        <p:txBody>
          <a:bodyPr wrap="square" lIns="0" tIns="0" rIns="0" bIns="0" rtlCol="0" anchor="b" anchorCtr="0">
            <a:spAutoFit/>
          </a:bodyPr>
          <a:lstStyle/>
          <a:p>
            <a:pPr marL="228600" indent="-228600"/>
            <a:fld id="{E19460A7-1930-4D5F-A936-CB6F16095A68}" type="slidenum">
              <a:rPr lang="en-US" sz="1000" b="0" smtClean="0">
                <a:solidFill>
                  <a:schemeClr val="tx1"/>
                </a:solidFill>
              </a:rPr>
              <a:t>‹#›</a:t>
            </a:fld>
            <a:r>
              <a:rPr lang="en-US" sz="700" b="0">
                <a:solidFill>
                  <a:schemeClr val="tx1"/>
                </a:solidFill>
              </a:rPr>
              <a:t>	© 2023 Gartner, Inc. and/or its affiliates. All rights reserved.				</a:t>
            </a:r>
          </a:p>
        </p:txBody>
      </p:sp>
      <p:pic>
        <p:nvPicPr>
          <p:cNvPr id="7" name="Picture 6">
            <a:extLst>
              <a:ext uri="{FF2B5EF4-FFF2-40B4-BE49-F238E27FC236}">
                <a16:creationId xmlns:a16="http://schemas.microsoft.com/office/drawing/2014/main" id="{57E7FBBB-CE99-4B6D-A472-B54EFCF17046}"/>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0453052" y="6242938"/>
            <a:ext cx="1280160" cy="291370"/>
          </a:xfrm>
          <a:prstGeom prst="rect">
            <a:avLst/>
          </a:prstGeom>
        </p:spPr>
      </p:pic>
    </p:spTree>
    <p:extLst>
      <p:ext uri="{BB962C8B-B14F-4D97-AF65-F5344CB8AC3E}">
        <p14:creationId xmlns:p14="http://schemas.microsoft.com/office/powerpoint/2010/main" val="3477118903"/>
      </p:ext>
    </p:extLst>
  </p:cSld>
  <p:clrMap bg1="lt1" tx1="dk1" bg2="lt2" tx2="dk2" accent1="accent1" accent2="accent2" accent3="accent3" accent4="accent4" accent5="accent5" accent6="accent6" hlink="hlink" folHlink="folHlink"/>
  <p:sldLayoutIdLst>
    <p:sldLayoutId id="2147484006" r:id="rId1"/>
    <p:sldLayoutId id="2147484007" r:id="rId2"/>
    <p:sldLayoutId id="2147484019" r:id="rId3"/>
  </p:sldLayoutIdLst>
  <mc:AlternateContent xmlns:mc="http://schemas.openxmlformats.org/markup-compatibility/2006" xmlns:p14="http://schemas.microsoft.com/office/powerpoint/2010/main">
    <mc:Choice Requires="p14">
      <p:transition p14:dur="10"/>
    </mc:Choice>
    <mc:Fallback xmlns="">
      <p:transition/>
    </mc:Fallback>
  </mc:AlternateContent>
  <p:hf sldNum="0" hdr="0" ftr="0" dt="0"/>
  <p:txStyles>
    <p:titleStyle>
      <a:lvl1pPr algn="l" defTabSz="914400" rtl="0" eaLnBrk="1" latinLnBrk="0" hangingPunct="1">
        <a:lnSpc>
          <a:spcPct val="90000"/>
        </a:lnSpc>
        <a:spcBef>
          <a:spcPts val="0"/>
        </a:spcBef>
        <a:spcAft>
          <a:spcPts val="1200"/>
        </a:spcAft>
        <a:buNone/>
        <a:defRPr sz="3200" kern="1200">
          <a:solidFill>
            <a:schemeClr val="tx2"/>
          </a:solidFill>
          <a:latin typeface="+mj-lt"/>
          <a:ea typeface="+mj-ea"/>
          <a:cs typeface="+mj-cs"/>
        </a:defRPr>
      </a:lvl1pPr>
    </p:titleStyle>
    <p:bodyStyle>
      <a:lvl1pPr marL="246063" indent="-246063" algn="l" defTabSz="914400" rtl="0" eaLnBrk="1" latinLnBrk="0" hangingPunct="1">
        <a:lnSpc>
          <a:spcPct val="90000"/>
        </a:lnSpc>
        <a:spcBef>
          <a:spcPts val="1200"/>
        </a:spcBef>
        <a:spcAft>
          <a:spcPts val="0"/>
        </a:spcAft>
        <a:buSzPct val="100000"/>
        <a:buFont typeface="Arial" panose="020B0604020202020204" pitchFamily="34" charset="0"/>
        <a:buChar char="•"/>
        <a:defRPr sz="2400" kern="1200">
          <a:solidFill>
            <a:schemeClr val="tx1"/>
          </a:solidFill>
          <a:latin typeface="+mn-lt"/>
          <a:ea typeface="+mn-ea"/>
          <a:cs typeface="+mn-cs"/>
        </a:defRPr>
      </a:lvl1pPr>
      <a:lvl2pPr marL="742950" indent="-314325" algn="l" defTabSz="914400" rtl="0" eaLnBrk="1" latinLnBrk="0" hangingPunct="1">
        <a:lnSpc>
          <a:spcPct val="90000"/>
        </a:lnSpc>
        <a:spcBef>
          <a:spcPts val="1200"/>
        </a:spcBef>
        <a:spcAft>
          <a:spcPts val="0"/>
        </a:spcAft>
        <a:buSzPct val="100000"/>
        <a:buFont typeface="Arial" panose="020B0604020202020204" pitchFamily="34" charset="0"/>
        <a:buChar char="–"/>
        <a:defRPr sz="2400" kern="1200">
          <a:solidFill>
            <a:schemeClr val="tx1"/>
          </a:solidFill>
          <a:latin typeface="+mn-lt"/>
          <a:ea typeface="+mn-ea"/>
          <a:cs typeface="+mn-cs"/>
        </a:defRPr>
      </a:lvl2pPr>
      <a:lvl3pPr marL="1174750" indent="-247650" algn="l" defTabSz="914400" rtl="0" eaLnBrk="1" latinLnBrk="0" hangingPunct="1">
        <a:lnSpc>
          <a:spcPct val="90000"/>
        </a:lnSpc>
        <a:spcBef>
          <a:spcPts val="1200"/>
        </a:spcBef>
        <a:spcAft>
          <a:spcPts val="0"/>
        </a:spcAft>
        <a:buSzPct val="100000"/>
        <a:buFont typeface="Arial" panose="020B0604020202020204" pitchFamily="34" charset="0"/>
        <a:buChar char="•"/>
        <a:defRPr sz="2400" kern="1200">
          <a:solidFill>
            <a:schemeClr val="tx1"/>
          </a:solidFill>
          <a:latin typeface="+mn-lt"/>
          <a:ea typeface="+mn-ea"/>
          <a:cs typeface="+mn-cs"/>
        </a:defRPr>
      </a:lvl3pPr>
      <a:lvl4pPr marL="1674813" indent="-317500" algn="l" defTabSz="914400" rtl="0" eaLnBrk="1" latinLnBrk="0" hangingPunct="1">
        <a:lnSpc>
          <a:spcPct val="90000"/>
        </a:lnSpc>
        <a:spcBef>
          <a:spcPts val="1200"/>
        </a:spcBef>
        <a:spcAft>
          <a:spcPts val="0"/>
        </a:spcAft>
        <a:buSzPct val="100000"/>
        <a:buFont typeface="Arial" panose="020B0604020202020204" pitchFamily="34" charset="0"/>
        <a:buChar char="–"/>
        <a:tabLst/>
        <a:defRPr sz="2400" kern="1200">
          <a:solidFill>
            <a:schemeClr val="tx1"/>
          </a:solidFill>
          <a:latin typeface="+mn-lt"/>
          <a:ea typeface="+mn-ea"/>
          <a:cs typeface="+mn-cs"/>
        </a:defRPr>
      </a:lvl4pPr>
      <a:lvl5pPr marL="2105025" indent="-247650" algn="l" defTabSz="914400" rtl="0" eaLnBrk="1" latinLnBrk="0" hangingPunct="1">
        <a:lnSpc>
          <a:spcPct val="90000"/>
        </a:lnSpc>
        <a:spcBef>
          <a:spcPts val="1200"/>
        </a:spcBef>
        <a:spcAft>
          <a:spcPts val="0"/>
        </a:spcAft>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4" orient="horz" pos="2160">
          <p15:clr>
            <a:srgbClr val="A4A3A4"/>
          </p15:clr>
        </p15:guide>
        <p15:guide id="15" pos="3840">
          <p15:clr>
            <a:srgbClr val="A4A3A4"/>
          </p15:clr>
        </p15:guide>
        <p15:guide id="16" orient="horz" pos="228">
          <p15:clr>
            <a:srgbClr val="5ACBF0"/>
          </p15:clr>
        </p15:guide>
        <p15:guide id="17" orient="horz" pos="537">
          <p15:clr>
            <a:srgbClr val="FDE53C"/>
          </p15:clr>
        </p15:guide>
        <p15:guide id="18" orient="horz" pos="848">
          <p15:clr>
            <a:srgbClr val="FDE53C"/>
          </p15:clr>
        </p15:guide>
        <p15:guide id="19" orient="horz" pos="960">
          <p15:clr>
            <a:srgbClr val="5ACBF0"/>
          </p15:clr>
        </p15:guide>
        <p15:guide id="20" orient="horz" pos="3773">
          <p15:clr>
            <a:srgbClr val="FBAE40"/>
          </p15:clr>
        </p15:guide>
        <p15:guide id="21" orient="horz" pos="4001">
          <p15:clr>
            <a:srgbClr val="5ACBF0"/>
          </p15:clr>
        </p15:guide>
        <p15:guide id="22" orient="horz" pos="4113">
          <p15:clr>
            <a:srgbClr val="5ACBF0"/>
          </p15:clr>
        </p15:guide>
        <p15:guide id="23" pos="288">
          <p15:clr>
            <a:srgbClr val="5ACBF0"/>
          </p15:clr>
        </p15:guide>
        <p15:guide id="24" pos="3756">
          <p15:clr>
            <a:srgbClr val="5ACBF0"/>
          </p15:clr>
        </p15:guide>
        <p15:guide id="25" pos="3927">
          <p15:clr>
            <a:srgbClr val="5ACBF0"/>
          </p15:clr>
        </p15:guide>
        <p15:guide id="26" pos="7394">
          <p15:clr>
            <a:srgbClr val="5ACBF0"/>
          </p15:clr>
        </p15:guide>
        <p15:guide id="27" orient="horz" pos="3969">
          <p15:clr>
            <a:srgbClr val="9FCC3B"/>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hyperlink" Target="https://www.gartner.com/document/code/787203" TargetMode="Externa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hyperlink" Target="https://www.sunbirddcim.com/sites/default/files/CS017_Sunbird_CaseStudy_Vodafone_0.pdf" TargetMode="External"/><Relationship Id="rId2" Type="http://schemas.openxmlformats.org/officeDocument/2006/relationships/notesSlide" Target="../notesSlides/notesSlide12.xml"/><Relationship Id="rId1" Type="http://schemas.openxmlformats.org/officeDocument/2006/relationships/slideLayout" Target="../slideLayouts/slideLayout8.xml"/><Relationship Id="rId4" Type="http://schemas.openxmlformats.org/officeDocument/2006/relationships/image" Target="../media/image14.jpeg"/></Relationships>
</file>

<file path=ppt/slides/_rels/slide1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3.xml"/><Relationship Id="rId1" Type="http://schemas.openxmlformats.org/officeDocument/2006/relationships/slideLayout" Target="../slideLayouts/slideLayout8.xml"/><Relationship Id="rId4" Type="http://schemas.openxmlformats.org/officeDocument/2006/relationships/hyperlink" Target="https://www.cisco.com/c/dam/global/en_uk/assets/pdfs/case_study_how_cisco_achieved.pdf" TargetMode="External"/></Relationships>
</file>

<file path=ppt/slides/_rels/slide19.xml.rels><?xml version="1.0" encoding="UTF-8" standalone="yes"?>
<Relationships xmlns="http://schemas.openxmlformats.org/package/2006/relationships"><Relationship Id="rId3" Type="http://schemas.openxmlformats.org/officeDocument/2006/relationships/hyperlink" Target="https://www.greenbiz.com/article/agroscout-uses-ai-remotely-protect-global-crops" TargetMode="External"/><Relationship Id="rId2" Type="http://schemas.openxmlformats.org/officeDocument/2006/relationships/notesSlide" Target="../notesSlides/notesSlide14.xml"/><Relationship Id="rId1" Type="http://schemas.openxmlformats.org/officeDocument/2006/relationships/slideLayout" Target="../slideLayouts/slideLayout8.xml"/><Relationship Id="rId4" Type="http://schemas.openxmlformats.org/officeDocument/2006/relationships/image" Target="../media/image16.jpe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s://www.gartner.com/document/4016793" TargetMode="Externa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https://www.gartner.com/document/4012552" TargetMode="Externa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hyperlink" Target="https://www.mckinsey.com/capabilities/mckinsey-digital/our-insights/unleashing-developer-productivity-with-generative-ai" TargetMode="External"/><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hyperlink" Target="https://www.bloomberg.com/press-releases/2022-06-15/minna-bank-s-digital-banking-service-attracts-over-400-thousand-accounts-in-first-year-of-operation" TargetMode="External"/><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23.jpeg"/></Relationships>
</file>

<file path=ppt/slides/_rels/slide37.xml.rels><?xml version="1.0" encoding="UTF-8" standalone="yes"?>
<Relationships xmlns="http://schemas.openxmlformats.org/package/2006/relationships"><Relationship Id="rId3" Type="http://schemas.openxmlformats.org/officeDocument/2006/relationships/hyperlink" Target="https://customers.microsoft.com/en-us/story/1589693036635058141-zabka-retail-microsoft-cloud-for-retail" TargetMode="External"/><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24.jpeg"/></Relationships>
</file>

<file path=ppt/slides/_rels/slide38.xml.rels><?xml version="1.0" encoding="UTF-8" standalone="yes"?>
<Relationships xmlns="http://schemas.openxmlformats.org/package/2006/relationships"><Relationship Id="rId3" Type="http://schemas.openxmlformats.org/officeDocument/2006/relationships/hyperlink" Target="https://www.healthcareitnews.com/news/anz/bethesda-health-care-taps-microsoft-pas" TargetMode="External"/><Relationship Id="rId2" Type="http://schemas.openxmlformats.org/officeDocument/2006/relationships/notesSlide" Target="../notesSlides/notesSlide27.xml"/><Relationship Id="rId1" Type="http://schemas.openxmlformats.org/officeDocument/2006/relationships/slideLayout" Target="../slideLayouts/slideLayout7.xml"/><Relationship Id="rId5" Type="http://schemas.openxmlformats.org/officeDocument/2006/relationships/image" Target="../media/image25.jpeg"/><Relationship Id="rId4" Type="http://schemas.openxmlformats.org/officeDocument/2006/relationships/hyperlink" Target="https://www.youtube.com/watch?v=F-YQspizp_Q" TargetMode="Externa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1.xml"/><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43.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hyperlink" Target="https://eightfold.ai/customers/customer-stories/dexcom/" TargetMode="External"/><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hyperlink" Target="https://www.salesforce.com/eu/resources/customer-stories/loreal-data-unique-beauty-experiences/" TargetMode="External"/><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hyperlink" Target="https://www.salesforce.com/eu/resources/customer-stories/loreal-data-unique-beauty-experiences/" TargetMode="External"/><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5.xml"/><Relationship Id="rId1" Type="http://schemas.openxmlformats.org/officeDocument/2006/relationships/slideLayout" Target="../slideLayouts/slideLayout7.xml"/><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34.sv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hyperlink" Target="https://www.pwc.com/gx/en/news-room/press-releases/2023/pwc-announces-strategic-alliance-with-harvey-positioning-pwcs-legal-business-solutions-at-the-forefront-of-legal-generative-ai.html" TargetMode="External"/><Relationship Id="rId2" Type="http://schemas.openxmlformats.org/officeDocument/2006/relationships/image" Target="../media/image37.jpeg"/><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3" Type="http://schemas.openxmlformats.org/officeDocument/2006/relationships/hyperlink" Target="https://news.microsoft.com/source/features/ai/azure-openai-service-helps-customers-accelerate-innovation-with-large-ai-models-microsoft-expands-availability/" TargetMode="External"/><Relationship Id="rId2" Type="http://schemas.openxmlformats.org/officeDocument/2006/relationships/image" Target="../media/image38.jpeg"/><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9.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hyperlink" Target="https://ir.homedepot.com/news-releases/2023/01-12-2023-130328698" TargetMode="External"/><Relationship Id="rId2" Type="http://schemas.openxmlformats.org/officeDocument/2006/relationships/notesSlide" Target="../notesSlides/notesSlide39.xml"/><Relationship Id="rId1" Type="http://schemas.openxmlformats.org/officeDocument/2006/relationships/slideLayout" Target="../slideLayouts/slideLayout8.xml"/><Relationship Id="rId4" Type="http://schemas.openxmlformats.org/officeDocument/2006/relationships/image" Target="../media/image39.jpeg"/></Relationships>
</file>

<file path=ppt/slides/_rels/slide56.xml.rels><?xml version="1.0" encoding="UTF-8" standalone="yes"?>
<Relationships xmlns="http://schemas.openxmlformats.org/package/2006/relationships"><Relationship Id="rId3" Type="http://schemas.openxmlformats.org/officeDocument/2006/relationships/hyperlink" Target="https://www.ptc.com/en/resources/liveworx-on-demand/bringing-innovation-to-production" TargetMode="External"/><Relationship Id="rId2" Type="http://schemas.openxmlformats.org/officeDocument/2006/relationships/notesSlide" Target="../notesSlides/notesSlide40.xml"/><Relationship Id="rId1" Type="http://schemas.openxmlformats.org/officeDocument/2006/relationships/slideLayout" Target="../slideLayouts/slideLayout8.xml"/><Relationship Id="rId4" Type="http://schemas.openxmlformats.org/officeDocument/2006/relationships/image" Target="../media/image40.jpeg"/></Relationships>
</file>

<file path=ppt/slides/_rels/slide57.xml.rels><?xml version="1.0" encoding="UTF-8" standalone="yes"?>
<Relationships xmlns="http://schemas.openxmlformats.org/package/2006/relationships"><Relationship Id="rId3" Type="http://schemas.openxmlformats.org/officeDocument/2006/relationships/hyperlink" Target="https://www.ey.com/en_gl/news/2023/06/ey-unlocks-microsoft-azure-openai-service-to-empower-ey-tax-professionals-globally-with-ey-tax-copilot1" TargetMode="External"/><Relationship Id="rId2" Type="http://schemas.openxmlformats.org/officeDocument/2006/relationships/notesSlide" Target="../notesSlides/notesSlide41.xml"/><Relationship Id="rId1" Type="http://schemas.openxmlformats.org/officeDocument/2006/relationships/slideLayout" Target="../slideLayouts/slideLayout8.xml"/><Relationship Id="rId4" Type="http://schemas.openxmlformats.org/officeDocument/2006/relationships/image" Target="../media/image41.jpe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9.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hyperlink" Target="https://www.gartner.com/en/publications/when-machines-become-customers" TargetMode="External"/><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45.xml"/><Relationship Id="rId1" Type="http://schemas.openxmlformats.org/officeDocument/2006/relationships/slideLayout" Target="../slideLayouts/slideLayout8.xml"/><Relationship Id="rId4" Type="http://schemas.openxmlformats.org/officeDocument/2006/relationships/hyperlink" Target="https://hbr.org/2022/11/how-walmart-automated-supplier-negotiations" TargetMode="External"/></Relationships>
</file>

<file path=ppt/slides/_rels/slide63.xml.rels><?xml version="1.0" encoding="UTF-8" standalone="yes"?>
<Relationships xmlns="http://schemas.openxmlformats.org/package/2006/relationships"><Relationship Id="rId3" Type="http://schemas.openxmlformats.org/officeDocument/2006/relationships/hyperlink" Target="https://www.iprod.it/en/manufacturing-companies/" TargetMode="External"/><Relationship Id="rId2" Type="http://schemas.openxmlformats.org/officeDocument/2006/relationships/notesSlide" Target="../notesSlides/notesSlide46.xml"/><Relationship Id="rId1" Type="http://schemas.openxmlformats.org/officeDocument/2006/relationships/slideLayout" Target="../slideLayouts/slideLayout8.xml"/><Relationship Id="rId4" Type="http://schemas.openxmlformats.org/officeDocument/2006/relationships/image" Target="../media/image45.jpe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9.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hyperlink" Target="https://www.gartner.com/document/4016621" TargetMode="External"/><Relationship Id="rId2" Type="http://schemas.openxmlformats.org/officeDocument/2006/relationships/image" Target="../media/image9.jpe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hyperlink" Target="https://truera.com/resources/harver-implements-truera-ai-quality-solution-to-assess-algorithmic-fairness-help-comply-with-new-york-bias-audit-regulations-in-automated-hiring/" TargetMode="External"/><Relationship Id="rId2" Type="http://schemas.openxmlformats.org/officeDocument/2006/relationships/image" Target="../media/image10.jpe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084B1A3B-753F-80C5-C1C4-1F91381963A9}"/>
              </a:ext>
            </a:extLst>
          </p:cNvPr>
          <p:cNvSpPr txBox="1"/>
          <p:nvPr/>
        </p:nvSpPr>
        <p:spPr>
          <a:xfrm>
            <a:off x="815293" y="2043168"/>
            <a:ext cx="7020767" cy="1323439"/>
          </a:xfrm>
          <a:prstGeom prst="rect">
            <a:avLst/>
          </a:prstGeom>
          <a:noFill/>
        </p:spPr>
        <p:txBody>
          <a:bodyPr wrap="square" lIns="0" rIns="0" rtlCol="0">
            <a:spAutoFit/>
          </a:bodyPr>
          <a:lstStyle/>
          <a:p>
            <a:pPr algn="l">
              <a:lnSpc>
                <a:spcPts val="4780"/>
              </a:lnSpc>
              <a:spcBef>
                <a:spcPts val="600"/>
              </a:spcBef>
            </a:pPr>
            <a:r>
              <a:rPr lang="en-US" sz="4000" b="0" i="0">
                <a:solidFill>
                  <a:srgbClr val="FFFFFF"/>
                </a:solidFill>
                <a:effectLst/>
                <a:latin typeface="+mj-lt"/>
              </a:rPr>
              <a:t>Top Strategic Technology Trends</a:t>
            </a:r>
            <a:endParaRPr lang="en-US" sz="3600">
              <a:solidFill>
                <a:srgbClr val="009AD7"/>
              </a:solidFill>
              <a:latin typeface="+mj-lt"/>
            </a:endParaRPr>
          </a:p>
        </p:txBody>
      </p:sp>
      <p:sp>
        <p:nvSpPr>
          <p:cNvPr id="6" name="TextBox 5">
            <a:extLst>
              <a:ext uri="{FF2B5EF4-FFF2-40B4-BE49-F238E27FC236}">
                <a16:creationId xmlns:a16="http://schemas.microsoft.com/office/drawing/2014/main" id="{138508BA-3CD0-F303-D3D7-1C7E5239CF28}"/>
              </a:ext>
            </a:extLst>
          </p:cNvPr>
          <p:cNvSpPr txBox="1"/>
          <p:nvPr/>
        </p:nvSpPr>
        <p:spPr>
          <a:xfrm>
            <a:off x="815293" y="3491394"/>
            <a:ext cx="4629857" cy="298048"/>
          </a:xfrm>
          <a:prstGeom prst="rect">
            <a:avLst/>
          </a:prstGeom>
        </p:spPr>
        <p:txBody>
          <a:bodyPr vert="horz" lIns="0" tIns="0" rIns="0" bIns="0" rtlCol="0">
            <a:noAutofit/>
          </a:bodyPr>
          <a:lstStyle>
            <a:lvl1pPr marR="0" lvl="0" indent="0" defTabSz="914400">
              <a:lnSpc>
                <a:spcPct val="100000"/>
              </a:lnSpc>
              <a:spcBef>
                <a:spcPts val="0"/>
              </a:spcBef>
              <a:spcAft>
                <a:spcPts val="0"/>
              </a:spcAft>
              <a:buClr>
                <a:schemeClr val="lt1"/>
              </a:buClr>
              <a:buSzPts val="1800"/>
              <a:buFont typeface="Arial"/>
              <a:buNone/>
              <a:defRPr sz="1600">
                <a:solidFill>
                  <a:srgbClr val="D3D3D3"/>
                </a:solidFill>
              </a:defRPr>
            </a:lvl1pPr>
            <a:lvl2pPr marL="742950" indent="-314325" defTabSz="914400">
              <a:lnSpc>
                <a:spcPct val="90000"/>
              </a:lnSpc>
              <a:spcBef>
                <a:spcPts val="1200"/>
              </a:spcBef>
              <a:spcAft>
                <a:spcPts val="0"/>
              </a:spcAft>
              <a:buSzPct val="100000"/>
              <a:buFont typeface="Arial" panose="020B0604020202020204" pitchFamily="34" charset="0"/>
              <a:buChar char="–"/>
              <a:defRPr sz="2400"/>
            </a:lvl2pPr>
            <a:lvl3pPr marL="1174750" indent="-247650" defTabSz="914400">
              <a:lnSpc>
                <a:spcPct val="90000"/>
              </a:lnSpc>
              <a:spcBef>
                <a:spcPts val="1200"/>
              </a:spcBef>
              <a:spcAft>
                <a:spcPts val="0"/>
              </a:spcAft>
              <a:buSzPct val="100000"/>
              <a:buFont typeface="Arial" panose="020B0604020202020204" pitchFamily="34" charset="0"/>
              <a:buChar char="•"/>
              <a:defRPr sz="2400"/>
            </a:lvl3pPr>
            <a:lvl4pPr marL="1674813" indent="-317500" defTabSz="914400">
              <a:lnSpc>
                <a:spcPct val="90000"/>
              </a:lnSpc>
              <a:spcBef>
                <a:spcPts val="1200"/>
              </a:spcBef>
              <a:spcAft>
                <a:spcPts val="0"/>
              </a:spcAft>
              <a:buSzPct val="100000"/>
              <a:buFont typeface="Arial" panose="020B0604020202020204" pitchFamily="34" charset="0"/>
              <a:buChar char="–"/>
              <a:tabLst/>
              <a:defRPr sz="2400"/>
            </a:lvl4pPr>
            <a:lvl5pPr marL="2105025" indent="-247650" defTabSz="914400">
              <a:lnSpc>
                <a:spcPct val="90000"/>
              </a:lnSpc>
              <a:spcBef>
                <a:spcPts val="1200"/>
              </a:spcBef>
              <a:spcAft>
                <a:spcPts val="0"/>
              </a:spcAft>
              <a:buFont typeface="Arial" panose="020B0604020202020204" pitchFamily="34" charset="0"/>
              <a:buChar char="•"/>
              <a:defRPr sz="2400"/>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r>
              <a:rPr lang="en-US"/>
              <a:t>Bart B. Willemsen</a:t>
            </a:r>
          </a:p>
          <a:p>
            <a:endParaRPr lang="en-US"/>
          </a:p>
        </p:txBody>
      </p:sp>
      <p:sp>
        <p:nvSpPr>
          <p:cNvPr id="2" name="Rectangle 1">
            <a:extLst>
              <a:ext uri="{FF2B5EF4-FFF2-40B4-BE49-F238E27FC236}">
                <a16:creationId xmlns:a16="http://schemas.microsoft.com/office/drawing/2014/main" id="{1E9251FC-2F41-9614-33B3-7FA7522FD71A}"/>
              </a:ext>
            </a:extLst>
          </p:cNvPr>
          <p:cNvSpPr/>
          <p:nvPr/>
        </p:nvSpPr>
        <p:spPr>
          <a:xfrm>
            <a:off x="601884" y="1527858"/>
            <a:ext cx="4352081" cy="4529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Tree>
    <p:extLst>
      <p:ext uri="{BB962C8B-B14F-4D97-AF65-F5344CB8AC3E}">
        <p14:creationId xmlns:p14="http://schemas.microsoft.com/office/powerpoint/2010/main" val="145726886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sp>
        <p:nvSpPr>
          <p:cNvPr id="11" name="TextBox 10">
            <a:extLst>
              <a:ext uri="{FF2B5EF4-FFF2-40B4-BE49-F238E27FC236}">
                <a16:creationId xmlns:a16="http://schemas.microsoft.com/office/drawing/2014/main" id="{248DA370-0C05-CF3D-28C8-4F4504F9672E}"/>
              </a:ext>
            </a:extLst>
          </p:cNvPr>
          <p:cNvSpPr txBox="1"/>
          <p:nvPr/>
        </p:nvSpPr>
        <p:spPr>
          <a:xfrm>
            <a:off x="0" y="1322174"/>
            <a:ext cx="12191999" cy="3371118"/>
          </a:xfrm>
          <a:prstGeom prst="rect">
            <a:avLst/>
          </a:prstGeom>
          <a:solidFill>
            <a:srgbClr val="000000">
              <a:alpha val="78852"/>
            </a:srgbClr>
          </a:solidFill>
          <a:ln>
            <a:noFill/>
          </a:ln>
          <a:effectLst/>
        </p:spPr>
        <p:txBody>
          <a:bodyPr wrap="square" lIns="182880" tIns="91440" rIns="182880" bIns="91440">
            <a:noAutofit/>
          </a:bodyPr>
          <a:lstStyle>
            <a:defPPr>
              <a:defRPr lang="en-US"/>
            </a:defPPr>
            <a:lvl1pPr marL="50800">
              <a:spcBef>
                <a:spcPts val="0"/>
              </a:spcBef>
              <a:spcAft>
                <a:spcPts val="0"/>
              </a:spcAft>
              <a:defRPr sz="2000" b="0" i="0" u="none" strike="noStrike">
                <a:effectLst/>
              </a:defRPr>
            </a:lvl1pPr>
            <a:lvl2pPr marL="0" marR="0" lvl="1">
              <a:lnSpc>
                <a:spcPct val="100000"/>
              </a:lnSpc>
              <a:spcBef>
                <a:spcPts val="0"/>
              </a:spcBef>
              <a:spcAft>
                <a:spcPts val="1200"/>
              </a:spcAft>
              <a:buClr>
                <a:schemeClr val="tx1"/>
              </a:buClr>
              <a:buSzPct val="100000"/>
              <a:defRPr b="0" i="0" u="none" strike="noStrike">
                <a:latin typeface="Arial"/>
                <a:ea typeface="Arial"/>
                <a:cs typeface="Arial"/>
              </a:defRPr>
            </a:lvl2pPr>
          </a:lstStyle>
          <a:p>
            <a:pPr marL="50800" marR="0" lvl="0" indent="0" algn="l" defTabSz="457200" rtl="0" eaLnBrk="1" fontAlgn="auto" latinLnBrk="0" hangingPunct="1">
              <a:lnSpc>
                <a:spcPct val="100000"/>
              </a:lnSpc>
              <a:spcBef>
                <a:spcPts val="0"/>
              </a:spcBef>
              <a:spcAft>
                <a:spcPts val="600"/>
              </a:spcAft>
              <a:buClrTx/>
              <a:buSzTx/>
              <a:buFontTx/>
              <a:buNone/>
              <a:tabLst/>
              <a:defRPr/>
            </a:pPr>
            <a:endParaRPr kumimoji="0" lang="en-US" sz="2200" b="0" i="0" u="none" strike="noStrike" kern="1200" cap="none" spc="0" normalizeH="0" baseline="0" noProof="0">
              <a:ln>
                <a:noFill/>
              </a:ln>
              <a:solidFill>
                <a:prstClr val="white"/>
              </a:solidFill>
              <a:effectLst/>
              <a:uLnTx/>
              <a:uFillTx/>
              <a:latin typeface="Arial"/>
              <a:ea typeface="+mn-ea"/>
              <a:cs typeface="+mn-cs"/>
            </a:endParaRPr>
          </a:p>
        </p:txBody>
      </p:sp>
      <p:sp>
        <p:nvSpPr>
          <p:cNvPr id="2" name="Google Shape;494;p11">
            <a:extLst>
              <a:ext uri="{FF2B5EF4-FFF2-40B4-BE49-F238E27FC236}">
                <a16:creationId xmlns:a16="http://schemas.microsoft.com/office/drawing/2014/main" id="{62BDF40A-5966-305E-3E67-42873291016F}"/>
              </a:ext>
            </a:extLst>
          </p:cNvPr>
          <p:cNvSpPr txBox="1"/>
          <p:nvPr/>
        </p:nvSpPr>
        <p:spPr>
          <a:xfrm>
            <a:off x="3295536" y="2014563"/>
            <a:ext cx="5602514" cy="369332"/>
          </a:xfrm>
          <a:prstGeom prst="rect">
            <a:avLst/>
          </a:prstGeom>
          <a:noFill/>
          <a:ln>
            <a:noFill/>
          </a:ln>
        </p:spPr>
        <p:txBody>
          <a:bodyPr spcFirstLastPara="1" wrap="square" lIns="0" tIns="45700" rIns="91425" bIns="45700" anchor="t" anchorCtr="0">
            <a:spAutoFit/>
          </a:bodyPr>
          <a:lstStyle/>
          <a:p>
            <a:pPr marL="0" marR="0" lvl="0" indent="0" algn="ctr" rtl="0">
              <a:lnSpc>
                <a:spcPct val="100000"/>
              </a:lnSpc>
              <a:spcBef>
                <a:spcPts val="0"/>
              </a:spcBef>
              <a:spcAft>
                <a:spcPts val="0"/>
              </a:spcAft>
              <a:buClr>
                <a:srgbClr val="FFFFFF"/>
              </a:buClr>
              <a:buSzPts val="1800"/>
              <a:buFont typeface="Arial"/>
              <a:buNone/>
            </a:pPr>
            <a:r>
              <a:rPr lang="en-US" sz="1800" b="0" i="0" u="none" strike="noStrike" cap="none">
                <a:solidFill>
                  <a:srgbClr val="FFFFFF"/>
                </a:solidFill>
                <a:latin typeface="Arial"/>
                <a:ea typeface="Arial"/>
                <a:cs typeface="Arial"/>
                <a:sym typeface="Arial"/>
              </a:rPr>
              <a:t>Be Safe</a:t>
            </a:r>
            <a:endParaRPr sz="1800" b="0" i="0" u="none" strike="noStrike" cap="none">
              <a:solidFill>
                <a:srgbClr val="FFFFFF"/>
              </a:solidFill>
              <a:latin typeface="Arial"/>
              <a:ea typeface="Arial"/>
              <a:cs typeface="Arial"/>
              <a:sym typeface="Arial"/>
            </a:endParaRPr>
          </a:p>
        </p:txBody>
      </p:sp>
      <p:sp>
        <p:nvSpPr>
          <p:cNvPr id="3" name="Google Shape;495;p11">
            <a:extLst>
              <a:ext uri="{FF2B5EF4-FFF2-40B4-BE49-F238E27FC236}">
                <a16:creationId xmlns:a16="http://schemas.microsoft.com/office/drawing/2014/main" id="{CDE57457-EF88-69D8-E876-B69308BB32C8}"/>
              </a:ext>
            </a:extLst>
          </p:cNvPr>
          <p:cNvSpPr txBox="1"/>
          <p:nvPr/>
        </p:nvSpPr>
        <p:spPr>
          <a:xfrm>
            <a:off x="457993" y="2514323"/>
            <a:ext cx="11276013" cy="443198"/>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rgbClr val="FF540A"/>
              </a:buClr>
              <a:buSzPts val="3200"/>
              <a:buFont typeface="Arial Black"/>
              <a:buNone/>
            </a:pPr>
            <a:r>
              <a:rPr lang="en-US" sz="3200" b="0" i="0" u="none" strike="noStrike" cap="none">
                <a:solidFill>
                  <a:srgbClr val="009AD7"/>
                </a:solidFill>
                <a:latin typeface="Arial Black"/>
                <a:ea typeface="Arial Black"/>
                <a:cs typeface="Arial Black"/>
                <a:sym typeface="Arial Black"/>
              </a:rPr>
              <a:t>C</a:t>
            </a:r>
            <a:r>
              <a:rPr lang="en-US" sz="3200" b="0" i="0" u="none" strike="noStrike" cap="none">
                <a:solidFill>
                  <a:srgbClr val="FFFFFF"/>
                </a:solidFill>
                <a:latin typeface="Arial Black"/>
                <a:ea typeface="Arial Black"/>
                <a:cs typeface="Arial Black"/>
                <a:sym typeface="Arial Black"/>
              </a:rPr>
              <a:t>ontinuous </a:t>
            </a:r>
            <a:r>
              <a:rPr lang="en-US" sz="3200" b="0" i="0" u="none" strike="noStrike" cap="none">
                <a:solidFill>
                  <a:srgbClr val="009AD7"/>
                </a:solidFill>
                <a:latin typeface="Arial Black"/>
                <a:ea typeface="Arial Black"/>
                <a:cs typeface="Arial Black"/>
                <a:sym typeface="Arial Black"/>
              </a:rPr>
              <a:t>T</a:t>
            </a:r>
            <a:r>
              <a:rPr lang="en-US" sz="3200" b="0" i="0" u="none" strike="noStrike" cap="none">
                <a:solidFill>
                  <a:srgbClr val="FFFFFF"/>
                </a:solidFill>
                <a:latin typeface="Arial Black"/>
                <a:ea typeface="Arial Black"/>
                <a:cs typeface="Arial Black"/>
                <a:sym typeface="Arial Black"/>
              </a:rPr>
              <a:t>hreat </a:t>
            </a:r>
            <a:r>
              <a:rPr lang="en-US" sz="3200" b="0" i="0" u="none" strike="noStrike" cap="none">
                <a:solidFill>
                  <a:srgbClr val="009AD7"/>
                </a:solidFill>
                <a:latin typeface="Arial Black"/>
                <a:ea typeface="Arial Black"/>
                <a:cs typeface="Arial Black"/>
                <a:sym typeface="Arial Black"/>
              </a:rPr>
              <a:t>E</a:t>
            </a:r>
            <a:r>
              <a:rPr lang="en-US" sz="3200" b="0" i="0" u="none" strike="noStrike" cap="none">
                <a:solidFill>
                  <a:srgbClr val="FFFFFF"/>
                </a:solidFill>
                <a:latin typeface="Arial Black"/>
                <a:ea typeface="Arial Black"/>
                <a:cs typeface="Arial Black"/>
                <a:sym typeface="Arial Black"/>
              </a:rPr>
              <a:t>xposure </a:t>
            </a:r>
            <a:r>
              <a:rPr lang="en-US" sz="3200" b="0" i="0" u="none" strike="noStrike" cap="none">
                <a:solidFill>
                  <a:srgbClr val="009AD7"/>
                </a:solidFill>
                <a:latin typeface="Arial Black"/>
                <a:ea typeface="Arial Black"/>
                <a:cs typeface="Arial Black"/>
                <a:sym typeface="Arial Black"/>
              </a:rPr>
              <a:t>M</a:t>
            </a:r>
            <a:r>
              <a:rPr lang="en-US" sz="3200" b="0" i="0" u="none" strike="noStrike" cap="none">
                <a:solidFill>
                  <a:srgbClr val="FFFFFF"/>
                </a:solidFill>
                <a:latin typeface="Arial Black"/>
                <a:ea typeface="Arial Black"/>
                <a:cs typeface="Arial Black"/>
                <a:sym typeface="Arial Black"/>
              </a:rPr>
              <a:t>anagement</a:t>
            </a:r>
            <a:endParaRPr sz="3200" b="0" i="0" u="none" strike="noStrike" cap="none">
              <a:solidFill>
                <a:srgbClr val="FFFFFF"/>
              </a:solidFill>
              <a:latin typeface="Arial Black"/>
              <a:ea typeface="Arial Black"/>
              <a:cs typeface="Arial Black"/>
              <a:sym typeface="Arial Black"/>
            </a:endParaRPr>
          </a:p>
        </p:txBody>
      </p:sp>
      <p:sp>
        <p:nvSpPr>
          <p:cNvPr id="6" name="Google Shape;498;p11">
            <a:extLst>
              <a:ext uri="{FF2B5EF4-FFF2-40B4-BE49-F238E27FC236}">
                <a16:creationId xmlns:a16="http://schemas.microsoft.com/office/drawing/2014/main" id="{4D5E663D-9660-2111-6A13-CDB4C1DDDCAA}"/>
              </a:ext>
            </a:extLst>
          </p:cNvPr>
          <p:cNvSpPr txBox="1"/>
          <p:nvPr/>
        </p:nvSpPr>
        <p:spPr>
          <a:xfrm>
            <a:off x="1750345" y="3150929"/>
            <a:ext cx="2584704" cy="1200329"/>
          </a:xfrm>
          <a:prstGeom prst="rect">
            <a:avLst/>
          </a:prstGeom>
          <a:noFill/>
          <a:ln>
            <a:noFill/>
          </a:ln>
        </p:spPr>
        <p:txBody>
          <a:bodyPr spcFirstLastPara="1" wrap="square" lIns="0" tIns="45700" rIns="91425" bIns="45700" anchor="t" anchorCtr="0">
            <a:spAutoFit/>
          </a:bodyPr>
          <a:lstStyle/>
          <a:p>
            <a:pPr marL="0" marR="0" lvl="0" indent="0" algn="l" rtl="0">
              <a:lnSpc>
                <a:spcPct val="100000"/>
              </a:lnSpc>
              <a:spcBef>
                <a:spcPts val="0"/>
              </a:spcBef>
              <a:spcAft>
                <a:spcPts val="0"/>
              </a:spcAft>
              <a:buClr>
                <a:srgbClr val="FFFFFF"/>
              </a:buClr>
              <a:buSzPts val="1800"/>
              <a:buFont typeface="Arial"/>
              <a:buNone/>
            </a:pPr>
            <a:r>
              <a:rPr lang="en-US" sz="1800" b="0" i="0" u="none" strike="noStrike" cap="none">
                <a:solidFill>
                  <a:srgbClr val="FFFFFF"/>
                </a:solidFill>
                <a:latin typeface="Arial"/>
                <a:ea typeface="Arial"/>
                <a:cs typeface="Arial"/>
                <a:sym typeface="Arial"/>
              </a:rPr>
              <a:t>Moving from ongoing remediation of all known vulnerabilities to prioritizing exposures</a:t>
            </a:r>
            <a:endParaRPr/>
          </a:p>
        </p:txBody>
      </p:sp>
      <p:sp>
        <p:nvSpPr>
          <p:cNvPr id="7" name="Google Shape;499;p11">
            <a:extLst>
              <a:ext uri="{FF2B5EF4-FFF2-40B4-BE49-F238E27FC236}">
                <a16:creationId xmlns:a16="http://schemas.microsoft.com/office/drawing/2014/main" id="{772EA259-EEAE-C54E-45EC-E42874751926}"/>
              </a:ext>
            </a:extLst>
          </p:cNvPr>
          <p:cNvSpPr txBox="1"/>
          <p:nvPr/>
        </p:nvSpPr>
        <p:spPr>
          <a:xfrm>
            <a:off x="4700983" y="3150929"/>
            <a:ext cx="2593248" cy="1200329"/>
          </a:xfrm>
          <a:prstGeom prst="rect">
            <a:avLst/>
          </a:prstGeom>
          <a:noFill/>
          <a:ln>
            <a:noFill/>
          </a:ln>
        </p:spPr>
        <p:txBody>
          <a:bodyPr spcFirstLastPara="1" wrap="square" lIns="0" tIns="45700" rIns="91425" bIns="45700" anchor="t" anchorCtr="0">
            <a:spAutoFit/>
          </a:bodyPr>
          <a:lstStyle/>
          <a:p>
            <a:pPr marL="0" marR="0" lvl="0" indent="0" algn="l" rtl="0">
              <a:lnSpc>
                <a:spcPct val="100000"/>
              </a:lnSpc>
              <a:spcBef>
                <a:spcPts val="0"/>
              </a:spcBef>
              <a:spcAft>
                <a:spcPts val="0"/>
              </a:spcAft>
              <a:buClr>
                <a:srgbClr val="FFFFFF"/>
              </a:buClr>
              <a:buSzPts val="1800"/>
              <a:buFont typeface="Arial"/>
              <a:buNone/>
            </a:pPr>
            <a:r>
              <a:rPr lang="en-US" sz="1800" b="0" i="0" u="none" strike="noStrike" cap="none">
                <a:solidFill>
                  <a:srgbClr val="FFFFFF"/>
                </a:solidFill>
                <a:latin typeface="Arial"/>
                <a:ea typeface="Arial"/>
                <a:cs typeface="Arial"/>
                <a:sym typeface="Arial"/>
              </a:rPr>
              <a:t>Proactive management of exposures including unpatchable vulnerabilities</a:t>
            </a:r>
            <a:endParaRPr/>
          </a:p>
        </p:txBody>
      </p:sp>
      <p:sp>
        <p:nvSpPr>
          <p:cNvPr id="8" name="Google Shape;500;p11">
            <a:extLst>
              <a:ext uri="{FF2B5EF4-FFF2-40B4-BE49-F238E27FC236}">
                <a16:creationId xmlns:a16="http://schemas.microsoft.com/office/drawing/2014/main" id="{E8E20DE9-6FB5-2D81-1B57-CDD36077B863}"/>
              </a:ext>
            </a:extLst>
          </p:cNvPr>
          <p:cNvSpPr txBox="1"/>
          <p:nvPr/>
        </p:nvSpPr>
        <p:spPr>
          <a:xfrm>
            <a:off x="7858537" y="3150929"/>
            <a:ext cx="2242858" cy="1200288"/>
          </a:xfrm>
          <a:prstGeom prst="rect">
            <a:avLst/>
          </a:prstGeom>
          <a:noFill/>
          <a:ln>
            <a:noFill/>
          </a:ln>
        </p:spPr>
        <p:txBody>
          <a:bodyPr spcFirstLastPara="1" wrap="square" lIns="0" tIns="45700" rIns="91425" bIns="45700" anchor="t" anchorCtr="0">
            <a:spAutoFit/>
          </a:bodyPr>
          <a:lstStyle/>
          <a:p>
            <a:pPr marL="0" marR="0" lvl="0" indent="0" algn="l" rtl="0">
              <a:lnSpc>
                <a:spcPct val="100000"/>
              </a:lnSpc>
              <a:spcBef>
                <a:spcPts val="0"/>
              </a:spcBef>
              <a:spcAft>
                <a:spcPts val="0"/>
              </a:spcAft>
              <a:buClr>
                <a:srgbClr val="FFFFFF"/>
              </a:buClr>
              <a:buSzPts val="1800"/>
              <a:buFont typeface="Arial"/>
              <a:buNone/>
            </a:pPr>
            <a:r>
              <a:rPr lang="en-US" sz="1800" b="0" i="0" u="none" strike="noStrike" cap="none">
                <a:solidFill>
                  <a:srgbClr val="FFFFFF"/>
                </a:solidFill>
                <a:latin typeface="Arial"/>
                <a:ea typeface="Arial"/>
                <a:cs typeface="Arial"/>
                <a:sym typeface="Arial"/>
              </a:rPr>
              <a:t>Think like an adversary; address business-relevant weak spots first</a:t>
            </a:r>
            <a:endParaRPr/>
          </a:p>
        </p:txBody>
      </p:sp>
      <p:cxnSp>
        <p:nvCxnSpPr>
          <p:cNvPr id="9" name="Google Shape;501;p11">
            <a:extLst>
              <a:ext uri="{FF2B5EF4-FFF2-40B4-BE49-F238E27FC236}">
                <a16:creationId xmlns:a16="http://schemas.microsoft.com/office/drawing/2014/main" id="{2B008882-0923-F87B-E24F-9527240B92BD}"/>
              </a:ext>
            </a:extLst>
          </p:cNvPr>
          <p:cNvCxnSpPr/>
          <p:nvPr/>
        </p:nvCxnSpPr>
        <p:spPr>
          <a:xfrm>
            <a:off x="4335049" y="3280619"/>
            <a:ext cx="0" cy="793640"/>
          </a:xfrm>
          <a:prstGeom prst="straightConnector1">
            <a:avLst/>
          </a:prstGeom>
          <a:noFill/>
          <a:ln w="12700" cap="flat" cmpd="sng">
            <a:solidFill>
              <a:srgbClr val="FFFFFF"/>
            </a:solidFill>
            <a:prstDash val="solid"/>
            <a:miter lim="800000"/>
            <a:headEnd type="none" w="sm" len="sm"/>
            <a:tailEnd type="none" w="sm" len="sm"/>
          </a:ln>
        </p:spPr>
      </p:cxnSp>
      <p:cxnSp>
        <p:nvCxnSpPr>
          <p:cNvPr id="10" name="Google Shape;502;p11">
            <a:extLst>
              <a:ext uri="{FF2B5EF4-FFF2-40B4-BE49-F238E27FC236}">
                <a16:creationId xmlns:a16="http://schemas.microsoft.com/office/drawing/2014/main" id="{2B8703C4-CFF2-407C-F3EB-8ACAFA5FB312}"/>
              </a:ext>
            </a:extLst>
          </p:cNvPr>
          <p:cNvCxnSpPr/>
          <p:nvPr/>
        </p:nvCxnSpPr>
        <p:spPr>
          <a:xfrm>
            <a:off x="7389145" y="3280619"/>
            <a:ext cx="0" cy="793640"/>
          </a:xfrm>
          <a:prstGeom prst="straightConnector1">
            <a:avLst/>
          </a:prstGeom>
          <a:noFill/>
          <a:ln w="12700" cap="flat" cmpd="sng">
            <a:solidFill>
              <a:srgbClr val="FFFFFF"/>
            </a:solidFill>
            <a:prstDash val="solid"/>
            <a:miter lim="800000"/>
            <a:headEnd type="none" w="sm" len="sm"/>
            <a:tailEnd type="none" w="sm" len="sm"/>
          </a:ln>
        </p:spPr>
      </p:cxnSp>
      <p:grpSp>
        <p:nvGrpSpPr>
          <p:cNvPr id="13" name="Group 12">
            <a:extLst>
              <a:ext uri="{FF2B5EF4-FFF2-40B4-BE49-F238E27FC236}">
                <a16:creationId xmlns:a16="http://schemas.microsoft.com/office/drawing/2014/main" id="{9AA864B1-84C8-FB53-65DA-A0A6A451A289}"/>
              </a:ext>
            </a:extLst>
          </p:cNvPr>
          <p:cNvGrpSpPr/>
          <p:nvPr/>
        </p:nvGrpSpPr>
        <p:grpSpPr>
          <a:xfrm>
            <a:off x="5542084" y="767192"/>
            <a:ext cx="1107831" cy="1107831"/>
            <a:chOff x="5542084" y="767192"/>
            <a:chExt cx="1107831" cy="1107831"/>
          </a:xfrm>
        </p:grpSpPr>
        <p:sp>
          <p:nvSpPr>
            <p:cNvPr id="5" name="Diamond 4">
              <a:extLst>
                <a:ext uri="{FF2B5EF4-FFF2-40B4-BE49-F238E27FC236}">
                  <a16:creationId xmlns:a16="http://schemas.microsoft.com/office/drawing/2014/main" id="{D0055298-C1BF-FD92-6B6E-8A2D4DC9E4DA}"/>
                </a:ext>
              </a:extLst>
            </p:cNvPr>
            <p:cNvSpPr/>
            <p:nvPr/>
          </p:nvSpPr>
          <p:spPr>
            <a:xfrm>
              <a:off x="5542084" y="767192"/>
              <a:ext cx="1107831" cy="1107831"/>
            </a:xfrm>
            <a:prstGeom prst="diamond">
              <a:avLst/>
            </a:prstGeom>
            <a:solidFill>
              <a:srgbClr val="002856"/>
            </a:solidFill>
            <a:ln w="12700">
              <a:solidFill>
                <a:srgbClr val="009AD7">
                  <a:alpha val="22000"/>
                </a:srgbClr>
              </a:solidFill>
            </a:ln>
            <a:effectLst/>
          </p:spPr>
          <p:txBody>
            <a:bodyPr wrap="square" lIns="182880" tIns="91440" rIns="182880" bIns="91440">
              <a:noAutofit/>
            </a:bodyPr>
            <a:lstStyle/>
            <a:p>
              <a:pPr marL="50800">
                <a:spcAft>
                  <a:spcPts val="600"/>
                </a:spcAft>
              </a:pPr>
              <a:endParaRPr lang="en-US" sz="2200">
                <a:solidFill>
                  <a:prstClr val="white"/>
                </a:solidFill>
                <a:latin typeface="Arial"/>
              </a:endParaRPr>
            </a:p>
          </p:txBody>
        </p:sp>
        <p:sp>
          <p:nvSpPr>
            <p:cNvPr id="12" name="Google Shape;400;p5">
              <a:extLst>
                <a:ext uri="{FF2B5EF4-FFF2-40B4-BE49-F238E27FC236}">
                  <a16:creationId xmlns:a16="http://schemas.microsoft.com/office/drawing/2014/main" id="{FDD64690-44FF-A146-6D8D-507EFBE85FE1}"/>
                </a:ext>
              </a:extLst>
            </p:cNvPr>
            <p:cNvSpPr txBox="1"/>
            <p:nvPr/>
          </p:nvSpPr>
          <p:spPr>
            <a:xfrm>
              <a:off x="5941017" y="1014831"/>
              <a:ext cx="364173" cy="646290"/>
            </a:xfrm>
            <a:prstGeom prst="rect">
              <a:avLst/>
            </a:prstGeom>
            <a:noFill/>
            <a:ln>
              <a:noFill/>
            </a:ln>
          </p:spPr>
          <p:txBody>
            <a:bodyPr spcFirstLastPara="1" wrap="square" lIns="0" tIns="45700" rIns="91425" bIns="45700" anchor="t" anchorCtr="0">
              <a:spAutoFit/>
            </a:bodyPr>
            <a:lstStyle/>
            <a:p>
              <a:pPr marL="0" marR="0" lvl="0" indent="0" algn="r">
                <a:lnSpc>
                  <a:spcPct val="100000"/>
                </a:lnSpc>
                <a:spcBef>
                  <a:spcPts val="0"/>
                </a:spcBef>
                <a:spcAft>
                  <a:spcPts val="0"/>
                </a:spcAft>
                <a:buNone/>
              </a:pPr>
              <a:r>
                <a:rPr lang="en-US" sz="3600" b="1">
                  <a:latin typeface="Arial Black"/>
                  <a:sym typeface="Arial Black"/>
                </a:rPr>
                <a:t>2</a:t>
              </a:r>
              <a:endParaRPr lang="en-US"/>
            </a:p>
          </p:txBody>
        </p:sp>
      </p:grpSp>
    </p:spTree>
    <p:extLst>
      <p:ext uri="{BB962C8B-B14F-4D97-AF65-F5344CB8AC3E}">
        <p14:creationId xmlns:p14="http://schemas.microsoft.com/office/powerpoint/2010/main" val="1225402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AE4C2A-0B52-B2BF-E80E-DDA6F66F3A2B}"/>
              </a:ext>
            </a:extLst>
          </p:cNvPr>
          <p:cNvSpPr>
            <a:spLocks noGrp="1"/>
          </p:cNvSpPr>
          <p:nvPr>
            <p:ph type="title"/>
          </p:nvPr>
        </p:nvSpPr>
        <p:spPr/>
        <p:txBody>
          <a:bodyPr/>
          <a:lstStyle/>
          <a:p>
            <a:r>
              <a:rPr lang="en-US"/>
              <a:t>Continuous Threat Exposure Management</a:t>
            </a:r>
          </a:p>
        </p:txBody>
      </p:sp>
      <p:grpSp>
        <p:nvGrpSpPr>
          <p:cNvPr id="3" name="Group 2">
            <a:extLst>
              <a:ext uri="{FF2B5EF4-FFF2-40B4-BE49-F238E27FC236}">
                <a16:creationId xmlns:a16="http://schemas.microsoft.com/office/drawing/2014/main" id="{FF28E715-8C26-588D-BD25-7D65937D4A44}"/>
              </a:ext>
            </a:extLst>
          </p:cNvPr>
          <p:cNvGrpSpPr/>
          <p:nvPr/>
        </p:nvGrpSpPr>
        <p:grpSpPr>
          <a:xfrm>
            <a:off x="1755775" y="1629007"/>
            <a:ext cx="8680450" cy="4674088"/>
            <a:chOff x="234950" y="647700"/>
            <a:chExt cx="8680450" cy="4674088"/>
          </a:xfrm>
        </p:grpSpPr>
        <p:pic>
          <p:nvPicPr>
            <p:cNvPr id="4" name="object 4">
              <a:extLst>
                <a:ext uri="{FF2B5EF4-FFF2-40B4-BE49-F238E27FC236}">
                  <a16:creationId xmlns:a16="http://schemas.microsoft.com/office/drawing/2014/main" id="{268619ED-0C5A-0BE7-70C0-AFC80E6931E3}"/>
                </a:ext>
              </a:extLst>
            </p:cNvPr>
            <p:cNvPicPr/>
            <p:nvPr/>
          </p:nvPicPr>
          <p:blipFill>
            <a:blip r:embed="rId2" cstate="print"/>
            <a:stretch>
              <a:fillRect/>
            </a:stretch>
          </p:blipFill>
          <p:spPr>
            <a:xfrm>
              <a:off x="234950" y="649775"/>
              <a:ext cx="8680450" cy="4672013"/>
            </a:xfrm>
            <a:prstGeom prst="rect">
              <a:avLst/>
            </a:prstGeom>
          </p:spPr>
        </p:pic>
        <p:sp>
          <p:nvSpPr>
            <p:cNvPr id="5" name="object 5">
              <a:extLst>
                <a:ext uri="{FF2B5EF4-FFF2-40B4-BE49-F238E27FC236}">
                  <a16:creationId xmlns:a16="http://schemas.microsoft.com/office/drawing/2014/main" id="{BA1007B1-0147-8892-0610-C2D2391D177D}"/>
                </a:ext>
              </a:extLst>
            </p:cNvPr>
            <p:cNvSpPr txBox="1"/>
            <p:nvPr/>
          </p:nvSpPr>
          <p:spPr>
            <a:xfrm>
              <a:off x="326390" y="4260550"/>
              <a:ext cx="1382395" cy="670560"/>
            </a:xfrm>
            <a:prstGeom prst="rect">
              <a:avLst/>
            </a:prstGeom>
          </p:spPr>
          <p:txBody>
            <a:bodyPr vert="horz" wrap="square" lIns="0" tIns="10160" rIns="0" bIns="0" rtlCol="0">
              <a:spAutoFit/>
            </a:bodyPr>
            <a:lstStyle/>
            <a:p>
              <a:pPr marL="12700" marR="5080">
                <a:lnSpc>
                  <a:spcPct val="101200"/>
                </a:lnSpc>
                <a:spcBef>
                  <a:spcPts val="80"/>
                </a:spcBef>
              </a:pPr>
              <a:r>
                <a:rPr sz="1400">
                  <a:latin typeface="Arial" panose="020B0604020202020204" pitchFamily="34" charset="0"/>
                  <a:cs typeface="Graphik Regular"/>
                </a:rPr>
                <a:t>Treatments</a:t>
              </a:r>
              <a:r>
                <a:rPr sz="1400" spc="-80">
                  <a:latin typeface="Arial" panose="020B0604020202020204" pitchFamily="34" charset="0"/>
                  <a:cs typeface="Graphik Regular"/>
                </a:rPr>
                <a:t> </a:t>
              </a:r>
              <a:r>
                <a:rPr sz="1400" spc="-25">
                  <a:latin typeface="Arial" panose="020B0604020202020204" pitchFamily="34" charset="0"/>
                  <a:cs typeface="Graphik Regular"/>
                </a:rPr>
                <a:t>and </a:t>
              </a:r>
              <a:r>
                <a:rPr sz="1400">
                  <a:latin typeface="Arial" panose="020B0604020202020204" pitchFamily="34" charset="0"/>
                  <a:cs typeface="Graphik Regular"/>
                </a:rPr>
                <a:t>Security</a:t>
              </a:r>
              <a:r>
                <a:rPr sz="1400" spc="-55">
                  <a:latin typeface="Arial" panose="020B0604020202020204" pitchFamily="34" charset="0"/>
                  <a:cs typeface="Graphik Regular"/>
                </a:rPr>
                <a:t> </a:t>
              </a:r>
              <a:r>
                <a:rPr sz="1400" spc="-20">
                  <a:latin typeface="Arial" panose="020B0604020202020204" pitchFamily="34" charset="0"/>
                  <a:cs typeface="Graphik Regular"/>
                </a:rPr>
                <a:t>Posture </a:t>
              </a:r>
              <a:r>
                <a:rPr sz="1400" spc="-10">
                  <a:latin typeface="Arial" panose="020B0604020202020204" pitchFamily="34" charset="0"/>
                  <a:cs typeface="Graphik Regular"/>
                </a:rPr>
                <a:t>Optimization</a:t>
              </a:r>
              <a:endParaRPr sz="1400">
                <a:latin typeface="Arial" panose="020B0604020202020204" pitchFamily="34" charset="0"/>
                <a:cs typeface="Graphik Regular"/>
              </a:endParaRPr>
            </a:p>
          </p:txBody>
        </p:sp>
        <p:sp>
          <p:nvSpPr>
            <p:cNvPr id="6" name="object 6">
              <a:extLst>
                <a:ext uri="{FF2B5EF4-FFF2-40B4-BE49-F238E27FC236}">
                  <a16:creationId xmlns:a16="http://schemas.microsoft.com/office/drawing/2014/main" id="{254D2A41-2F4E-40D3-4351-6A23F20DB1FB}"/>
                </a:ext>
              </a:extLst>
            </p:cNvPr>
            <p:cNvSpPr txBox="1"/>
            <p:nvPr/>
          </p:nvSpPr>
          <p:spPr>
            <a:xfrm>
              <a:off x="326390" y="897370"/>
              <a:ext cx="1120775" cy="431978"/>
            </a:xfrm>
            <a:prstGeom prst="rect">
              <a:avLst/>
            </a:prstGeom>
          </p:spPr>
          <p:txBody>
            <a:bodyPr vert="horz" wrap="square" lIns="0" tIns="10160" rIns="0" bIns="0" rtlCol="0">
              <a:spAutoFit/>
            </a:bodyPr>
            <a:lstStyle/>
            <a:p>
              <a:pPr marL="12700" marR="5080">
                <a:lnSpc>
                  <a:spcPct val="101200"/>
                </a:lnSpc>
                <a:spcBef>
                  <a:spcPts val="80"/>
                </a:spcBef>
              </a:pPr>
              <a:r>
                <a:rPr sz="1400" spc="-10">
                  <a:latin typeface="Arial" panose="020B0604020202020204" pitchFamily="34" charset="0"/>
                  <a:cs typeface="Graphik Regular"/>
                </a:rPr>
                <a:t>Cyber-</a:t>
              </a:r>
              <a:r>
                <a:rPr sz="1400" spc="-20">
                  <a:latin typeface="Arial" panose="020B0604020202020204" pitchFamily="34" charset="0"/>
                  <a:cs typeface="Graphik Regular"/>
                </a:rPr>
                <a:t>Risk </a:t>
              </a:r>
              <a:r>
                <a:rPr sz="1400" spc="-10">
                  <a:latin typeface="Arial" panose="020B0604020202020204" pitchFamily="34" charset="0"/>
                  <a:cs typeface="Graphik Regular"/>
                </a:rPr>
                <a:t>Management</a:t>
              </a:r>
              <a:endParaRPr sz="1400">
                <a:latin typeface="Arial" panose="020B0604020202020204" pitchFamily="34" charset="0"/>
                <a:cs typeface="Graphik Regular"/>
              </a:endParaRPr>
            </a:p>
          </p:txBody>
        </p:sp>
        <p:sp>
          <p:nvSpPr>
            <p:cNvPr id="7" name="object 7">
              <a:extLst>
                <a:ext uri="{FF2B5EF4-FFF2-40B4-BE49-F238E27FC236}">
                  <a16:creationId xmlns:a16="http://schemas.microsoft.com/office/drawing/2014/main" id="{59C3F901-2963-4FB9-3C7D-229D2EB4D259}"/>
                </a:ext>
              </a:extLst>
            </p:cNvPr>
            <p:cNvSpPr txBox="1"/>
            <p:nvPr/>
          </p:nvSpPr>
          <p:spPr>
            <a:xfrm>
              <a:off x="7359721" y="4260550"/>
              <a:ext cx="1457960" cy="670560"/>
            </a:xfrm>
            <a:prstGeom prst="rect">
              <a:avLst/>
            </a:prstGeom>
          </p:spPr>
          <p:txBody>
            <a:bodyPr vert="horz" wrap="square" lIns="0" tIns="10160" rIns="0" bIns="0" rtlCol="0">
              <a:spAutoFit/>
            </a:bodyPr>
            <a:lstStyle/>
            <a:p>
              <a:pPr marL="12700" marR="5080">
                <a:lnSpc>
                  <a:spcPct val="101200"/>
                </a:lnSpc>
                <a:spcBef>
                  <a:spcPts val="80"/>
                </a:spcBef>
              </a:pPr>
              <a:r>
                <a:rPr sz="1400">
                  <a:latin typeface="Arial" panose="020B0604020202020204" pitchFamily="34" charset="0"/>
                  <a:cs typeface="Graphik Regular"/>
                </a:rPr>
                <a:t>Threat</a:t>
              </a:r>
              <a:r>
                <a:rPr lang="en-US" sz="1400" spc="-20">
                  <a:latin typeface="Arial" panose="020B0604020202020204" pitchFamily="34" charset="0"/>
                  <a:cs typeface="Graphik Regular"/>
                </a:rPr>
                <a:t> </a:t>
              </a:r>
              <a:r>
                <a:rPr sz="1400" spc="-10">
                  <a:latin typeface="Arial" panose="020B0604020202020204" pitchFamily="34" charset="0"/>
                  <a:cs typeface="Graphik Regular"/>
                </a:rPr>
                <a:t>Detection </a:t>
              </a:r>
              <a:r>
                <a:rPr sz="1400">
                  <a:latin typeface="Arial" panose="020B0604020202020204" pitchFamily="34" charset="0"/>
                  <a:cs typeface="Graphik Regular"/>
                </a:rPr>
                <a:t>Investigation</a:t>
              </a:r>
              <a:r>
                <a:rPr sz="1400" spc="-45">
                  <a:latin typeface="Arial" panose="020B0604020202020204" pitchFamily="34" charset="0"/>
                  <a:cs typeface="Graphik Regular"/>
                </a:rPr>
                <a:t> </a:t>
              </a:r>
              <a:r>
                <a:rPr sz="1400" spc="-25">
                  <a:latin typeface="Arial" panose="020B0604020202020204" pitchFamily="34" charset="0"/>
                  <a:cs typeface="Graphik Regular"/>
                </a:rPr>
                <a:t>and </a:t>
              </a:r>
              <a:r>
                <a:rPr sz="1400">
                  <a:latin typeface="Arial" panose="020B0604020202020204" pitchFamily="34" charset="0"/>
                  <a:cs typeface="Graphik Regular"/>
                </a:rPr>
                <a:t>Response</a:t>
              </a:r>
              <a:r>
                <a:rPr sz="1400" spc="-20">
                  <a:latin typeface="Arial" panose="020B0604020202020204" pitchFamily="34" charset="0"/>
                  <a:cs typeface="Graphik Regular"/>
                </a:rPr>
                <a:t> </a:t>
              </a:r>
              <a:r>
                <a:rPr sz="1400" spc="-10">
                  <a:latin typeface="Arial" panose="020B0604020202020204" pitchFamily="34" charset="0"/>
                  <a:cs typeface="Graphik Regular"/>
                </a:rPr>
                <a:t>(TDIR)</a:t>
              </a:r>
              <a:endParaRPr sz="1400">
                <a:latin typeface="Arial" panose="020B0604020202020204" pitchFamily="34" charset="0"/>
                <a:cs typeface="Graphik Regular"/>
              </a:endParaRPr>
            </a:p>
          </p:txBody>
        </p:sp>
        <p:sp>
          <p:nvSpPr>
            <p:cNvPr id="8" name="object 8">
              <a:extLst>
                <a:ext uri="{FF2B5EF4-FFF2-40B4-BE49-F238E27FC236}">
                  <a16:creationId xmlns:a16="http://schemas.microsoft.com/office/drawing/2014/main" id="{D0491447-3C53-622D-E664-285A0D1E3B50}"/>
                </a:ext>
              </a:extLst>
            </p:cNvPr>
            <p:cNvSpPr txBox="1"/>
            <p:nvPr/>
          </p:nvSpPr>
          <p:spPr>
            <a:xfrm>
              <a:off x="2505864" y="3506674"/>
              <a:ext cx="1038225" cy="228268"/>
            </a:xfrm>
            <a:prstGeom prst="rect">
              <a:avLst/>
            </a:prstGeom>
          </p:spPr>
          <p:txBody>
            <a:bodyPr vert="horz" wrap="square" lIns="0" tIns="12700" rIns="0" bIns="0" rtlCol="0">
              <a:spAutoFit/>
            </a:bodyPr>
            <a:lstStyle/>
            <a:p>
              <a:pPr marL="12700">
                <a:lnSpc>
                  <a:spcPct val="100000"/>
                </a:lnSpc>
                <a:spcBef>
                  <a:spcPts val="100"/>
                </a:spcBef>
              </a:pPr>
              <a:r>
                <a:rPr sz="1400" spc="-10">
                  <a:latin typeface="Arial" panose="020B0604020202020204" pitchFamily="34" charset="0"/>
                  <a:cs typeface="Graphik Regular"/>
                </a:rPr>
                <a:t>Mobilization</a:t>
              </a:r>
              <a:endParaRPr sz="1400">
                <a:latin typeface="Arial" panose="020B0604020202020204" pitchFamily="34" charset="0"/>
                <a:cs typeface="Graphik Regular"/>
              </a:endParaRPr>
            </a:p>
          </p:txBody>
        </p:sp>
        <p:sp>
          <p:nvSpPr>
            <p:cNvPr id="9" name="object 9">
              <a:extLst>
                <a:ext uri="{FF2B5EF4-FFF2-40B4-BE49-F238E27FC236}">
                  <a16:creationId xmlns:a16="http://schemas.microsoft.com/office/drawing/2014/main" id="{4116A8DE-57EC-FC55-347F-1093BE9A223C}"/>
                </a:ext>
              </a:extLst>
            </p:cNvPr>
            <p:cNvSpPr txBox="1"/>
            <p:nvPr/>
          </p:nvSpPr>
          <p:spPr>
            <a:xfrm>
              <a:off x="5331348" y="3506674"/>
              <a:ext cx="1074420" cy="228268"/>
            </a:xfrm>
            <a:prstGeom prst="rect">
              <a:avLst/>
            </a:prstGeom>
          </p:spPr>
          <p:txBody>
            <a:bodyPr vert="horz" wrap="square" lIns="0" tIns="12700" rIns="0" bIns="0" rtlCol="0">
              <a:spAutoFit/>
            </a:bodyPr>
            <a:lstStyle/>
            <a:p>
              <a:pPr marL="12700">
                <a:lnSpc>
                  <a:spcPct val="100000"/>
                </a:lnSpc>
                <a:spcBef>
                  <a:spcPts val="100"/>
                </a:spcBef>
              </a:pPr>
              <a:r>
                <a:rPr sz="1400" spc="-10">
                  <a:latin typeface="Arial" panose="020B0604020202020204" pitchFamily="34" charset="0"/>
                  <a:cs typeface="Graphik Regular"/>
                </a:rPr>
                <a:t>Prioritization</a:t>
              </a:r>
              <a:endParaRPr sz="1400">
                <a:latin typeface="Arial" panose="020B0604020202020204" pitchFamily="34" charset="0"/>
                <a:cs typeface="Graphik Regular"/>
              </a:endParaRPr>
            </a:p>
          </p:txBody>
        </p:sp>
        <p:sp>
          <p:nvSpPr>
            <p:cNvPr id="10" name="object 10">
              <a:extLst>
                <a:ext uri="{FF2B5EF4-FFF2-40B4-BE49-F238E27FC236}">
                  <a16:creationId xmlns:a16="http://schemas.microsoft.com/office/drawing/2014/main" id="{C0A1CFD0-7F77-E51B-2596-0195D46FB190}"/>
                </a:ext>
              </a:extLst>
            </p:cNvPr>
            <p:cNvSpPr txBox="1"/>
            <p:nvPr/>
          </p:nvSpPr>
          <p:spPr>
            <a:xfrm>
              <a:off x="4014312" y="4637837"/>
              <a:ext cx="852169" cy="228268"/>
            </a:xfrm>
            <a:prstGeom prst="rect">
              <a:avLst/>
            </a:prstGeom>
          </p:spPr>
          <p:txBody>
            <a:bodyPr vert="horz" wrap="square" lIns="0" tIns="12700" rIns="0" bIns="0" rtlCol="0">
              <a:spAutoFit/>
            </a:bodyPr>
            <a:lstStyle/>
            <a:p>
              <a:pPr marL="12700">
                <a:lnSpc>
                  <a:spcPct val="100000"/>
                </a:lnSpc>
                <a:spcBef>
                  <a:spcPts val="100"/>
                </a:spcBef>
              </a:pPr>
              <a:r>
                <a:rPr sz="1400" spc="-10">
                  <a:latin typeface="Arial" panose="020B0604020202020204" pitchFamily="34" charset="0"/>
                  <a:cs typeface="Graphik Regular"/>
                </a:rPr>
                <a:t>Validation</a:t>
              </a:r>
              <a:endParaRPr sz="1400">
                <a:latin typeface="Arial" panose="020B0604020202020204" pitchFamily="34" charset="0"/>
                <a:cs typeface="Graphik Regular"/>
              </a:endParaRPr>
            </a:p>
          </p:txBody>
        </p:sp>
        <p:sp>
          <p:nvSpPr>
            <p:cNvPr id="11" name="object 11">
              <a:extLst>
                <a:ext uri="{FF2B5EF4-FFF2-40B4-BE49-F238E27FC236}">
                  <a16:creationId xmlns:a16="http://schemas.microsoft.com/office/drawing/2014/main" id="{D7F0AB58-57D4-D8BB-2C67-C4168541F8F6}"/>
                </a:ext>
              </a:extLst>
            </p:cNvPr>
            <p:cNvSpPr txBox="1"/>
            <p:nvPr/>
          </p:nvSpPr>
          <p:spPr>
            <a:xfrm>
              <a:off x="3151837" y="1732870"/>
              <a:ext cx="720725" cy="228268"/>
            </a:xfrm>
            <a:prstGeom prst="rect">
              <a:avLst/>
            </a:prstGeom>
          </p:spPr>
          <p:txBody>
            <a:bodyPr vert="horz" wrap="square" lIns="0" tIns="12700" rIns="0" bIns="0" rtlCol="0">
              <a:spAutoFit/>
            </a:bodyPr>
            <a:lstStyle/>
            <a:p>
              <a:pPr marL="12700">
                <a:lnSpc>
                  <a:spcPct val="100000"/>
                </a:lnSpc>
                <a:spcBef>
                  <a:spcPts val="100"/>
                </a:spcBef>
              </a:pPr>
              <a:r>
                <a:rPr sz="1400" spc="-10">
                  <a:latin typeface="Arial" panose="020B0604020202020204" pitchFamily="34" charset="0"/>
                  <a:cs typeface="Graphik Regular"/>
                </a:rPr>
                <a:t>Scoping</a:t>
              </a:r>
              <a:endParaRPr sz="1400">
                <a:latin typeface="Arial" panose="020B0604020202020204" pitchFamily="34" charset="0"/>
                <a:cs typeface="Graphik Regular"/>
              </a:endParaRPr>
            </a:p>
          </p:txBody>
        </p:sp>
        <p:sp>
          <p:nvSpPr>
            <p:cNvPr id="12" name="object 12">
              <a:extLst>
                <a:ext uri="{FF2B5EF4-FFF2-40B4-BE49-F238E27FC236}">
                  <a16:creationId xmlns:a16="http://schemas.microsoft.com/office/drawing/2014/main" id="{83892960-DD74-CA0F-CD30-D09FD41A59BA}"/>
                </a:ext>
              </a:extLst>
            </p:cNvPr>
            <p:cNvSpPr txBox="1"/>
            <p:nvPr/>
          </p:nvSpPr>
          <p:spPr>
            <a:xfrm>
              <a:off x="5036502" y="1732870"/>
              <a:ext cx="841375" cy="228268"/>
            </a:xfrm>
            <a:prstGeom prst="rect">
              <a:avLst/>
            </a:prstGeom>
          </p:spPr>
          <p:txBody>
            <a:bodyPr vert="horz" wrap="square" lIns="0" tIns="12700" rIns="0" bIns="0" rtlCol="0">
              <a:spAutoFit/>
            </a:bodyPr>
            <a:lstStyle/>
            <a:p>
              <a:pPr marL="12700">
                <a:lnSpc>
                  <a:spcPct val="100000"/>
                </a:lnSpc>
                <a:spcBef>
                  <a:spcPts val="100"/>
                </a:spcBef>
              </a:pPr>
              <a:r>
                <a:rPr sz="1400" spc="-10">
                  <a:latin typeface="Arial" panose="020B0604020202020204" pitchFamily="34" charset="0"/>
                  <a:cs typeface="Graphik Regular"/>
                </a:rPr>
                <a:t>Discovery</a:t>
              </a:r>
              <a:endParaRPr sz="1400">
                <a:latin typeface="Arial" panose="020B0604020202020204" pitchFamily="34" charset="0"/>
                <a:cs typeface="Graphik Regular"/>
              </a:endParaRPr>
            </a:p>
          </p:txBody>
        </p:sp>
        <p:sp>
          <p:nvSpPr>
            <p:cNvPr id="13" name="object 13">
              <a:extLst>
                <a:ext uri="{FF2B5EF4-FFF2-40B4-BE49-F238E27FC236}">
                  <a16:creationId xmlns:a16="http://schemas.microsoft.com/office/drawing/2014/main" id="{0A45972F-9B53-52D8-E2F3-59726337562D}"/>
                </a:ext>
              </a:extLst>
            </p:cNvPr>
            <p:cNvSpPr txBox="1"/>
            <p:nvPr/>
          </p:nvSpPr>
          <p:spPr>
            <a:xfrm>
              <a:off x="1323639" y="3391751"/>
              <a:ext cx="594995" cy="228268"/>
            </a:xfrm>
            <a:prstGeom prst="rect">
              <a:avLst/>
            </a:prstGeom>
          </p:spPr>
          <p:txBody>
            <a:bodyPr vert="horz" wrap="square" lIns="0" tIns="12700" rIns="0" bIns="0" rtlCol="0">
              <a:spAutoFit/>
            </a:bodyPr>
            <a:lstStyle/>
            <a:p>
              <a:pPr marL="12700">
                <a:lnSpc>
                  <a:spcPct val="100000"/>
                </a:lnSpc>
                <a:spcBef>
                  <a:spcPts val="100"/>
                </a:spcBef>
              </a:pPr>
              <a:r>
                <a:rPr sz="1400" spc="-10">
                  <a:latin typeface="Arial" panose="020B0604020202020204" pitchFamily="34" charset="0"/>
                  <a:cs typeface="Graphik Regular"/>
                </a:rPr>
                <a:t>Initiate</a:t>
              </a:r>
              <a:endParaRPr sz="1400">
                <a:latin typeface="Arial" panose="020B0604020202020204" pitchFamily="34" charset="0"/>
                <a:cs typeface="Graphik Regular"/>
              </a:endParaRPr>
            </a:p>
          </p:txBody>
        </p:sp>
        <p:sp>
          <p:nvSpPr>
            <p:cNvPr id="14" name="object 14">
              <a:extLst>
                <a:ext uri="{FF2B5EF4-FFF2-40B4-BE49-F238E27FC236}">
                  <a16:creationId xmlns:a16="http://schemas.microsoft.com/office/drawing/2014/main" id="{D3EA5E4C-CB37-2173-A6E6-227DB04F06E7}"/>
                </a:ext>
              </a:extLst>
            </p:cNvPr>
            <p:cNvSpPr txBox="1"/>
            <p:nvPr/>
          </p:nvSpPr>
          <p:spPr>
            <a:xfrm>
              <a:off x="2056154" y="842130"/>
              <a:ext cx="454659" cy="228268"/>
            </a:xfrm>
            <a:prstGeom prst="rect">
              <a:avLst/>
            </a:prstGeom>
          </p:spPr>
          <p:txBody>
            <a:bodyPr vert="horz" wrap="square" lIns="0" tIns="12700" rIns="0" bIns="0" rtlCol="0">
              <a:spAutoFit/>
            </a:bodyPr>
            <a:lstStyle/>
            <a:p>
              <a:pPr marL="12700">
                <a:lnSpc>
                  <a:spcPct val="100000"/>
                </a:lnSpc>
                <a:spcBef>
                  <a:spcPts val="100"/>
                </a:spcBef>
              </a:pPr>
              <a:r>
                <a:rPr sz="1400" spc="-10">
                  <a:latin typeface="Arial" panose="020B0604020202020204" pitchFamily="34" charset="0"/>
                  <a:cs typeface="Graphik Regular"/>
                </a:rPr>
                <a:t>Drive</a:t>
              </a:r>
              <a:endParaRPr sz="1400">
                <a:latin typeface="Arial" panose="020B0604020202020204" pitchFamily="34" charset="0"/>
                <a:cs typeface="Graphik Regular"/>
              </a:endParaRPr>
            </a:p>
          </p:txBody>
        </p:sp>
        <p:sp>
          <p:nvSpPr>
            <p:cNvPr id="15" name="object 15">
              <a:extLst>
                <a:ext uri="{FF2B5EF4-FFF2-40B4-BE49-F238E27FC236}">
                  <a16:creationId xmlns:a16="http://schemas.microsoft.com/office/drawing/2014/main" id="{070581FA-4E9A-ECDC-D813-8F9E640D92EC}"/>
                </a:ext>
              </a:extLst>
            </p:cNvPr>
            <p:cNvSpPr txBox="1"/>
            <p:nvPr/>
          </p:nvSpPr>
          <p:spPr>
            <a:xfrm>
              <a:off x="7157549" y="3392902"/>
              <a:ext cx="552450" cy="228268"/>
            </a:xfrm>
            <a:prstGeom prst="rect">
              <a:avLst/>
            </a:prstGeom>
          </p:spPr>
          <p:txBody>
            <a:bodyPr vert="horz" wrap="square" lIns="0" tIns="12700" rIns="0" bIns="0" rtlCol="0">
              <a:spAutoFit/>
            </a:bodyPr>
            <a:lstStyle/>
            <a:p>
              <a:pPr marL="12700">
                <a:lnSpc>
                  <a:spcPct val="100000"/>
                </a:lnSpc>
                <a:spcBef>
                  <a:spcPts val="100"/>
                </a:spcBef>
              </a:pPr>
              <a:r>
                <a:rPr sz="1400" spc="-10">
                  <a:latin typeface="Arial" panose="020B0604020202020204" pitchFamily="34" charset="0"/>
                  <a:cs typeface="Graphik Regular"/>
                </a:rPr>
                <a:t>Enrich</a:t>
              </a:r>
              <a:endParaRPr sz="1400">
                <a:latin typeface="Arial" panose="020B0604020202020204" pitchFamily="34" charset="0"/>
                <a:cs typeface="Graphik Regular"/>
              </a:endParaRPr>
            </a:p>
          </p:txBody>
        </p:sp>
        <p:grpSp>
          <p:nvGrpSpPr>
            <p:cNvPr id="16" name="object 16">
              <a:extLst>
                <a:ext uri="{FF2B5EF4-FFF2-40B4-BE49-F238E27FC236}">
                  <a16:creationId xmlns:a16="http://schemas.microsoft.com/office/drawing/2014/main" id="{EDA2C2C7-5134-5FC0-4CCC-39E62C33DE4B}"/>
                </a:ext>
              </a:extLst>
            </p:cNvPr>
            <p:cNvGrpSpPr/>
            <p:nvPr/>
          </p:nvGrpSpPr>
          <p:grpSpPr>
            <a:xfrm>
              <a:off x="3117973" y="647700"/>
              <a:ext cx="3490364" cy="4122922"/>
              <a:chOff x="3124323" y="654050"/>
              <a:chExt cx="3490364" cy="4122922"/>
            </a:xfrm>
          </p:grpSpPr>
          <p:sp>
            <p:nvSpPr>
              <p:cNvPr id="36" name="object 17">
                <a:extLst>
                  <a:ext uri="{FF2B5EF4-FFF2-40B4-BE49-F238E27FC236}">
                    <a16:creationId xmlns:a16="http://schemas.microsoft.com/office/drawing/2014/main" id="{8E5B4352-3F4C-7C17-578B-35BDBEFC0B99}"/>
                  </a:ext>
                </a:extLst>
              </p:cNvPr>
              <p:cNvSpPr/>
              <p:nvPr/>
            </p:nvSpPr>
            <p:spPr>
              <a:xfrm>
                <a:off x="4442326" y="654050"/>
                <a:ext cx="114935" cy="2290445"/>
              </a:xfrm>
              <a:custGeom>
                <a:avLst/>
                <a:gdLst/>
                <a:ahLst/>
                <a:cxnLst/>
                <a:rect l="l" t="t" r="r" b="b"/>
                <a:pathLst>
                  <a:path w="114935" h="2290445">
                    <a:moveTo>
                      <a:pt x="546" y="0"/>
                    </a:moveTo>
                    <a:lnTo>
                      <a:pt x="1536" y="594639"/>
                    </a:lnTo>
                    <a:lnTo>
                      <a:pt x="114795" y="683628"/>
                    </a:lnTo>
                    <a:lnTo>
                      <a:pt x="1524" y="772147"/>
                    </a:lnTo>
                    <a:lnTo>
                      <a:pt x="0" y="2290013"/>
                    </a:lnTo>
                  </a:path>
                </a:pathLst>
              </a:custGeom>
              <a:ln w="12700">
                <a:solidFill>
                  <a:srgbClr val="6E7878"/>
                </a:solidFill>
              </a:ln>
            </p:spPr>
            <p:txBody>
              <a:bodyPr wrap="square" lIns="0" tIns="0" rIns="0" bIns="0" rtlCol="0"/>
              <a:lstStyle/>
              <a:p>
                <a:endParaRPr/>
              </a:p>
            </p:txBody>
          </p:sp>
          <p:sp>
            <p:nvSpPr>
              <p:cNvPr id="37" name="object 18">
                <a:extLst>
                  <a:ext uri="{FF2B5EF4-FFF2-40B4-BE49-F238E27FC236}">
                    <a16:creationId xmlns:a16="http://schemas.microsoft.com/office/drawing/2014/main" id="{15B43194-E410-C74F-7D8C-2AB8C1A7821A}"/>
                  </a:ext>
                </a:extLst>
              </p:cNvPr>
              <p:cNvSpPr/>
              <p:nvPr/>
            </p:nvSpPr>
            <p:spPr>
              <a:xfrm>
                <a:off x="3124323" y="2924042"/>
                <a:ext cx="1346835" cy="1852930"/>
              </a:xfrm>
              <a:custGeom>
                <a:avLst/>
                <a:gdLst/>
                <a:ahLst/>
                <a:cxnLst/>
                <a:rect l="l" t="t" r="r" b="b"/>
                <a:pathLst>
                  <a:path w="1346835" h="1852929">
                    <a:moveTo>
                      <a:pt x="0" y="1852345"/>
                    </a:moveTo>
                    <a:lnTo>
                      <a:pt x="348716" y="1370685"/>
                    </a:lnTo>
                    <a:lnTo>
                      <a:pt x="309397" y="1232128"/>
                    </a:lnTo>
                    <a:lnTo>
                      <a:pt x="453059" y="1227099"/>
                    </a:lnTo>
                    <a:lnTo>
                      <a:pt x="1346479" y="0"/>
                    </a:lnTo>
                  </a:path>
                </a:pathLst>
              </a:custGeom>
              <a:ln w="12700">
                <a:solidFill>
                  <a:srgbClr val="6E7878"/>
                </a:solidFill>
              </a:ln>
            </p:spPr>
            <p:txBody>
              <a:bodyPr wrap="square" lIns="0" tIns="0" rIns="0" bIns="0" rtlCol="0"/>
              <a:lstStyle/>
              <a:p>
                <a:endParaRPr/>
              </a:p>
            </p:txBody>
          </p:sp>
          <p:sp>
            <p:nvSpPr>
              <p:cNvPr id="38" name="object 19">
                <a:extLst>
                  <a:ext uri="{FF2B5EF4-FFF2-40B4-BE49-F238E27FC236}">
                    <a16:creationId xmlns:a16="http://schemas.microsoft.com/office/drawing/2014/main" id="{3BF2264C-1209-46EC-53EF-5B3EE6235451}"/>
                  </a:ext>
                </a:extLst>
              </p:cNvPr>
              <p:cNvSpPr/>
              <p:nvPr/>
            </p:nvSpPr>
            <p:spPr>
              <a:xfrm>
                <a:off x="4436002" y="2216371"/>
                <a:ext cx="2178685" cy="707390"/>
              </a:xfrm>
              <a:custGeom>
                <a:avLst/>
                <a:gdLst/>
                <a:ahLst/>
                <a:cxnLst/>
                <a:rect l="l" t="t" r="r" b="b"/>
                <a:pathLst>
                  <a:path w="2178684" h="707389">
                    <a:moveTo>
                      <a:pt x="2178100" y="0"/>
                    </a:moveTo>
                    <a:lnTo>
                      <a:pt x="1612874" y="184696"/>
                    </a:lnTo>
                    <a:lnTo>
                      <a:pt x="1563243" y="319900"/>
                    </a:lnTo>
                    <a:lnTo>
                      <a:pt x="1444053" y="239534"/>
                    </a:lnTo>
                    <a:lnTo>
                      <a:pt x="0" y="707136"/>
                    </a:lnTo>
                  </a:path>
                </a:pathLst>
              </a:custGeom>
              <a:ln w="12700">
                <a:solidFill>
                  <a:srgbClr val="6E7878"/>
                </a:solidFill>
              </a:ln>
            </p:spPr>
            <p:txBody>
              <a:bodyPr wrap="square" lIns="0" tIns="0" rIns="0" bIns="0" rtlCol="0"/>
              <a:lstStyle/>
              <a:p>
                <a:endParaRPr/>
              </a:p>
            </p:txBody>
          </p:sp>
          <p:sp>
            <p:nvSpPr>
              <p:cNvPr id="39" name="object 20">
                <a:extLst>
                  <a:ext uri="{FF2B5EF4-FFF2-40B4-BE49-F238E27FC236}">
                    <a16:creationId xmlns:a16="http://schemas.microsoft.com/office/drawing/2014/main" id="{40F2E5E6-B5B3-7DF4-A3E0-C00F2CEC6692}"/>
                  </a:ext>
                </a:extLst>
              </p:cNvPr>
              <p:cNvSpPr/>
              <p:nvPr/>
            </p:nvSpPr>
            <p:spPr>
              <a:xfrm>
                <a:off x="3653005" y="2129111"/>
                <a:ext cx="1600835" cy="1600835"/>
              </a:xfrm>
              <a:custGeom>
                <a:avLst/>
                <a:gdLst/>
                <a:ahLst/>
                <a:cxnLst/>
                <a:rect l="l" t="t" r="r" b="b"/>
                <a:pathLst>
                  <a:path w="1600835" h="1600835">
                    <a:moveTo>
                      <a:pt x="1565447" y="1034238"/>
                    </a:moveTo>
                    <a:lnTo>
                      <a:pt x="1578301" y="987201"/>
                    </a:lnTo>
                    <a:lnTo>
                      <a:pt x="1588190" y="940064"/>
                    </a:lnTo>
                    <a:lnTo>
                      <a:pt x="1595169" y="892933"/>
                    </a:lnTo>
                    <a:lnTo>
                      <a:pt x="1599294" y="845912"/>
                    </a:lnTo>
                    <a:lnTo>
                      <a:pt x="1600620" y="799106"/>
                    </a:lnTo>
                    <a:lnTo>
                      <a:pt x="1599204" y="752619"/>
                    </a:lnTo>
                    <a:lnTo>
                      <a:pt x="1595100" y="706555"/>
                    </a:lnTo>
                    <a:lnTo>
                      <a:pt x="1588364" y="661020"/>
                    </a:lnTo>
                    <a:lnTo>
                      <a:pt x="1579052" y="616117"/>
                    </a:lnTo>
                    <a:lnTo>
                      <a:pt x="1567219" y="571951"/>
                    </a:lnTo>
                    <a:lnTo>
                      <a:pt x="1552921" y="528627"/>
                    </a:lnTo>
                    <a:lnTo>
                      <a:pt x="1536213" y="486249"/>
                    </a:lnTo>
                    <a:lnTo>
                      <a:pt x="1517152" y="444921"/>
                    </a:lnTo>
                    <a:lnTo>
                      <a:pt x="1495792" y="404749"/>
                    </a:lnTo>
                    <a:lnTo>
                      <a:pt x="1472188" y="365836"/>
                    </a:lnTo>
                    <a:lnTo>
                      <a:pt x="1446398" y="328287"/>
                    </a:lnTo>
                    <a:lnTo>
                      <a:pt x="1418476" y="292207"/>
                    </a:lnTo>
                    <a:lnTo>
                      <a:pt x="1388478" y="257700"/>
                    </a:lnTo>
                    <a:lnTo>
                      <a:pt x="1356459" y="224870"/>
                    </a:lnTo>
                    <a:lnTo>
                      <a:pt x="1322474" y="193823"/>
                    </a:lnTo>
                    <a:lnTo>
                      <a:pt x="1286581" y="164662"/>
                    </a:lnTo>
                    <a:lnTo>
                      <a:pt x="1248833" y="137492"/>
                    </a:lnTo>
                    <a:lnTo>
                      <a:pt x="1209287" y="112418"/>
                    </a:lnTo>
                    <a:lnTo>
                      <a:pt x="1167999" y="89544"/>
                    </a:lnTo>
                    <a:lnTo>
                      <a:pt x="1125023" y="68975"/>
                    </a:lnTo>
                    <a:lnTo>
                      <a:pt x="1080415" y="50814"/>
                    </a:lnTo>
                    <a:lnTo>
                      <a:pt x="1034231" y="35167"/>
                    </a:lnTo>
                    <a:lnTo>
                      <a:pt x="987195" y="22315"/>
                    </a:lnTo>
                    <a:lnTo>
                      <a:pt x="940060" y="12427"/>
                    </a:lnTo>
                    <a:lnTo>
                      <a:pt x="892930" y="5449"/>
                    </a:lnTo>
                    <a:lnTo>
                      <a:pt x="845910" y="1325"/>
                    </a:lnTo>
                    <a:lnTo>
                      <a:pt x="799104" y="0"/>
                    </a:lnTo>
                    <a:lnTo>
                      <a:pt x="752617" y="1417"/>
                    </a:lnTo>
                    <a:lnTo>
                      <a:pt x="706554" y="5522"/>
                    </a:lnTo>
                    <a:lnTo>
                      <a:pt x="661019" y="12258"/>
                    </a:lnTo>
                    <a:lnTo>
                      <a:pt x="616116" y="21571"/>
                    </a:lnTo>
                    <a:lnTo>
                      <a:pt x="571951" y="33404"/>
                    </a:lnTo>
                    <a:lnTo>
                      <a:pt x="528626" y="47702"/>
                    </a:lnTo>
                    <a:lnTo>
                      <a:pt x="486248" y="64410"/>
                    </a:lnTo>
                    <a:lnTo>
                      <a:pt x="444921" y="83472"/>
                    </a:lnTo>
                    <a:lnTo>
                      <a:pt x="404748" y="104832"/>
                    </a:lnTo>
                    <a:lnTo>
                      <a:pt x="365836" y="128435"/>
                    </a:lnTo>
                    <a:lnTo>
                      <a:pt x="328287" y="154225"/>
                    </a:lnTo>
                    <a:lnTo>
                      <a:pt x="292207" y="182147"/>
                    </a:lnTo>
                    <a:lnTo>
                      <a:pt x="257700" y="212145"/>
                    </a:lnTo>
                    <a:lnTo>
                      <a:pt x="224870" y="244164"/>
                    </a:lnTo>
                    <a:lnTo>
                      <a:pt x="193823" y="278147"/>
                    </a:lnTo>
                    <a:lnTo>
                      <a:pt x="164663" y="314040"/>
                    </a:lnTo>
                    <a:lnTo>
                      <a:pt x="137493" y="351787"/>
                    </a:lnTo>
                    <a:lnTo>
                      <a:pt x="112420" y="391332"/>
                    </a:lnTo>
                    <a:lnTo>
                      <a:pt x="89547" y="432619"/>
                    </a:lnTo>
                    <a:lnTo>
                      <a:pt x="68978" y="475594"/>
                    </a:lnTo>
                    <a:lnTo>
                      <a:pt x="50819" y="520200"/>
                    </a:lnTo>
                    <a:lnTo>
                      <a:pt x="35173" y="566383"/>
                    </a:lnTo>
                    <a:lnTo>
                      <a:pt x="22319" y="613420"/>
                    </a:lnTo>
                    <a:lnTo>
                      <a:pt x="12430" y="660557"/>
                    </a:lnTo>
                    <a:lnTo>
                      <a:pt x="5451" y="707688"/>
                    </a:lnTo>
                    <a:lnTo>
                      <a:pt x="1326" y="754709"/>
                    </a:lnTo>
                    <a:lnTo>
                      <a:pt x="0" y="801515"/>
                    </a:lnTo>
                    <a:lnTo>
                      <a:pt x="1416" y="848002"/>
                    </a:lnTo>
                    <a:lnTo>
                      <a:pt x="5520" y="894066"/>
                    </a:lnTo>
                    <a:lnTo>
                      <a:pt x="12256" y="939601"/>
                    </a:lnTo>
                    <a:lnTo>
                      <a:pt x="21568" y="984504"/>
                    </a:lnTo>
                    <a:lnTo>
                      <a:pt x="33400" y="1028670"/>
                    </a:lnTo>
                    <a:lnTo>
                      <a:pt x="47698" y="1071994"/>
                    </a:lnTo>
                    <a:lnTo>
                      <a:pt x="64406" y="1114372"/>
                    </a:lnTo>
                    <a:lnTo>
                      <a:pt x="83467" y="1155700"/>
                    </a:lnTo>
                    <a:lnTo>
                      <a:pt x="104827" y="1195872"/>
                    </a:lnTo>
                    <a:lnTo>
                      <a:pt x="128429" y="1234785"/>
                    </a:lnTo>
                    <a:lnTo>
                      <a:pt x="154219" y="1272334"/>
                    </a:lnTo>
                    <a:lnTo>
                      <a:pt x="182141" y="1308414"/>
                    </a:lnTo>
                    <a:lnTo>
                      <a:pt x="212139" y="1342921"/>
                    </a:lnTo>
                    <a:lnTo>
                      <a:pt x="244157" y="1375751"/>
                    </a:lnTo>
                    <a:lnTo>
                      <a:pt x="278140" y="1406798"/>
                    </a:lnTo>
                    <a:lnTo>
                      <a:pt x="314033" y="1435959"/>
                    </a:lnTo>
                    <a:lnTo>
                      <a:pt x="351780" y="1463129"/>
                    </a:lnTo>
                    <a:lnTo>
                      <a:pt x="391325" y="1488203"/>
                    </a:lnTo>
                    <a:lnTo>
                      <a:pt x="432612" y="1511077"/>
                    </a:lnTo>
                    <a:lnTo>
                      <a:pt x="475587" y="1531646"/>
                    </a:lnTo>
                    <a:lnTo>
                      <a:pt x="520194" y="1549807"/>
                    </a:lnTo>
                    <a:lnTo>
                      <a:pt x="566376" y="1565454"/>
                    </a:lnTo>
                    <a:lnTo>
                      <a:pt x="613414" y="1578308"/>
                    </a:lnTo>
                    <a:lnTo>
                      <a:pt x="660550" y="1588197"/>
                    </a:lnTo>
                    <a:lnTo>
                      <a:pt x="707681" y="1595176"/>
                    </a:lnTo>
                    <a:lnTo>
                      <a:pt x="754702" y="1599301"/>
                    </a:lnTo>
                    <a:lnTo>
                      <a:pt x="801508" y="1600627"/>
                    </a:lnTo>
                    <a:lnTo>
                      <a:pt x="847995" y="1599211"/>
                    </a:lnTo>
                    <a:lnTo>
                      <a:pt x="894059" y="1595107"/>
                    </a:lnTo>
                    <a:lnTo>
                      <a:pt x="939594" y="1588371"/>
                    </a:lnTo>
                    <a:lnTo>
                      <a:pt x="984497" y="1579059"/>
                    </a:lnTo>
                    <a:lnTo>
                      <a:pt x="1028663" y="1567226"/>
                    </a:lnTo>
                    <a:lnTo>
                      <a:pt x="1071987" y="1552928"/>
                    </a:lnTo>
                    <a:lnTo>
                      <a:pt x="1114365" y="1536220"/>
                    </a:lnTo>
                    <a:lnTo>
                      <a:pt x="1155693" y="1517159"/>
                    </a:lnTo>
                    <a:lnTo>
                      <a:pt x="1195865" y="1495798"/>
                    </a:lnTo>
                    <a:lnTo>
                      <a:pt x="1234778" y="1472195"/>
                    </a:lnTo>
                    <a:lnTo>
                      <a:pt x="1272327" y="1446405"/>
                    </a:lnTo>
                    <a:lnTo>
                      <a:pt x="1308407" y="1418483"/>
                    </a:lnTo>
                    <a:lnTo>
                      <a:pt x="1342914" y="1388484"/>
                    </a:lnTo>
                    <a:lnTo>
                      <a:pt x="1375744" y="1356465"/>
                    </a:lnTo>
                    <a:lnTo>
                      <a:pt x="1406791" y="1322481"/>
                    </a:lnTo>
                    <a:lnTo>
                      <a:pt x="1435952" y="1286588"/>
                    </a:lnTo>
                    <a:lnTo>
                      <a:pt x="1463122" y="1248840"/>
                    </a:lnTo>
                    <a:lnTo>
                      <a:pt x="1488196" y="1209294"/>
                    </a:lnTo>
                    <a:lnTo>
                      <a:pt x="1511070" y="1168006"/>
                    </a:lnTo>
                    <a:lnTo>
                      <a:pt x="1531640" y="1125030"/>
                    </a:lnTo>
                    <a:lnTo>
                      <a:pt x="1549800" y="1080422"/>
                    </a:lnTo>
                    <a:lnTo>
                      <a:pt x="1565447" y="1034238"/>
                    </a:lnTo>
                    <a:close/>
                  </a:path>
                </a:pathLst>
              </a:custGeom>
              <a:ln w="381000">
                <a:solidFill>
                  <a:srgbClr val="002855"/>
                </a:solidFill>
              </a:ln>
            </p:spPr>
            <p:txBody>
              <a:bodyPr wrap="square" lIns="0" tIns="0" rIns="0" bIns="0" rtlCol="0"/>
              <a:lstStyle/>
              <a:p>
                <a:endParaRPr/>
              </a:p>
            </p:txBody>
          </p:sp>
          <p:sp>
            <p:nvSpPr>
              <p:cNvPr id="40" name="object 21">
                <a:extLst>
                  <a:ext uri="{FF2B5EF4-FFF2-40B4-BE49-F238E27FC236}">
                    <a16:creationId xmlns:a16="http://schemas.microsoft.com/office/drawing/2014/main" id="{4AD2DB75-D32F-975A-6231-4CB289B120BD}"/>
                  </a:ext>
                </a:extLst>
              </p:cNvPr>
              <p:cNvSpPr/>
              <p:nvPr/>
            </p:nvSpPr>
            <p:spPr>
              <a:xfrm>
                <a:off x="3653000" y="2695496"/>
                <a:ext cx="1285875" cy="1034415"/>
              </a:xfrm>
              <a:custGeom>
                <a:avLst/>
                <a:gdLst/>
                <a:ahLst/>
                <a:cxnLst/>
                <a:rect l="l" t="t" r="r" b="b"/>
                <a:pathLst>
                  <a:path w="1285875" h="1034414">
                    <a:moveTo>
                      <a:pt x="35172" y="0"/>
                    </a:moveTo>
                    <a:lnTo>
                      <a:pt x="22318" y="47037"/>
                    </a:lnTo>
                    <a:lnTo>
                      <a:pt x="12429" y="94174"/>
                    </a:lnTo>
                    <a:lnTo>
                      <a:pt x="5450" y="141305"/>
                    </a:lnTo>
                    <a:lnTo>
                      <a:pt x="1325" y="188325"/>
                    </a:lnTo>
                    <a:lnTo>
                      <a:pt x="0" y="235132"/>
                    </a:lnTo>
                    <a:lnTo>
                      <a:pt x="1417" y="281619"/>
                    </a:lnTo>
                    <a:lnTo>
                      <a:pt x="5521" y="327683"/>
                    </a:lnTo>
                    <a:lnTo>
                      <a:pt x="12258" y="373218"/>
                    </a:lnTo>
                    <a:lnTo>
                      <a:pt x="21571" y="418121"/>
                    </a:lnTo>
                    <a:lnTo>
                      <a:pt x="33405" y="462287"/>
                    </a:lnTo>
                    <a:lnTo>
                      <a:pt x="47704" y="505612"/>
                    </a:lnTo>
                    <a:lnTo>
                      <a:pt x="64413" y="547990"/>
                    </a:lnTo>
                    <a:lnTo>
                      <a:pt x="83476" y="589318"/>
                    </a:lnTo>
                    <a:lnTo>
                      <a:pt x="104837" y="629491"/>
                    </a:lnTo>
                    <a:lnTo>
                      <a:pt x="128442" y="668404"/>
                    </a:lnTo>
                    <a:lnTo>
                      <a:pt x="154234" y="705953"/>
                    </a:lnTo>
                    <a:lnTo>
                      <a:pt x="182158" y="742034"/>
                    </a:lnTo>
                    <a:lnTo>
                      <a:pt x="212158" y="776541"/>
                    </a:lnTo>
                    <a:lnTo>
                      <a:pt x="244179" y="809372"/>
                    </a:lnTo>
                    <a:lnTo>
                      <a:pt x="278165" y="840420"/>
                    </a:lnTo>
                    <a:lnTo>
                      <a:pt x="314061" y="869581"/>
                    </a:lnTo>
                    <a:lnTo>
                      <a:pt x="351811" y="896752"/>
                    </a:lnTo>
                    <a:lnTo>
                      <a:pt x="391359" y="921827"/>
                    </a:lnTo>
                    <a:lnTo>
                      <a:pt x="432650" y="944703"/>
                    </a:lnTo>
                    <a:lnTo>
                      <a:pt x="475629" y="965273"/>
                    </a:lnTo>
                    <a:lnTo>
                      <a:pt x="520239" y="983435"/>
                    </a:lnTo>
                    <a:lnTo>
                      <a:pt x="566425" y="999083"/>
                    </a:lnTo>
                    <a:lnTo>
                      <a:pt x="617713" y="1012949"/>
                    </a:lnTo>
                    <a:lnTo>
                      <a:pt x="669106" y="1023297"/>
                    </a:lnTo>
                    <a:lnTo>
                      <a:pt x="720471" y="1030198"/>
                    </a:lnTo>
                    <a:lnTo>
                      <a:pt x="771672" y="1033725"/>
                    </a:lnTo>
                    <a:lnTo>
                      <a:pt x="822574" y="1033950"/>
                    </a:lnTo>
                    <a:lnTo>
                      <a:pt x="873040" y="1030945"/>
                    </a:lnTo>
                    <a:lnTo>
                      <a:pt x="922935" y="1024782"/>
                    </a:lnTo>
                    <a:lnTo>
                      <a:pt x="972125" y="1015532"/>
                    </a:lnTo>
                    <a:lnTo>
                      <a:pt x="1020473" y="1003268"/>
                    </a:lnTo>
                    <a:lnTo>
                      <a:pt x="1067845" y="988062"/>
                    </a:lnTo>
                    <a:lnTo>
                      <a:pt x="1114104" y="969986"/>
                    </a:lnTo>
                    <a:lnTo>
                      <a:pt x="1159115" y="949112"/>
                    </a:lnTo>
                    <a:lnTo>
                      <a:pt x="1202744" y="925511"/>
                    </a:lnTo>
                    <a:lnTo>
                      <a:pt x="1244853" y="899256"/>
                    </a:lnTo>
                    <a:lnTo>
                      <a:pt x="1285309" y="870419"/>
                    </a:lnTo>
                  </a:path>
                </a:pathLst>
              </a:custGeom>
              <a:ln w="381000">
                <a:solidFill>
                  <a:srgbClr val="FF5309"/>
                </a:solidFill>
              </a:ln>
            </p:spPr>
            <p:txBody>
              <a:bodyPr wrap="square" lIns="0" tIns="0" rIns="0" bIns="0" rtlCol="0"/>
              <a:lstStyle/>
              <a:p>
                <a:endParaRPr/>
              </a:p>
            </p:txBody>
          </p:sp>
        </p:grpSp>
        <p:sp>
          <p:nvSpPr>
            <p:cNvPr id="17" name="object 22">
              <a:extLst>
                <a:ext uri="{FF2B5EF4-FFF2-40B4-BE49-F238E27FC236}">
                  <a16:creationId xmlns:a16="http://schemas.microsoft.com/office/drawing/2014/main" id="{8D5FFA73-8470-109C-AB02-126347271F59}"/>
                </a:ext>
              </a:extLst>
            </p:cNvPr>
            <p:cNvSpPr txBox="1"/>
            <p:nvPr/>
          </p:nvSpPr>
          <p:spPr>
            <a:xfrm rot="600000">
              <a:off x="4460301" y="2041568"/>
              <a:ext cx="223014" cy="177800"/>
            </a:xfrm>
            <a:prstGeom prst="rect">
              <a:avLst/>
            </a:prstGeom>
          </p:spPr>
          <p:txBody>
            <a:bodyPr vert="horz" wrap="square" lIns="0" tIns="0" rIns="0" bIns="0" rtlCol="0">
              <a:spAutoFit/>
            </a:bodyPr>
            <a:lstStyle/>
            <a:p>
              <a:pPr>
                <a:lnSpc>
                  <a:spcPts val="1400"/>
                </a:lnSpc>
              </a:pPr>
              <a:r>
                <a:rPr sz="1400" b="1">
                  <a:solidFill>
                    <a:srgbClr val="FFFFFF"/>
                  </a:solidFill>
                  <a:latin typeface="Arial" panose="020B0604020202020204" pitchFamily="34" charset="0"/>
                  <a:cs typeface="Graphik Bold"/>
                </a:rPr>
                <a:t>D</a:t>
              </a:r>
              <a:endParaRPr sz="1400">
                <a:latin typeface="Arial" panose="020B0604020202020204" pitchFamily="34" charset="0"/>
                <a:cs typeface="Graphik Regular"/>
              </a:endParaRPr>
            </a:p>
          </p:txBody>
        </p:sp>
        <p:sp>
          <p:nvSpPr>
            <p:cNvPr id="18" name="object 23">
              <a:extLst>
                <a:ext uri="{FF2B5EF4-FFF2-40B4-BE49-F238E27FC236}">
                  <a16:creationId xmlns:a16="http://schemas.microsoft.com/office/drawing/2014/main" id="{BC4D0359-44D3-096E-2DA2-88FF9B7929AA}"/>
                </a:ext>
              </a:extLst>
            </p:cNvPr>
            <p:cNvSpPr txBox="1"/>
            <p:nvPr/>
          </p:nvSpPr>
          <p:spPr>
            <a:xfrm rot="960000">
              <a:off x="4574792" y="2064358"/>
              <a:ext cx="185812" cy="177800"/>
            </a:xfrm>
            <a:prstGeom prst="rect">
              <a:avLst/>
            </a:prstGeom>
          </p:spPr>
          <p:txBody>
            <a:bodyPr vert="horz" wrap="square" lIns="0" tIns="0" rIns="0" bIns="0" rtlCol="0">
              <a:spAutoFit/>
            </a:bodyPr>
            <a:lstStyle/>
            <a:p>
              <a:pPr>
                <a:lnSpc>
                  <a:spcPts val="1400"/>
                </a:lnSpc>
              </a:pPr>
              <a:r>
                <a:rPr sz="1400" b="1">
                  <a:solidFill>
                    <a:srgbClr val="FFFFFF"/>
                  </a:solidFill>
                  <a:latin typeface="Arial" panose="020B0604020202020204" pitchFamily="34" charset="0"/>
                  <a:cs typeface="Graphik Bold"/>
                </a:rPr>
                <a:t>i</a:t>
              </a:r>
              <a:endParaRPr sz="1400">
                <a:latin typeface="Arial" panose="020B0604020202020204" pitchFamily="34" charset="0"/>
                <a:cs typeface="Graphik Regular"/>
              </a:endParaRPr>
            </a:p>
          </p:txBody>
        </p:sp>
        <p:sp>
          <p:nvSpPr>
            <p:cNvPr id="19" name="object 24">
              <a:extLst>
                <a:ext uri="{FF2B5EF4-FFF2-40B4-BE49-F238E27FC236}">
                  <a16:creationId xmlns:a16="http://schemas.microsoft.com/office/drawing/2014/main" id="{A37F4B36-BC6D-70BB-A799-C01B40A0F2C9}"/>
                </a:ext>
              </a:extLst>
            </p:cNvPr>
            <p:cNvSpPr txBox="1"/>
            <p:nvPr/>
          </p:nvSpPr>
          <p:spPr>
            <a:xfrm rot="1320000">
              <a:off x="4644057" y="2092352"/>
              <a:ext cx="205733" cy="177800"/>
            </a:xfrm>
            <a:prstGeom prst="rect">
              <a:avLst/>
            </a:prstGeom>
          </p:spPr>
          <p:txBody>
            <a:bodyPr vert="horz" wrap="square" lIns="0" tIns="0" rIns="0" bIns="0" rtlCol="0">
              <a:spAutoFit/>
            </a:bodyPr>
            <a:lstStyle/>
            <a:p>
              <a:pPr>
                <a:lnSpc>
                  <a:spcPts val="1400"/>
                </a:lnSpc>
              </a:pPr>
              <a:r>
                <a:rPr sz="1400" b="1">
                  <a:solidFill>
                    <a:srgbClr val="FFFFFF"/>
                  </a:solidFill>
                  <a:latin typeface="Arial" panose="020B0604020202020204" pitchFamily="34" charset="0"/>
                  <a:cs typeface="Graphik Bold"/>
                </a:rPr>
                <a:t>a</a:t>
              </a:r>
              <a:endParaRPr sz="1400">
                <a:latin typeface="Arial" panose="020B0604020202020204" pitchFamily="34" charset="0"/>
                <a:cs typeface="Graphik Regular"/>
              </a:endParaRPr>
            </a:p>
          </p:txBody>
        </p:sp>
        <p:sp>
          <p:nvSpPr>
            <p:cNvPr id="20" name="object 25">
              <a:extLst>
                <a:ext uri="{FF2B5EF4-FFF2-40B4-BE49-F238E27FC236}">
                  <a16:creationId xmlns:a16="http://schemas.microsoft.com/office/drawing/2014/main" id="{65CB7530-1A90-0507-5834-C809256B6817}"/>
                </a:ext>
              </a:extLst>
            </p:cNvPr>
            <p:cNvSpPr txBox="1"/>
            <p:nvPr/>
          </p:nvSpPr>
          <p:spPr>
            <a:xfrm rot="1800000">
              <a:off x="4746288" y="2144631"/>
              <a:ext cx="213103" cy="177800"/>
            </a:xfrm>
            <a:prstGeom prst="rect">
              <a:avLst/>
            </a:prstGeom>
          </p:spPr>
          <p:txBody>
            <a:bodyPr vert="horz" wrap="square" lIns="0" tIns="0" rIns="0" bIns="0" rtlCol="0">
              <a:spAutoFit/>
            </a:bodyPr>
            <a:lstStyle/>
            <a:p>
              <a:pPr>
                <a:lnSpc>
                  <a:spcPts val="1400"/>
                </a:lnSpc>
              </a:pPr>
              <a:r>
                <a:rPr sz="1400" b="1">
                  <a:solidFill>
                    <a:srgbClr val="FFFFFF"/>
                  </a:solidFill>
                  <a:latin typeface="Arial" panose="020B0604020202020204" pitchFamily="34" charset="0"/>
                  <a:cs typeface="Graphik Bold"/>
                </a:rPr>
                <a:t>g</a:t>
              </a:r>
              <a:endParaRPr sz="1400">
                <a:latin typeface="Arial" panose="020B0604020202020204" pitchFamily="34" charset="0"/>
                <a:cs typeface="Graphik Regular"/>
              </a:endParaRPr>
            </a:p>
          </p:txBody>
        </p:sp>
        <p:sp>
          <p:nvSpPr>
            <p:cNvPr id="21" name="object 26">
              <a:extLst>
                <a:ext uri="{FF2B5EF4-FFF2-40B4-BE49-F238E27FC236}">
                  <a16:creationId xmlns:a16="http://schemas.microsoft.com/office/drawing/2014/main" id="{84D14592-A0CD-A099-0D0D-806A90DCA882}"/>
                </a:ext>
              </a:extLst>
            </p:cNvPr>
            <p:cNvSpPr txBox="1"/>
            <p:nvPr/>
          </p:nvSpPr>
          <p:spPr>
            <a:xfrm rot="2220000">
              <a:off x="4846562" y="2212133"/>
              <a:ext cx="211714" cy="177800"/>
            </a:xfrm>
            <a:prstGeom prst="rect">
              <a:avLst/>
            </a:prstGeom>
          </p:spPr>
          <p:txBody>
            <a:bodyPr vert="horz" wrap="square" lIns="0" tIns="0" rIns="0" bIns="0" rtlCol="0">
              <a:spAutoFit/>
            </a:bodyPr>
            <a:lstStyle/>
            <a:p>
              <a:pPr>
                <a:lnSpc>
                  <a:spcPts val="1400"/>
                </a:lnSpc>
              </a:pPr>
              <a:r>
                <a:rPr sz="1400" b="1">
                  <a:solidFill>
                    <a:srgbClr val="FFFFFF"/>
                  </a:solidFill>
                  <a:latin typeface="Arial" panose="020B0604020202020204" pitchFamily="34" charset="0"/>
                  <a:cs typeface="Graphik Bold"/>
                </a:rPr>
                <a:t>n</a:t>
              </a:r>
              <a:endParaRPr sz="1400">
                <a:latin typeface="Arial" panose="020B0604020202020204" pitchFamily="34" charset="0"/>
                <a:cs typeface="Graphik Regular"/>
              </a:endParaRPr>
            </a:p>
          </p:txBody>
        </p:sp>
        <p:sp>
          <p:nvSpPr>
            <p:cNvPr id="22" name="object 27">
              <a:extLst>
                <a:ext uri="{FF2B5EF4-FFF2-40B4-BE49-F238E27FC236}">
                  <a16:creationId xmlns:a16="http://schemas.microsoft.com/office/drawing/2014/main" id="{107FF611-1748-D223-4EDF-C0DF5D2E56AE}"/>
                </a:ext>
              </a:extLst>
            </p:cNvPr>
            <p:cNvSpPr txBox="1"/>
            <p:nvPr/>
          </p:nvSpPr>
          <p:spPr>
            <a:xfrm rot="2760000">
              <a:off x="4936214" y="2292448"/>
              <a:ext cx="210007" cy="177800"/>
            </a:xfrm>
            <a:prstGeom prst="rect">
              <a:avLst/>
            </a:prstGeom>
          </p:spPr>
          <p:txBody>
            <a:bodyPr vert="horz" wrap="square" lIns="0" tIns="0" rIns="0" bIns="0" rtlCol="0">
              <a:spAutoFit/>
            </a:bodyPr>
            <a:lstStyle/>
            <a:p>
              <a:pPr>
                <a:lnSpc>
                  <a:spcPts val="1400"/>
                </a:lnSpc>
              </a:pPr>
              <a:r>
                <a:rPr sz="1400" b="1">
                  <a:solidFill>
                    <a:srgbClr val="FFFFFF"/>
                  </a:solidFill>
                  <a:latin typeface="Arial" panose="020B0604020202020204" pitchFamily="34" charset="0"/>
                  <a:cs typeface="Graphik Bold"/>
                </a:rPr>
                <a:t>o</a:t>
              </a:r>
              <a:endParaRPr sz="1400">
                <a:latin typeface="Arial" panose="020B0604020202020204" pitchFamily="34" charset="0"/>
                <a:cs typeface="Graphik Regular"/>
              </a:endParaRPr>
            </a:p>
          </p:txBody>
        </p:sp>
        <p:sp>
          <p:nvSpPr>
            <p:cNvPr id="23" name="object 28">
              <a:extLst>
                <a:ext uri="{FF2B5EF4-FFF2-40B4-BE49-F238E27FC236}">
                  <a16:creationId xmlns:a16="http://schemas.microsoft.com/office/drawing/2014/main" id="{EA44A2A7-8063-1B1B-257F-BE3896E46ECF}"/>
                </a:ext>
              </a:extLst>
            </p:cNvPr>
            <p:cNvSpPr txBox="1"/>
            <p:nvPr/>
          </p:nvSpPr>
          <p:spPr>
            <a:xfrm rot="3180000">
              <a:off x="5011735" y="2375623"/>
              <a:ext cx="200226" cy="177800"/>
            </a:xfrm>
            <a:prstGeom prst="rect">
              <a:avLst/>
            </a:prstGeom>
          </p:spPr>
          <p:txBody>
            <a:bodyPr vert="horz" wrap="square" lIns="0" tIns="0" rIns="0" bIns="0" rtlCol="0">
              <a:spAutoFit/>
            </a:bodyPr>
            <a:lstStyle/>
            <a:p>
              <a:pPr>
                <a:lnSpc>
                  <a:spcPts val="1400"/>
                </a:lnSpc>
              </a:pPr>
              <a:r>
                <a:rPr sz="1400" b="1">
                  <a:solidFill>
                    <a:srgbClr val="FFFFFF"/>
                  </a:solidFill>
                  <a:latin typeface="Arial" panose="020B0604020202020204" pitchFamily="34" charset="0"/>
                  <a:cs typeface="Graphik Bold"/>
                </a:rPr>
                <a:t>s</a:t>
              </a:r>
              <a:endParaRPr sz="1400">
                <a:latin typeface="Arial" panose="020B0604020202020204" pitchFamily="34" charset="0"/>
                <a:cs typeface="Graphik Regular"/>
              </a:endParaRPr>
            </a:p>
          </p:txBody>
        </p:sp>
        <p:sp>
          <p:nvSpPr>
            <p:cNvPr id="24" name="object 29">
              <a:extLst>
                <a:ext uri="{FF2B5EF4-FFF2-40B4-BE49-F238E27FC236}">
                  <a16:creationId xmlns:a16="http://schemas.microsoft.com/office/drawing/2014/main" id="{88E951F0-F641-37D8-7903-2019C1162A0B}"/>
                </a:ext>
              </a:extLst>
            </p:cNvPr>
            <p:cNvSpPr txBox="1"/>
            <p:nvPr/>
          </p:nvSpPr>
          <p:spPr>
            <a:xfrm rot="3540000">
              <a:off x="5065467" y="2465733"/>
              <a:ext cx="209334" cy="177800"/>
            </a:xfrm>
            <a:prstGeom prst="rect">
              <a:avLst/>
            </a:prstGeom>
          </p:spPr>
          <p:txBody>
            <a:bodyPr vert="horz" wrap="square" lIns="0" tIns="0" rIns="0" bIns="0" rtlCol="0">
              <a:spAutoFit/>
            </a:bodyPr>
            <a:lstStyle/>
            <a:p>
              <a:pPr>
                <a:lnSpc>
                  <a:spcPts val="1400"/>
                </a:lnSpc>
              </a:pPr>
              <a:r>
                <a:rPr sz="1400" b="1">
                  <a:solidFill>
                    <a:srgbClr val="FFFFFF"/>
                  </a:solidFill>
                  <a:latin typeface="Arial" panose="020B0604020202020204" pitchFamily="34" charset="0"/>
                  <a:cs typeface="Graphik Bold"/>
                </a:rPr>
                <a:t>e</a:t>
              </a:r>
              <a:endParaRPr sz="1400">
                <a:latin typeface="Arial" panose="020B0604020202020204" pitchFamily="34" charset="0"/>
                <a:cs typeface="Graphik Regular"/>
              </a:endParaRPr>
            </a:p>
          </p:txBody>
        </p:sp>
        <p:sp>
          <p:nvSpPr>
            <p:cNvPr id="25" name="object 30">
              <a:extLst>
                <a:ext uri="{FF2B5EF4-FFF2-40B4-BE49-F238E27FC236}">
                  <a16:creationId xmlns:a16="http://schemas.microsoft.com/office/drawing/2014/main" id="{56B4679E-C43C-DFDC-39DC-E4753923C2F8}"/>
                </a:ext>
              </a:extLst>
            </p:cNvPr>
            <p:cNvSpPr txBox="1"/>
            <p:nvPr/>
          </p:nvSpPr>
          <p:spPr>
            <a:xfrm rot="3240000">
              <a:off x="3754132" y="3333607"/>
              <a:ext cx="223398" cy="177800"/>
            </a:xfrm>
            <a:prstGeom prst="rect">
              <a:avLst/>
            </a:prstGeom>
          </p:spPr>
          <p:txBody>
            <a:bodyPr vert="horz" wrap="square" lIns="0" tIns="0" rIns="0" bIns="0" rtlCol="0">
              <a:spAutoFit/>
            </a:bodyPr>
            <a:lstStyle/>
            <a:p>
              <a:pPr>
                <a:lnSpc>
                  <a:spcPts val="1400"/>
                </a:lnSpc>
              </a:pPr>
              <a:r>
                <a:rPr sz="1400" b="1">
                  <a:latin typeface="Arial" panose="020B0604020202020204" pitchFamily="34" charset="0"/>
                  <a:cs typeface="Graphik Bold"/>
                </a:rPr>
                <a:t>A</a:t>
              </a:r>
              <a:endParaRPr sz="1400">
                <a:latin typeface="Arial" panose="020B0604020202020204" pitchFamily="34" charset="0"/>
                <a:cs typeface="Graphik Regular"/>
              </a:endParaRPr>
            </a:p>
          </p:txBody>
        </p:sp>
        <p:sp>
          <p:nvSpPr>
            <p:cNvPr id="26" name="object 31">
              <a:extLst>
                <a:ext uri="{FF2B5EF4-FFF2-40B4-BE49-F238E27FC236}">
                  <a16:creationId xmlns:a16="http://schemas.microsoft.com/office/drawing/2014/main" id="{C570C334-9BE5-CAF4-9F70-F04D7E70FAC6}"/>
                </a:ext>
              </a:extLst>
            </p:cNvPr>
            <p:cNvSpPr txBox="1"/>
            <p:nvPr/>
          </p:nvSpPr>
          <p:spPr>
            <a:xfrm rot="2640000">
              <a:off x="3833519" y="3416506"/>
              <a:ext cx="207676" cy="177800"/>
            </a:xfrm>
            <a:prstGeom prst="rect">
              <a:avLst/>
            </a:prstGeom>
          </p:spPr>
          <p:txBody>
            <a:bodyPr vert="horz" wrap="square" lIns="0" tIns="0" rIns="0" bIns="0" rtlCol="0">
              <a:spAutoFit/>
            </a:bodyPr>
            <a:lstStyle/>
            <a:p>
              <a:pPr>
                <a:lnSpc>
                  <a:spcPts val="1400"/>
                </a:lnSpc>
              </a:pPr>
              <a:r>
                <a:rPr sz="1400" b="1">
                  <a:latin typeface="Arial" panose="020B0604020202020204" pitchFamily="34" charset="0"/>
                  <a:cs typeface="Graphik Bold"/>
                </a:rPr>
                <a:t>c</a:t>
              </a:r>
              <a:endParaRPr sz="1400">
                <a:latin typeface="Arial" panose="020B0604020202020204" pitchFamily="34" charset="0"/>
                <a:cs typeface="Graphik Regular"/>
              </a:endParaRPr>
            </a:p>
          </p:txBody>
        </p:sp>
        <p:sp>
          <p:nvSpPr>
            <p:cNvPr id="27" name="object 32">
              <a:extLst>
                <a:ext uri="{FF2B5EF4-FFF2-40B4-BE49-F238E27FC236}">
                  <a16:creationId xmlns:a16="http://schemas.microsoft.com/office/drawing/2014/main" id="{DB46430E-1D08-5B90-451D-E1D6C9DADA24}"/>
                </a:ext>
              </a:extLst>
            </p:cNvPr>
            <p:cNvSpPr txBox="1"/>
            <p:nvPr/>
          </p:nvSpPr>
          <p:spPr>
            <a:xfrm rot="2160000">
              <a:off x="3904266" y="3469724"/>
              <a:ext cx="191496" cy="177800"/>
            </a:xfrm>
            <a:prstGeom prst="rect">
              <a:avLst/>
            </a:prstGeom>
          </p:spPr>
          <p:txBody>
            <a:bodyPr vert="horz" wrap="square" lIns="0" tIns="0" rIns="0" bIns="0" rtlCol="0">
              <a:spAutoFit/>
            </a:bodyPr>
            <a:lstStyle/>
            <a:p>
              <a:pPr>
                <a:lnSpc>
                  <a:spcPts val="1400"/>
                </a:lnSpc>
              </a:pPr>
              <a:r>
                <a:rPr sz="1400" b="1">
                  <a:latin typeface="Arial" panose="020B0604020202020204" pitchFamily="34" charset="0"/>
                  <a:cs typeface="Graphik Bold"/>
                </a:rPr>
                <a:t>t</a:t>
              </a:r>
              <a:endParaRPr sz="1400">
                <a:latin typeface="Arial" panose="020B0604020202020204" pitchFamily="34" charset="0"/>
                <a:cs typeface="Graphik Regular"/>
              </a:endParaRPr>
            </a:p>
          </p:txBody>
        </p:sp>
        <p:sp>
          <p:nvSpPr>
            <p:cNvPr id="28" name="object 33">
              <a:extLst>
                <a:ext uri="{FF2B5EF4-FFF2-40B4-BE49-F238E27FC236}">
                  <a16:creationId xmlns:a16="http://schemas.microsoft.com/office/drawing/2014/main" id="{4B0DE9AA-5F8B-C4DA-402A-5160F5304C2F}"/>
                </a:ext>
              </a:extLst>
            </p:cNvPr>
            <p:cNvSpPr txBox="1"/>
            <p:nvPr/>
          </p:nvSpPr>
          <p:spPr>
            <a:xfrm rot="1800000">
              <a:off x="3956483" y="3503269"/>
              <a:ext cx="186374" cy="177800"/>
            </a:xfrm>
            <a:prstGeom prst="rect">
              <a:avLst/>
            </a:prstGeom>
          </p:spPr>
          <p:txBody>
            <a:bodyPr vert="horz" wrap="square" lIns="0" tIns="0" rIns="0" bIns="0" rtlCol="0">
              <a:spAutoFit/>
            </a:bodyPr>
            <a:lstStyle/>
            <a:p>
              <a:pPr>
                <a:lnSpc>
                  <a:spcPts val="1400"/>
                </a:lnSpc>
              </a:pPr>
              <a:r>
                <a:rPr sz="1400" b="1" err="1">
                  <a:latin typeface="Arial" panose="020B0604020202020204" pitchFamily="34" charset="0"/>
                  <a:cs typeface="Graphik Bold"/>
                </a:rPr>
                <a:t>i</a:t>
              </a:r>
              <a:endParaRPr sz="1400">
                <a:latin typeface="Arial" panose="020B0604020202020204" pitchFamily="34" charset="0"/>
                <a:cs typeface="Graphik Regular"/>
              </a:endParaRPr>
            </a:p>
          </p:txBody>
        </p:sp>
        <p:sp>
          <p:nvSpPr>
            <p:cNvPr id="29" name="object 34">
              <a:extLst>
                <a:ext uri="{FF2B5EF4-FFF2-40B4-BE49-F238E27FC236}">
                  <a16:creationId xmlns:a16="http://schemas.microsoft.com/office/drawing/2014/main" id="{42C06507-1BED-9635-1479-DD60BA02669D}"/>
                </a:ext>
              </a:extLst>
            </p:cNvPr>
            <p:cNvSpPr txBox="1"/>
            <p:nvPr/>
          </p:nvSpPr>
          <p:spPr>
            <a:xfrm rot="1380000">
              <a:off x="3999475" y="3535124"/>
              <a:ext cx="210686" cy="177800"/>
            </a:xfrm>
            <a:prstGeom prst="rect">
              <a:avLst/>
            </a:prstGeom>
          </p:spPr>
          <p:txBody>
            <a:bodyPr vert="horz" wrap="square" lIns="0" tIns="0" rIns="0" bIns="0" rtlCol="0">
              <a:spAutoFit/>
            </a:bodyPr>
            <a:lstStyle/>
            <a:p>
              <a:pPr>
                <a:lnSpc>
                  <a:spcPts val="1400"/>
                </a:lnSpc>
              </a:pPr>
              <a:r>
                <a:rPr sz="1400" b="1">
                  <a:latin typeface="Arial" panose="020B0604020202020204" pitchFamily="34" charset="0"/>
                  <a:cs typeface="Graphik Bold"/>
                </a:rPr>
                <a:t>o</a:t>
              </a:r>
              <a:endParaRPr sz="1400">
                <a:latin typeface="Arial" panose="020B0604020202020204" pitchFamily="34" charset="0"/>
                <a:cs typeface="Graphik Regular"/>
              </a:endParaRPr>
            </a:p>
          </p:txBody>
        </p:sp>
        <p:sp>
          <p:nvSpPr>
            <p:cNvPr id="30" name="object 35">
              <a:extLst>
                <a:ext uri="{FF2B5EF4-FFF2-40B4-BE49-F238E27FC236}">
                  <a16:creationId xmlns:a16="http://schemas.microsoft.com/office/drawing/2014/main" id="{047F5358-74BF-F16F-3FF7-FC4CA8B1C881}"/>
                </a:ext>
              </a:extLst>
            </p:cNvPr>
            <p:cNvSpPr txBox="1"/>
            <p:nvPr/>
          </p:nvSpPr>
          <p:spPr>
            <a:xfrm rot="840000">
              <a:off x="4099428" y="3570030"/>
              <a:ext cx="210686" cy="177800"/>
            </a:xfrm>
            <a:prstGeom prst="rect">
              <a:avLst/>
            </a:prstGeom>
          </p:spPr>
          <p:txBody>
            <a:bodyPr vert="horz" wrap="square" lIns="0" tIns="0" rIns="0" bIns="0" rtlCol="0">
              <a:spAutoFit/>
            </a:bodyPr>
            <a:lstStyle/>
            <a:p>
              <a:pPr>
                <a:lnSpc>
                  <a:spcPts val="1400"/>
                </a:lnSpc>
              </a:pPr>
              <a:r>
                <a:rPr sz="1400" b="1">
                  <a:latin typeface="Arial" panose="020B0604020202020204" pitchFamily="34" charset="0"/>
                  <a:cs typeface="Graphik Bold"/>
                </a:rPr>
                <a:t>n</a:t>
              </a:r>
              <a:endParaRPr sz="1400">
                <a:latin typeface="Arial" panose="020B0604020202020204" pitchFamily="34" charset="0"/>
                <a:cs typeface="Graphik Regular"/>
              </a:endParaRPr>
            </a:p>
          </p:txBody>
        </p:sp>
        <p:grpSp>
          <p:nvGrpSpPr>
            <p:cNvPr id="31" name="object 36">
              <a:extLst>
                <a:ext uri="{FF2B5EF4-FFF2-40B4-BE49-F238E27FC236}">
                  <a16:creationId xmlns:a16="http://schemas.microsoft.com/office/drawing/2014/main" id="{D1E78DC0-A3FB-CE4A-FD36-3B86779E3107}"/>
                </a:ext>
              </a:extLst>
            </p:cNvPr>
            <p:cNvGrpSpPr/>
            <p:nvPr/>
          </p:nvGrpSpPr>
          <p:grpSpPr>
            <a:xfrm>
              <a:off x="2279721" y="2229878"/>
              <a:ext cx="3530871" cy="2520216"/>
              <a:chOff x="2286071" y="2236228"/>
              <a:chExt cx="3530871" cy="2520216"/>
            </a:xfrm>
          </p:grpSpPr>
          <p:sp>
            <p:nvSpPr>
              <p:cNvPr id="33" name="object 37">
                <a:extLst>
                  <a:ext uri="{FF2B5EF4-FFF2-40B4-BE49-F238E27FC236}">
                    <a16:creationId xmlns:a16="http://schemas.microsoft.com/office/drawing/2014/main" id="{07E772BA-7E6D-05E2-0967-1AEE068F83C8}"/>
                  </a:ext>
                </a:extLst>
              </p:cNvPr>
              <p:cNvSpPr/>
              <p:nvPr/>
            </p:nvSpPr>
            <p:spPr>
              <a:xfrm>
                <a:off x="2286071" y="2236228"/>
                <a:ext cx="2178050" cy="708660"/>
              </a:xfrm>
              <a:custGeom>
                <a:avLst/>
                <a:gdLst/>
                <a:ahLst/>
                <a:cxnLst/>
                <a:rect l="l" t="t" r="r" b="b"/>
                <a:pathLst>
                  <a:path w="2178050" h="708660">
                    <a:moveTo>
                      <a:pt x="0" y="0"/>
                    </a:moveTo>
                    <a:lnTo>
                      <a:pt x="565848" y="182803"/>
                    </a:lnTo>
                    <a:lnTo>
                      <a:pt x="685469" y="102590"/>
                    </a:lnTo>
                    <a:lnTo>
                      <a:pt x="734656" y="237680"/>
                    </a:lnTo>
                    <a:lnTo>
                      <a:pt x="2177770" y="708164"/>
                    </a:lnTo>
                  </a:path>
                </a:pathLst>
              </a:custGeom>
              <a:ln w="12699">
                <a:solidFill>
                  <a:srgbClr val="6E7878"/>
                </a:solidFill>
              </a:ln>
            </p:spPr>
            <p:txBody>
              <a:bodyPr wrap="square" lIns="0" tIns="0" rIns="0" bIns="0" rtlCol="0"/>
              <a:lstStyle/>
              <a:p>
                <a:endParaRPr/>
              </a:p>
            </p:txBody>
          </p:sp>
          <p:sp>
            <p:nvSpPr>
              <p:cNvPr id="34" name="object 38">
                <a:extLst>
                  <a:ext uri="{FF2B5EF4-FFF2-40B4-BE49-F238E27FC236}">
                    <a16:creationId xmlns:a16="http://schemas.microsoft.com/office/drawing/2014/main" id="{9B2A5079-36C7-0694-4F65-A7EBD778C4F2}"/>
                  </a:ext>
                </a:extLst>
              </p:cNvPr>
              <p:cNvSpPr/>
              <p:nvPr/>
            </p:nvSpPr>
            <p:spPr>
              <a:xfrm>
                <a:off x="4453597" y="2911134"/>
                <a:ext cx="1363345" cy="1845310"/>
              </a:xfrm>
              <a:custGeom>
                <a:avLst/>
                <a:gdLst/>
                <a:ahLst/>
                <a:cxnLst/>
                <a:rect l="l" t="t" r="r" b="b"/>
                <a:pathLst>
                  <a:path w="1363345" h="1845310">
                    <a:moveTo>
                      <a:pt x="1363002" y="1845284"/>
                    </a:moveTo>
                    <a:lnTo>
                      <a:pt x="1012672" y="1364792"/>
                    </a:lnTo>
                    <a:lnTo>
                      <a:pt x="868756" y="1359369"/>
                    </a:lnTo>
                    <a:lnTo>
                      <a:pt x="908354" y="1221181"/>
                    </a:lnTo>
                    <a:lnTo>
                      <a:pt x="0" y="0"/>
                    </a:lnTo>
                  </a:path>
                </a:pathLst>
              </a:custGeom>
              <a:ln w="12700">
                <a:solidFill>
                  <a:srgbClr val="6E7878"/>
                </a:solidFill>
              </a:ln>
            </p:spPr>
            <p:txBody>
              <a:bodyPr wrap="square" lIns="0" tIns="0" rIns="0" bIns="0" rtlCol="0"/>
              <a:lstStyle/>
              <a:p>
                <a:endParaRPr/>
              </a:p>
            </p:txBody>
          </p:sp>
          <p:sp>
            <p:nvSpPr>
              <p:cNvPr id="35" name="object 39">
                <a:extLst>
                  <a:ext uri="{FF2B5EF4-FFF2-40B4-BE49-F238E27FC236}">
                    <a16:creationId xmlns:a16="http://schemas.microsoft.com/office/drawing/2014/main" id="{169C2E43-4CD5-566D-DEC9-61271691797B}"/>
                  </a:ext>
                </a:extLst>
              </p:cNvPr>
              <p:cNvSpPr/>
              <p:nvPr/>
            </p:nvSpPr>
            <p:spPr>
              <a:xfrm>
                <a:off x="3842565" y="2318679"/>
                <a:ext cx="1221740" cy="1221740"/>
              </a:xfrm>
              <a:custGeom>
                <a:avLst/>
                <a:gdLst/>
                <a:ahLst/>
                <a:cxnLst/>
                <a:rect l="l" t="t" r="r" b="b"/>
                <a:pathLst>
                  <a:path w="1221739" h="1221739">
                    <a:moveTo>
                      <a:pt x="604742" y="0"/>
                    </a:moveTo>
                    <a:lnTo>
                      <a:pt x="559239" y="2147"/>
                    </a:lnTo>
                    <a:lnTo>
                      <a:pt x="514328" y="7655"/>
                    </a:lnTo>
                    <a:lnTo>
                      <a:pt x="470177" y="16433"/>
                    </a:lnTo>
                    <a:lnTo>
                      <a:pt x="426955" y="28391"/>
                    </a:lnTo>
                    <a:lnTo>
                      <a:pt x="384833" y="43439"/>
                    </a:lnTo>
                    <a:lnTo>
                      <a:pt x="343980" y="61486"/>
                    </a:lnTo>
                    <a:lnTo>
                      <a:pt x="304564" y="82443"/>
                    </a:lnTo>
                    <a:lnTo>
                      <a:pt x="266757" y="106220"/>
                    </a:lnTo>
                    <a:lnTo>
                      <a:pt x="230727" y="132726"/>
                    </a:lnTo>
                    <a:lnTo>
                      <a:pt x="196644" y="161872"/>
                    </a:lnTo>
                    <a:lnTo>
                      <a:pt x="164677" y="193566"/>
                    </a:lnTo>
                    <a:lnTo>
                      <a:pt x="134996" y="227720"/>
                    </a:lnTo>
                    <a:lnTo>
                      <a:pt x="107770" y="264243"/>
                    </a:lnTo>
                    <a:lnTo>
                      <a:pt x="83170" y="303044"/>
                    </a:lnTo>
                    <a:lnTo>
                      <a:pt x="61363" y="344035"/>
                    </a:lnTo>
                    <a:lnTo>
                      <a:pt x="42520" y="387124"/>
                    </a:lnTo>
                    <a:lnTo>
                      <a:pt x="26811" y="432222"/>
                    </a:lnTo>
                    <a:lnTo>
                      <a:pt x="14617" y="478392"/>
                    </a:lnTo>
                    <a:lnTo>
                      <a:pt x="6144" y="524650"/>
                    </a:lnTo>
                    <a:lnTo>
                      <a:pt x="1302" y="570825"/>
                    </a:lnTo>
                    <a:lnTo>
                      <a:pt x="0" y="616748"/>
                    </a:lnTo>
                    <a:lnTo>
                      <a:pt x="2148" y="662251"/>
                    </a:lnTo>
                    <a:lnTo>
                      <a:pt x="7656" y="707162"/>
                    </a:lnTo>
                    <a:lnTo>
                      <a:pt x="16435" y="751313"/>
                    </a:lnTo>
                    <a:lnTo>
                      <a:pt x="28393" y="794535"/>
                    </a:lnTo>
                    <a:lnTo>
                      <a:pt x="43442" y="836657"/>
                    </a:lnTo>
                    <a:lnTo>
                      <a:pt x="61490" y="877510"/>
                    </a:lnTo>
                    <a:lnTo>
                      <a:pt x="82447" y="916926"/>
                    </a:lnTo>
                    <a:lnTo>
                      <a:pt x="106224" y="954733"/>
                    </a:lnTo>
                    <a:lnTo>
                      <a:pt x="132731" y="990763"/>
                    </a:lnTo>
                    <a:lnTo>
                      <a:pt x="161876" y="1024846"/>
                    </a:lnTo>
                    <a:lnTo>
                      <a:pt x="193571" y="1056813"/>
                    </a:lnTo>
                    <a:lnTo>
                      <a:pt x="227724" y="1086494"/>
                    </a:lnTo>
                    <a:lnTo>
                      <a:pt x="264246" y="1113720"/>
                    </a:lnTo>
                    <a:lnTo>
                      <a:pt x="303047" y="1138320"/>
                    </a:lnTo>
                    <a:lnTo>
                      <a:pt x="344037" y="1160127"/>
                    </a:lnTo>
                    <a:lnTo>
                      <a:pt x="387125" y="1178970"/>
                    </a:lnTo>
                    <a:lnTo>
                      <a:pt x="432221" y="1194679"/>
                    </a:lnTo>
                    <a:lnTo>
                      <a:pt x="478391" y="1206873"/>
                    </a:lnTo>
                    <a:lnTo>
                      <a:pt x="524648" y="1215346"/>
                    </a:lnTo>
                    <a:lnTo>
                      <a:pt x="570824" y="1220188"/>
                    </a:lnTo>
                    <a:lnTo>
                      <a:pt x="616747" y="1221491"/>
                    </a:lnTo>
                    <a:lnTo>
                      <a:pt x="662250" y="1219342"/>
                    </a:lnTo>
                    <a:lnTo>
                      <a:pt x="707161" y="1213834"/>
                    </a:lnTo>
                    <a:lnTo>
                      <a:pt x="751312" y="1205055"/>
                    </a:lnTo>
                    <a:lnTo>
                      <a:pt x="794534" y="1193097"/>
                    </a:lnTo>
                    <a:lnTo>
                      <a:pt x="836656" y="1178048"/>
                    </a:lnTo>
                    <a:lnTo>
                      <a:pt x="877509" y="1160000"/>
                    </a:lnTo>
                    <a:lnTo>
                      <a:pt x="916924" y="1139043"/>
                    </a:lnTo>
                    <a:lnTo>
                      <a:pt x="954732" y="1115266"/>
                    </a:lnTo>
                    <a:lnTo>
                      <a:pt x="990762" y="1088759"/>
                    </a:lnTo>
                    <a:lnTo>
                      <a:pt x="1024845" y="1059614"/>
                    </a:lnTo>
                    <a:lnTo>
                      <a:pt x="1056812" y="1027919"/>
                    </a:lnTo>
                    <a:lnTo>
                      <a:pt x="1086493" y="993766"/>
                    </a:lnTo>
                    <a:lnTo>
                      <a:pt x="1113718" y="957244"/>
                    </a:lnTo>
                    <a:lnTo>
                      <a:pt x="1138319" y="918443"/>
                    </a:lnTo>
                    <a:lnTo>
                      <a:pt x="1160126" y="877453"/>
                    </a:lnTo>
                    <a:lnTo>
                      <a:pt x="1178968" y="834366"/>
                    </a:lnTo>
                    <a:lnTo>
                      <a:pt x="1194678" y="789269"/>
                    </a:lnTo>
                    <a:lnTo>
                      <a:pt x="1206873" y="743099"/>
                    </a:lnTo>
                    <a:lnTo>
                      <a:pt x="1215348" y="696842"/>
                    </a:lnTo>
                    <a:lnTo>
                      <a:pt x="1220192" y="650666"/>
                    </a:lnTo>
                    <a:lnTo>
                      <a:pt x="1221495" y="604743"/>
                    </a:lnTo>
                    <a:lnTo>
                      <a:pt x="1219348" y="559241"/>
                    </a:lnTo>
                    <a:lnTo>
                      <a:pt x="1213840" y="514329"/>
                    </a:lnTo>
                    <a:lnTo>
                      <a:pt x="1205063" y="470178"/>
                    </a:lnTo>
                    <a:lnTo>
                      <a:pt x="1193105" y="426956"/>
                    </a:lnTo>
                    <a:lnTo>
                      <a:pt x="1178057" y="384834"/>
                    </a:lnTo>
                    <a:lnTo>
                      <a:pt x="1160009" y="343981"/>
                    </a:lnTo>
                    <a:lnTo>
                      <a:pt x="1139051" y="304566"/>
                    </a:lnTo>
                    <a:lnTo>
                      <a:pt x="1115274" y="266758"/>
                    </a:lnTo>
                    <a:lnTo>
                      <a:pt x="1088767" y="230728"/>
                    </a:lnTo>
                    <a:lnTo>
                      <a:pt x="1059621" y="196645"/>
                    </a:lnTo>
                    <a:lnTo>
                      <a:pt x="1027926" y="164678"/>
                    </a:lnTo>
                    <a:lnTo>
                      <a:pt x="993772" y="134997"/>
                    </a:lnTo>
                    <a:lnTo>
                      <a:pt x="957248" y="107772"/>
                    </a:lnTo>
                    <a:lnTo>
                      <a:pt x="918446" y="83171"/>
                    </a:lnTo>
                    <a:lnTo>
                      <a:pt x="877456" y="61364"/>
                    </a:lnTo>
                    <a:lnTo>
                      <a:pt x="834366" y="42522"/>
                    </a:lnTo>
                    <a:lnTo>
                      <a:pt x="789268" y="26812"/>
                    </a:lnTo>
                    <a:lnTo>
                      <a:pt x="743098" y="14618"/>
                    </a:lnTo>
                    <a:lnTo>
                      <a:pt x="696841" y="6145"/>
                    </a:lnTo>
                    <a:lnTo>
                      <a:pt x="650665" y="1302"/>
                    </a:lnTo>
                    <a:lnTo>
                      <a:pt x="604742" y="0"/>
                    </a:lnTo>
                    <a:close/>
                  </a:path>
                </a:pathLst>
              </a:custGeom>
              <a:solidFill>
                <a:srgbClr val="FFFFFF"/>
              </a:solidFill>
            </p:spPr>
            <p:txBody>
              <a:bodyPr wrap="square" lIns="0" tIns="0" rIns="0" bIns="0" rtlCol="0"/>
              <a:lstStyle/>
              <a:p>
                <a:endParaRPr/>
              </a:p>
            </p:txBody>
          </p:sp>
        </p:grpSp>
        <p:sp>
          <p:nvSpPr>
            <p:cNvPr id="32" name="object 40">
              <a:extLst>
                <a:ext uri="{FF2B5EF4-FFF2-40B4-BE49-F238E27FC236}">
                  <a16:creationId xmlns:a16="http://schemas.microsoft.com/office/drawing/2014/main" id="{1A1DD99F-6294-CD1B-2B9B-F850F29AD741}"/>
                </a:ext>
              </a:extLst>
            </p:cNvPr>
            <p:cNvSpPr txBox="1"/>
            <p:nvPr/>
          </p:nvSpPr>
          <p:spPr>
            <a:xfrm>
              <a:off x="4180937" y="2810845"/>
              <a:ext cx="544830" cy="228268"/>
            </a:xfrm>
            <a:prstGeom prst="rect">
              <a:avLst/>
            </a:prstGeom>
          </p:spPr>
          <p:txBody>
            <a:bodyPr vert="horz" wrap="square" lIns="0" tIns="12700" rIns="0" bIns="0" rtlCol="0">
              <a:spAutoFit/>
            </a:bodyPr>
            <a:lstStyle/>
            <a:p>
              <a:pPr marL="12700">
                <a:lnSpc>
                  <a:spcPct val="100000"/>
                </a:lnSpc>
                <a:spcBef>
                  <a:spcPts val="100"/>
                </a:spcBef>
              </a:pPr>
              <a:r>
                <a:rPr sz="1400" b="1" spc="-20">
                  <a:latin typeface="Arial" panose="020B0604020202020204" pitchFamily="34" charset="0"/>
                  <a:cs typeface="Graphik Bold"/>
                </a:rPr>
                <a:t>CTEM</a:t>
              </a:r>
              <a:endParaRPr sz="1400">
                <a:latin typeface="Arial" panose="020B0604020202020204" pitchFamily="34" charset="0"/>
                <a:cs typeface="Graphik Regular"/>
              </a:endParaRPr>
            </a:p>
          </p:txBody>
        </p:sp>
      </p:grpSp>
    </p:spTree>
    <p:extLst>
      <p:ext uri="{BB962C8B-B14F-4D97-AF65-F5344CB8AC3E}">
        <p14:creationId xmlns:p14="http://schemas.microsoft.com/office/powerpoint/2010/main" val="223996898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079775-AB72-C2F3-3AF6-24F8F64122F4}"/>
              </a:ext>
            </a:extLst>
          </p:cNvPr>
          <p:cNvSpPr>
            <a:spLocks noGrp="1"/>
          </p:cNvSpPr>
          <p:nvPr>
            <p:ph type="title"/>
          </p:nvPr>
        </p:nvSpPr>
        <p:spPr/>
        <p:txBody>
          <a:bodyPr/>
          <a:lstStyle/>
          <a:p>
            <a:r>
              <a:rPr lang="en-US" sz="3200" b="1">
                <a:solidFill>
                  <a:schemeClr val="bg1"/>
                </a:solidFill>
                <a:latin typeface="Arial Black" panose="020B0604020202020204" pitchFamily="34" charset="0"/>
                <a:cs typeface="Arial Black" panose="020B0604020202020204" pitchFamily="34" charset="0"/>
              </a:rPr>
              <a:t>University of Westminster</a:t>
            </a:r>
            <a:endParaRPr lang="en-US"/>
          </a:p>
        </p:txBody>
      </p:sp>
      <p:grpSp>
        <p:nvGrpSpPr>
          <p:cNvPr id="3" name="Group 2">
            <a:extLst>
              <a:ext uri="{FF2B5EF4-FFF2-40B4-BE49-F238E27FC236}">
                <a16:creationId xmlns:a16="http://schemas.microsoft.com/office/drawing/2014/main" id="{ABD62EA8-7365-0AB4-E4D2-9031A5A10A31}"/>
              </a:ext>
            </a:extLst>
          </p:cNvPr>
          <p:cNvGrpSpPr/>
          <p:nvPr/>
        </p:nvGrpSpPr>
        <p:grpSpPr>
          <a:xfrm>
            <a:off x="454025" y="1854244"/>
            <a:ext cx="11283950" cy="4513970"/>
            <a:chOff x="454025" y="1854244"/>
            <a:chExt cx="11283950" cy="4513970"/>
          </a:xfrm>
        </p:grpSpPr>
        <p:sp>
          <p:nvSpPr>
            <p:cNvPr id="4" name="Google Shape;431;p3">
              <a:extLst>
                <a:ext uri="{FF2B5EF4-FFF2-40B4-BE49-F238E27FC236}">
                  <a16:creationId xmlns:a16="http://schemas.microsoft.com/office/drawing/2014/main" id="{7AE173D4-32A0-1DCA-B8FC-3EAC0AE5DE13}"/>
                </a:ext>
              </a:extLst>
            </p:cNvPr>
            <p:cNvSpPr txBox="1"/>
            <p:nvPr/>
          </p:nvSpPr>
          <p:spPr>
            <a:xfrm>
              <a:off x="457200" y="6106644"/>
              <a:ext cx="5622410" cy="261570"/>
            </a:xfrm>
            <a:prstGeom prst="rect">
              <a:avLst/>
            </a:prstGeom>
            <a:noFill/>
            <a:ln>
              <a:noFill/>
            </a:ln>
          </p:spPr>
          <p:txBody>
            <a:bodyPr spcFirstLastPara="1" wrap="square" lIns="0" tIns="45700" rIns="91425" bIns="45700" anchor="t" anchorCtr="0">
              <a:spAutoFit/>
            </a:bodyPr>
            <a:lstStyle/>
            <a:p>
              <a:pPr>
                <a:buClr>
                  <a:srgbClr val="000000"/>
                </a:buClr>
                <a:buSzPts val="1100"/>
              </a:pPr>
              <a:r>
                <a:rPr lang="en-NL" sz="1100" b="0" i="0" u="none" strike="noStrike" cap="none">
                  <a:solidFill>
                    <a:srgbClr val="6F7878"/>
                  </a:solidFill>
                  <a:latin typeface="Arial"/>
                  <a:ea typeface="Arial"/>
                  <a:cs typeface="Arial"/>
                  <a:sym typeface="Arial"/>
                </a:rPr>
                <a:t>Source</a:t>
              </a:r>
              <a:r>
                <a:rPr lang="en-NL" sz="1100">
                  <a:solidFill>
                    <a:srgbClr val="6F7878"/>
                  </a:solidFill>
                  <a:latin typeface="Arial"/>
                  <a:ea typeface="Arial"/>
                  <a:cs typeface="Arial"/>
                  <a:sym typeface="Arial"/>
                </a:rPr>
                <a:t>: Gartner Case Study:</a:t>
              </a:r>
              <a:r>
                <a:rPr lang="en-US" sz="1100">
                  <a:solidFill>
                    <a:srgbClr val="6F7878"/>
                  </a:solidFill>
                  <a:latin typeface="Arial"/>
                  <a:ea typeface="Arial"/>
                  <a:cs typeface="Arial"/>
                  <a:sym typeface="Arial"/>
                </a:rPr>
                <a:t> </a:t>
              </a:r>
              <a:r>
                <a:rPr lang="en-US" sz="1100">
                  <a:solidFill>
                    <a:srgbClr val="6F7878"/>
                  </a:solidFill>
                  <a:ea typeface="+mn-lt"/>
                  <a:cs typeface="+mn-lt"/>
                  <a:sym typeface="Arial"/>
                  <a:hlinkClick r:id="rId2"/>
                </a:rPr>
                <a:t>Proactive Approach to Cybersecurity in Higher Education</a:t>
              </a:r>
              <a:endParaRPr lang="en-US" sz="1100" b="0" i="0" u="none" strike="noStrike" cap="none">
                <a:solidFill>
                  <a:srgbClr val="6F7878"/>
                </a:solidFill>
                <a:ea typeface="+mn-lt"/>
                <a:cs typeface="+mn-lt"/>
                <a:hlinkClick r:id="rId2"/>
              </a:endParaRPr>
            </a:p>
          </p:txBody>
        </p:sp>
        <p:sp>
          <p:nvSpPr>
            <p:cNvPr id="5" name="Google Shape;428;p3">
              <a:extLst>
                <a:ext uri="{FF2B5EF4-FFF2-40B4-BE49-F238E27FC236}">
                  <a16:creationId xmlns:a16="http://schemas.microsoft.com/office/drawing/2014/main" id="{E7332B6D-C61C-20D2-CAFF-0C24269D0650}"/>
                </a:ext>
              </a:extLst>
            </p:cNvPr>
            <p:cNvSpPr txBox="1"/>
            <p:nvPr/>
          </p:nvSpPr>
          <p:spPr>
            <a:xfrm>
              <a:off x="4495801" y="1854245"/>
              <a:ext cx="7242174" cy="3696780"/>
            </a:xfrm>
            <a:prstGeom prst="rect">
              <a:avLst/>
            </a:prstGeom>
            <a:solidFill>
              <a:srgbClr val="F4F4F4"/>
            </a:solidFill>
            <a:ln>
              <a:noFill/>
            </a:ln>
          </p:spPr>
          <p:txBody>
            <a:bodyPr spcFirstLastPara="1" wrap="square" lIns="182880" tIns="288000" rIns="182880" bIns="182880" anchor="ctr" anchorCtr="0">
              <a:noAutofit/>
            </a:bodyPr>
            <a:lstStyle>
              <a:defPPr>
                <a:defRPr lang="en-US"/>
              </a:defPPr>
              <a:lvl1pPr marR="0" lvl="0">
                <a:lnSpc>
                  <a:spcPct val="100000"/>
                </a:lnSpc>
                <a:spcBef>
                  <a:spcPts val="0"/>
                </a:spcBef>
                <a:spcAft>
                  <a:spcPts val="1200"/>
                </a:spcAft>
                <a:buClr>
                  <a:srgbClr val="000000"/>
                </a:buClr>
                <a:buSzPts val="2400"/>
                <a:defRPr sz="2000" b="0" i="0" u="none" strike="noStrike" cap="none">
                  <a:latin typeface="Arial"/>
                  <a:ea typeface="Arial"/>
                  <a:cs typeface="Arial"/>
                </a:defRPr>
              </a:lvl1pPr>
            </a:lstStyle>
            <a:p>
              <a:pPr marL="285750" indent="-285750">
                <a:buSzPct val="100000"/>
                <a:buFont typeface="Arial" panose="020B0604020202020204" pitchFamily="34" charset="0"/>
                <a:buChar char="•"/>
              </a:pPr>
              <a:r>
                <a:rPr lang="en-US" sz="1800" b="0" i="0" u="none" strike="noStrike">
                  <a:solidFill>
                    <a:srgbClr val="000000"/>
                  </a:solidFill>
                  <a:effectLst/>
                  <a:latin typeface="Arial" panose="020B0604020202020204" pitchFamily="34" charset="0"/>
                </a:rPr>
                <a:t>University of Westminster moved from a reactive to a proactive approach to cybersecurity by giving real-time visibility of IT assets to the IT team. They have extended the patch management program to facilitate the patching of more than 5,000 assets</a:t>
              </a:r>
            </a:p>
            <a:p>
              <a:pPr marL="285750" indent="-285750">
                <a:spcAft>
                  <a:spcPts val="0"/>
                </a:spcAft>
                <a:buSzPct val="100000"/>
                <a:buFont typeface="Arial" panose="020B0604020202020204" pitchFamily="34" charset="0"/>
                <a:buChar char="•"/>
              </a:pPr>
              <a:r>
                <a:rPr lang="en-US" sz="1800">
                  <a:latin typeface="Arial" panose="020B0604020202020204" pitchFamily="34" charset="0"/>
                </a:rPr>
                <a:t>The effort was made to also </a:t>
              </a:r>
              <a:r>
                <a:rPr lang="en-US" sz="1800" b="0" i="0" u="none" strike="noStrike">
                  <a:solidFill>
                    <a:srgbClr val="000000"/>
                  </a:solidFill>
                  <a:effectLst/>
                  <a:latin typeface="Arial" panose="020B0604020202020204" pitchFamily="34" charset="0"/>
                </a:rPr>
                <a:t>include assets that weren’t managed by the IT team and they had a critical need to identify and decommission end-of-life assets. </a:t>
              </a:r>
              <a:r>
                <a:rPr lang="en-US" sz="1800">
                  <a:latin typeface="Arial" panose="020B0604020202020204" pitchFamily="34" charset="0"/>
                </a:rPr>
                <a:t>Leveraging a new tool, they improved their ability to </a:t>
              </a:r>
              <a:r>
                <a:rPr lang="en-US" sz="1800" b="0" i="0" u="none" strike="noStrike">
                  <a:solidFill>
                    <a:srgbClr val="000000"/>
                  </a:solidFill>
                  <a:effectLst/>
                  <a:latin typeface="Arial" panose="020B0604020202020204" pitchFamily="34" charset="0"/>
                </a:rPr>
                <a:t>measure the exposure of their assets.</a:t>
              </a:r>
            </a:p>
          </p:txBody>
        </p:sp>
        <p:pic>
          <p:nvPicPr>
            <p:cNvPr id="6" name="Picture 5" descr="A computer screen with text and images&#10;&#10;Description automatically generated">
              <a:extLst>
                <a:ext uri="{FF2B5EF4-FFF2-40B4-BE49-F238E27FC236}">
                  <a16:creationId xmlns:a16="http://schemas.microsoft.com/office/drawing/2014/main" id="{66D347FF-80F6-3D8C-555A-2DD0E3629A5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54025" y="1854244"/>
              <a:ext cx="3736975" cy="3696781"/>
            </a:xfrm>
            <a:prstGeom prst="rect">
              <a:avLst/>
            </a:prstGeom>
          </p:spPr>
        </p:pic>
      </p:grpSp>
    </p:spTree>
    <p:extLst>
      <p:ext uri="{BB962C8B-B14F-4D97-AF65-F5344CB8AC3E}">
        <p14:creationId xmlns:p14="http://schemas.microsoft.com/office/powerpoint/2010/main" val="230462265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EC6778-F0B7-E083-CB6E-8AE9D0DE5D6F}"/>
              </a:ext>
            </a:extLst>
          </p:cNvPr>
          <p:cNvSpPr>
            <a:spLocks noGrp="1"/>
          </p:cNvSpPr>
          <p:nvPr>
            <p:ph type="title"/>
          </p:nvPr>
        </p:nvSpPr>
        <p:spPr/>
        <p:txBody>
          <a:bodyPr/>
          <a:lstStyle/>
          <a:p>
            <a:r>
              <a:rPr lang="en-US"/>
              <a:t>European Midsize Organizations</a:t>
            </a:r>
            <a:r>
              <a:rPr lang="en-US" baseline="30000">
                <a:latin typeface="Arial"/>
                <a:cs typeface="Arial"/>
              </a:rPr>
              <a:t>*</a:t>
            </a:r>
            <a:br>
              <a:rPr lang="en-US">
                <a:latin typeface="+mn-lt"/>
              </a:rPr>
            </a:br>
            <a:endParaRPr lang="en-US"/>
          </a:p>
        </p:txBody>
      </p:sp>
      <p:sp>
        <p:nvSpPr>
          <p:cNvPr id="4" name="Google Shape;428;p3">
            <a:extLst>
              <a:ext uri="{FF2B5EF4-FFF2-40B4-BE49-F238E27FC236}">
                <a16:creationId xmlns:a16="http://schemas.microsoft.com/office/drawing/2014/main" id="{BCB6B5DA-A792-D0FA-49E2-A6C1A171A126}"/>
              </a:ext>
            </a:extLst>
          </p:cNvPr>
          <p:cNvSpPr txBox="1"/>
          <p:nvPr/>
        </p:nvSpPr>
        <p:spPr>
          <a:xfrm>
            <a:off x="4495801" y="1844676"/>
            <a:ext cx="7242174" cy="3694734"/>
          </a:xfrm>
          <a:prstGeom prst="rect">
            <a:avLst/>
          </a:prstGeom>
          <a:solidFill>
            <a:srgbClr val="F4F4F4"/>
          </a:solidFill>
          <a:ln>
            <a:noFill/>
          </a:ln>
        </p:spPr>
        <p:txBody>
          <a:bodyPr spcFirstLastPara="1" wrap="square" lIns="182880" tIns="288000" rIns="182880" bIns="182880" anchor="ctr" anchorCtr="0">
            <a:noAutofit/>
          </a:bodyPr>
          <a:lstStyle>
            <a:defPPr>
              <a:defRPr lang="en-US"/>
            </a:defPPr>
            <a:lvl1pPr marR="0" lvl="0">
              <a:lnSpc>
                <a:spcPct val="100000"/>
              </a:lnSpc>
              <a:spcBef>
                <a:spcPts val="0"/>
              </a:spcBef>
              <a:spcAft>
                <a:spcPts val="1200"/>
              </a:spcAft>
              <a:buClr>
                <a:srgbClr val="000000"/>
              </a:buClr>
              <a:buSzPts val="2400"/>
              <a:defRPr sz="2000" b="0" i="0" u="none" strike="noStrike" cap="none">
                <a:latin typeface="Arial"/>
                <a:ea typeface="Arial"/>
                <a:cs typeface="Arial"/>
              </a:defRPr>
            </a:lvl1pPr>
          </a:lstStyle>
          <a:p>
            <a:pPr marL="285750" indent="-285750">
              <a:buSzPct val="100000"/>
              <a:buFont typeface="Arial" panose="020B0604020202020204" pitchFamily="34" charset="0"/>
              <a:buChar char="•"/>
            </a:pPr>
            <a:r>
              <a:rPr lang="en-US" sz="1800" b="0" i="0" u="none" strike="noStrike">
                <a:solidFill>
                  <a:srgbClr val="000000"/>
                </a:solidFill>
                <a:effectLst/>
                <a:latin typeface="Arial" panose="020B0604020202020204" pitchFamily="34" charset="0"/>
              </a:rPr>
              <a:t>The upcoming Tiber-EU framework includes requirements to reduce gaps found in security posture to days instead of months. This appears out of reach for midsize organizations without well-staffed security operation teams, and not dedicated “red team”.</a:t>
            </a:r>
          </a:p>
          <a:p>
            <a:pPr marL="285750" indent="-285750" algn="l">
              <a:spcAft>
                <a:spcPts val="0"/>
              </a:spcAft>
              <a:buSzPct val="100000"/>
              <a:buFont typeface="Arial" panose="020B0604020202020204" pitchFamily="34" charset="0"/>
              <a:buChar char="•"/>
            </a:pPr>
            <a:r>
              <a:rPr lang="en-US" sz="1800" b="0" i="0" u="none" strike="noStrike">
                <a:solidFill>
                  <a:srgbClr val="000000"/>
                </a:solidFill>
                <a:effectLst/>
                <a:latin typeface="Arial" panose="020B0604020202020204" pitchFamily="34" charset="0"/>
              </a:rPr>
              <a:t>Expanding from successful pilot of breach and attack simulation, these organizations expanded on the tool to build regular (monthly or even weekly) and automated cybersecurity validation assessments, in addition to their mandatory quarterly penetration testing assessments</a:t>
            </a:r>
            <a:endParaRPr lang="en-GB"/>
          </a:p>
        </p:txBody>
      </p:sp>
      <p:pic>
        <p:nvPicPr>
          <p:cNvPr id="5" name="Picture 4" descr="A group of people sitting in a circle&#10;&#10;Description automatically generated">
            <a:extLst>
              <a:ext uri="{FF2B5EF4-FFF2-40B4-BE49-F238E27FC236}">
                <a16:creationId xmlns:a16="http://schemas.microsoft.com/office/drawing/2014/main" id="{517A846A-59E5-51BF-5030-65FAC622CD8C}"/>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485948" y="1979403"/>
            <a:ext cx="3705052" cy="3412470"/>
          </a:xfrm>
          <a:prstGeom prst="rect">
            <a:avLst/>
          </a:prstGeom>
          <a:ln>
            <a:solidFill>
              <a:srgbClr val="D3D3D3"/>
            </a:solidFill>
          </a:ln>
        </p:spPr>
      </p:pic>
      <p:sp>
        <p:nvSpPr>
          <p:cNvPr id="7" name="Google Shape;431;p3">
            <a:extLst>
              <a:ext uri="{FF2B5EF4-FFF2-40B4-BE49-F238E27FC236}">
                <a16:creationId xmlns:a16="http://schemas.microsoft.com/office/drawing/2014/main" id="{BF26CBE0-5BD4-8D61-8977-77A6DD6C2952}"/>
              </a:ext>
            </a:extLst>
          </p:cNvPr>
          <p:cNvSpPr txBox="1"/>
          <p:nvPr/>
        </p:nvSpPr>
        <p:spPr>
          <a:xfrm>
            <a:off x="469075" y="6092635"/>
            <a:ext cx="10057676" cy="261570"/>
          </a:xfrm>
          <a:prstGeom prst="rect">
            <a:avLst/>
          </a:prstGeom>
          <a:noFill/>
          <a:ln>
            <a:noFill/>
          </a:ln>
        </p:spPr>
        <p:txBody>
          <a:bodyPr spcFirstLastPara="1" wrap="square" lIns="0" tIns="45700" rIns="91425" bIns="45700"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US" sz="1100">
                <a:solidFill>
                  <a:srgbClr val="6F7878"/>
                </a:solidFill>
                <a:latin typeface="Arial"/>
                <a:ea typeface="Arial"/>
                <a:cs typeface="Arial"/>
                <a:sym typeface="Arial"/>
              </a:rPr>
              <a:t>*Aggregate example generated from analyst interactions with many relevant companies.</a:t>
            </a:r>
            <a:r>
              <a:rPr lang="en-US" sz="1100" b="0" i="0" u="none" strike="noStrike" cap="none">
                <a:solidFill>
                  <a:srgbClr val="6F7878"/>
                </a:solidFill>
                <a:latin typeface="Arial"/>
                <a:ea typeface="Arial"/>
                <a:cs typeface="Arial"/>
                <a:sym typeface="Arial"/>
              </a:rPr>
              <a:t> </a:t>
            </a:r>
          </a:p>
        </p:txBody>
      </p:sp>
    </p:spTree>
    <p:extLst>
      <p:ext uri="{BB962C8B-B14F-4D97-AF65-F5344CB8AC3E}">
        <p14:creationId xmlns:p14="http://schemas.microsoft.com/office/powerpoint/2010/main" val="394632433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BAB220A9-912C-52BD-FA34-E92AAC367456}"/>
              </a:ext>
            </a:extLst>
          </p:cNvPr>
          <p:cNvSpPr>
            <a:spLocks noGrp="1"/>
          </p:cNvSpPr>
          <p:nvPr>
            <p:ph type="body" sz="quarter" idx="10"/>
          </p:nvPr>
        </p:nvSpPr>
        <p:spPr>
          <a:xfrm>
            <a:off x="458788" y="296486"/>
            <a:ext cx="9571037" cy="276999"/>
          </a:xfrm>
        </p:spPr>
        <p:txBody>
          <a:bodyPr/>
          <a:lstStyle/>
          <a:p>
            <a:r>
              <a:rPr lang="en-US"/>
              <a:t>Continuous Threat Exposure Management</a:t>
            </a:r>
          </a:p>
        </p:txBody>
      </p:sp>
      <p:sp>
        <p:nvSpPr>
          <p:cNvPr id="2" name="TextBox 1">
            <a:extLst>
              <a:ext uri="{FF2B5EF4-FFF2-40B4-BE49-F238E27FC236}">
                <a16:creationId xmlns:a16="http://schemas.microsoft.com/office/drawing/2014/main" id="{E2412D73-54DC-6782-F717-FF8487ED9B2C}"/>
              </a:ext>
            </a:extLst>
          </p:cNvPr>
          <p:cNvSpPr txBox="1"/>
          <p:nvPr/>
        </p:nvSpPr>
        <p:spPr>
          <a:xfrm>
            <a:off x="466596" y="1809181"/>
            <a:ext cx="11274552" cy="3795972"/>
          </a:xfrm>
          <a:prstGeom prst="rect">
            <a:avLst/>
          </a:prstGeom>
          <a:noFill/>
        </p:spPr>
        <p:txBody>
          <a:bodyPr wrap="square" lIns="0" rIns="457200" numCol="1" spcCol="457200" anchor="t" anchorCtr="0">
            <a:noAutofit/>
          </a:bodyPr>
          <a:lstStyle/>
          <a:p>
            <a:pPr marL="310896" lvl="0" indent="-310896" algn="l" rtl="0">
              <a:spcBef>
                <a:spcPts val="0"/>
              </a:spcBef>
              <a:spcAft>
                <a:spcPts val="1200"/>
              </a:spcAft>
              <a:buSzPct val="100000"/>
              <a:buFont typeface="Arial"/>
              <a:buChar char="•"/>
            </a:pPr>
            <a:r>
              <a:rPr lang="en-US" sz="2400" b="1"/>
              <a:t>Scoping </a:t>
            </a:r>
            <a:r>
              <a:rPr lang="en-NL" sz="2400"/>
              <a:t>before discovery enables better long-term scale management</a:t>
            </a:r>
          </a:p>
          <a:p>
            <a:pPr marL="310896" lvl="0" indent="-310896" algn="l" rtl="0">
              <a:spcBef>
                <a:spcPts val="0"/>
              </a:spcBef>
              <a:spcAft>
                <a:spcPts val="1200"/>
              </a:spcAft>
              <a:buSzPct val="100000"/>
              <a:buFont typeface="Arial"/>
              <a:buChar char="•"/>
            </a:pPr>
            <a:r>
              <a:rPr lang="en-NL" sz="2400"/>
              <a:t>Integrate continuous threat exposure management principles </a:t>
            </a:r>
            <a:r>
              <a:rPr lang="en-US" sz="2400" b="1"/>
              <a:t>progressively</a:t>
            </a:r>
            <a:endParaRPr lang="en-NL" sz="2400"/>
          </a:p>
          <a:p>
            <a:pPr marL="310896" lvl="0" indent="-310896" algn="l" rtl="0">
              <a:spcBef>
                <a:spcPts val="0"/>
              </a:spcBef>
              <a:spcAft>
                <a:spcPts val="1200"/>
              </a:spcAft>
              <a:buSzPct val="100000"/>
              <a:buFont typeface="Arial"/>
              <a:buChar char="•"/>
            </a:pPr>
            <a:r>
              <a:rPr lang="en-US" sz="2400" b="1"/>
              <a:t>Adopt</a:t>
            </a:r>
            <a:r>
              <a:rPr lang="en-NL" sz="2400"/>
              <a:t> the “attacker’s view” to assess the effectiveness of key security controls</a:t>
            </a:r>
          </a:p>
          <a:p>
            <a:pPr marL="310896" lvl="0" indent="-310896" algn="l" rtl="0">
              <a:spcBef>
                <a:spcPts val="0"/>
              </a:spcBef>
              <a:spcAft>
                <a:spcPts val="1200"/>
              </a:spcAft>
              <a:buSzPct val="100000"/>
              <a:buFont typeface="Arial"/>
              <a:buChar char="•"/>
            </a:pPr>
            <a:r>
              <a:rPr lang="en-US" sz="2400"/>
              <a:t>Improving</a:t>
            </a:r>
            <a:r>
              <a:rPr lang="en-NL" sz="2400" b="1"/>
              <a:t> </a:t>
            </a:r>
            <a:r>
              <a:rPr lang="en-US" sz="2400" b="1"/>
              <a:t>mobilization </a:t>
            </a:r>
            <a:r>
              <a:rPr lang="en-US" sz="2400"/>
              <a:t>starts with security champions and requires to offer a range of tactical and strategic remediations</a:t>
            </a:r>
            <a:endParaRPr lang="en-NL" sz="2400"/>
          </a:p>
        </p:txBody>
      </p:sp>
    </p:spTree>
    <p:extLst>
      <p:ext uri="{BB962C8B-B14F-4D97-AF65-F5344CB8AC3E}">
        <p14:creationId xmlns:p14="http://schemas.microsoft.com/office/powerpoint/2010/main" val="300637442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sp>
        <p:nvSpPr>
          <p:cNvPr id="2" name="TextBox 1">
            <a:extLst>
              <a:ext uri="{FF2B5EF4-FFF2-40B4-BE49-F238E27FC236}">
                <a16:creationId xmlns:a16="http://schemas.microsoft.com/office/drawing/2014/main" id="{8BDF815D-1E78-9453-065A-E33C3D2CBF11}"/>
              </a:ext>
            </a:extLst>
          </p:cNvPr>
          <p:cNvSpPr txBox="1"/>
          <p:nvPr/>
        </p:nvSpPr>
        <p:spPr>
          <a:xfrm>
            <a:off x="0" y="1322174"/>
            <a:ext cx="12191999" cy="3371118"/>
          </a:xfrm>
          <a:prstGeom prst="rect">
            <a:avLst/>
          </a:prstGeom>
          <a:solidFill>
            <a:srgbClr val="000000">
              <a:alpha val="78852"/>
            </a:srgbClr>
          </a:solidFill>
          <a:ln>
            <a:noFill/>
          </a:ln>
          <a:effectLst/>
        </p:spPr>
        <p:txBody>
          <a:bodyPr wrap="square" lIns="182880" tIns="91440" rIns="182880" bIns="91440">
            <a:noAutofit/>
          </a:bodyPr>
          <a:lstStyle>
            <a:defPPr>
              <a:defRPr lang="en-US"/>
            </a:defPPr>
            <a:lvl1pPr marL="50800">
              <a:spcBef>
                <a:spcPts val="0"/>
              </a:spcBef>
              <a:spcAft>
                <a:spcPts val="0"/>
              </a:spcAft>
              <a:defRPr sz="2000" b="0" i="0" u="none" strike="noStrike">
                <a:effectLst/>
              </a:defRPr>
            </a:lvl1pPr>
            <a:lvl2pPr marL="0" marR="0" lvl="1">
              <a:lnSpc>
                <a:spcPct val="100000"/>
              </a:lnSpc>
              <a:spcBef>
                <a:spcPts val="0"/>
              </a:spcBef>
              <a:spcAft>
                <a:spcPts val="1200"/>
              </a:spcAft>
              <a:buClr>
                <a:schemeClr val="tx1"/>
              </a:buClr>
              <a:buSzPct val="100000"/>
              <a:defRPr b="0" i="0" u="none" strike="noStrike">
                <a:latin typeface="Arial"/>
                <a:ea typeface="Arial"/>
                <a:cs typeface="Arial"/>
              </a:defRPr>
            </a:lvl2pPr>
          </a:lstStyle>
          <a:p>
            <a:pPr marL="50800" marR="0" lvl="0" indent="0" algn="l" defTabSz="457200" rtl="0" eaLnBrk="1" fontAlgn="auto" latinLnBrk="0" hangingPunct="1">
              <a:lnSpc>
                <a:spcPct val="100000"/>
              </a:lnSpc>
              <a:spcBef>
                <a:spcPts val="0"/>
              </a:spcBef>
              <a:spcAft>
                <a:spcPts val="600"/>
              </a:spcAft>
              <a:buClrTx/>
              <a:buSzTx/>
              <a:buFontTx/>
              <a:buNone/>
              <a:tabLst/>
              <a:defRPr/>
            </a:pPr>
            <a:endParaRPr kumimoji="0" lang="en-US" sz="2200" b="0" i="0" u="none" strike="noStrike" kern="1200" cap="none" spc="0" normalizeH="0" baseline="0" noProof="0">
              <a:ln>
                <a:noFill/>
              </a:ln>
              <a:solidFill>
                <a:prstClr val="white"/>
              </a:solidFill>
              <a:effectLst/>
              <a:uLnTx/>
              <a:uFillTx/>
              <a:latin typeface="Arial"/>
              <a:ea typeface="+mn-ea"/>
              <a:cs typeface="+mn-cs"/>
            </a:endParaRPr>
          </a:p>
        </p:txBody>
      </p:sp>
      <p:sp>
        <p:nvSpPr>
          <p:cNvPr id="11" name="Google Shape;606;p17">
            <a:extLst>
              <a:ext uri="{FF2B5EF4-FFF2-40B4-BE49-F238E27FC236}">
                <a16:creationId xmlns:a16="http://schemas.microsoft.com/office/drawing/2014/main" id="{7948014F-AEA3-8CD6-CBEE-CC7236D37331}"/>
              </a:ext>
            </a:extLst>
          </p:cNvPr>
          <p:cNvSpPr txBox="1"/>
          <p:nvPr/>
        </p:nvSpPr>
        <p:spPr>
          <a:xfrm>
            <a:off x="3365082" y="1986424"/>
            <a:ext cx="5602514" cy="369332"/>
          </a:xfrm>
          <a:prstGeom prst="rect">
            <a:avLst/>
          </a:prstGeom>
          <a:noFill/>
          <a:ln>
            <a:noFill/>
          </a:ln>
        </p:spPr>
        <p:txBody>
          <a:bodyPr spcFirstLastPara="1" wrap="square" lIns="0" tIns="45700" rIns="91425" bIns="45700" anchor="t" anchorCtr="0">
            <a:spAutoFit/>
          </a:bodyPr>
          <a:lstStyle/>
          <a:p>
            <a:pPr marL="0" marR="0" lvl="0" indent="0" algn="ctr" rtl="0">
              <a:lnSpc>
                <a:spcPct val="100000"/>
              </a:lnSpc>
              <a:spcBef>
                <a:spcPts val="0"/>
              </a:spcBef>
              <a:spcAft>
                <a:spcPts val="0"/>
              </a:spcAft>
              <a:buClr>
                <a:srgbClr val="FFFFFF"/>
              </a:buClr>
              <a:buSzPts val="1800"/>
              <a:buFont typeface="Arial"/>
              <a:buNone/>
            </a:pPr>
            <a:r>
              <a:rPr lang="en-US" sz="1800" b="0" i="0" u="none" strike="noStrike" cap="none">
                <a:solidFill>
                  <a:srgbClr val="FFFFFF"/>
                </a:solidFill>
                <a:latin typeface="Arial"/>
                <a:ea typeface="Arial"/>
                <a:cs typeface="Arial"/>
                <a:sym typeface="Arial"/>
              </a:rPr>
              <a:t>Protect the Future</a:t>
            </a:r>
            <a:endParaRPr sz="1800" b="0" i="0" u="none" strike="noStrike" cap="none">
              <a:solidFill>
                <a:srgbClr val="FFFFFF"/>
              </a:solidFill>
              <a:latin typeface="Arial"/>
              <a:ea typeface="Arial"/>
              <a:cs typeface="Arial"/>
              <a:sym typeface="Arial"/>
            </a:endParaRPr>
          </a:p>
        </p:txBody>
      </p:sp>
      <p:sp>
        <p:nvSpPr>
          <p:cNvPr id="12" name="Google Shape;607;p17">
            <a:extLst>
              <a:ext uri="{FF2B5EF4-FFF2-40B4-BE49-F238E27FC236}">
                <a16:creationId xmlns:a16="http://schemas.microsoft.com/office/drawing/2014/main" id="{B1718D3D-0A51-28D9-A461-D9B39B863FDE}"/>
              </a:ext>
            </a:extLst>
          </p:cNvPr>
          <p:cNvSpPr txBox="1"/>
          <p:nvPr/>
        </p:nvSpPr>
        <p:spPr>
          <a:xfrm>
            <a:off x="527539" y="2486184"/>
            <a:ext cx="11276013" cy="443198"/>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rgbClr val="FFFFFF"/>
              </a:buClr>
              <a:buSzPts val="3200"/>
              <a:buFont typeface="Arial Black"/>
              <a:buNone/>
            </a:pPr>
            <a:r>
              <a:rPr lang="en-US" sz="3200" b="0" i="0" u="none" strike="noStrike" cap="none">
                <a:solidFill>
                  <a:srgbClr val="FFFFFF"/>
                </a:solidFill>
                <a:latin typeface="Arial Black"/>
                <a:ea typeface="Arial Black"/>
                <a:cs typeface="Arial Black"/>
                <a:sym typeface="Arial Black"/>
              </a:rPr>
              <a:t>Use Sustainable Technology</a:t>
            </a:r>
            <a:endParaRPr sz="3200" b="0" i="0" u="none" strike="noStrike" cap="none">
              <a:solidFill>
                <a:srgbClr val="FFFFFF"/>
              </a:solidFill>
              <a:latin typeface="Arial Black"/>
              <a:ea typeface="Arial Black"/>
              <a:cs typeface="Arial Black"/>
              <a:sym typeface="Arial Black"/>
            </a:endParaRPr>
          </a:p>
        </p:txBody>
      </p:sp>
      <p:sp>
        <p:nvSpPr>
          <p:cNvPr id="14" name="Google Shape;610;p17">
            <a:extLst>
              <a:ext uri="{FF2B5EF4-FFF2-40B4-BE49-F238E27FC236}">
                <a16:creationId xmlns:a16="http://schemas.microsoft.com/office/drawing/2014/main" id="{7CC798EE-554E-1F38-425F-F3AF65DBC8A0}"/>
              </a:ext>
            </a:extLst>
          </p:cNvPr>
          <p:cNvSpPr txBox="1"/>
          <p:nvPr/>
        </p:nvSpPr>
        <p:spPr>
          <a:xfrm>
            <a:off x="1300790" y="3222338"/>
            <a:ext cx="2963116" cy="923289"/>
          </a:xfrm>
          <a:prstGeom prst="rect">
            <a:avLst/>
          </a:prstGeom>
          <a:noFill/>
          <a:ln>
            <a:noFill/>
          </a:ln>
        </p:spPr>
        <p:txBody>
          <a:bodyPr spcFirstLastPara="1" wrap="square" lIns="0" tIns="45700" rIns="91425" bIns="45700" anchor="t" anchorCtr="0">
            <a:spAutoFit/>
          </a:bodyPr>
          <a:lstStyle/>
          <a:p>
            <a:pPr marL="0" marR="0" lvl="0" indent="0" algn="l" rtl="0">
              <a:lnSpc>
                <a:spcPct val="100000"/>
              </a:lnSpc>
              <a:spcBef>
                <a:spcPts val="0"/>
              </a:spcBef>
              <a:spcAft>
                <a:spcPts val="0"/>
              </a:spcAft>
              <a:buClr>
                <a:srgbClr val="FFFFFF"/>
              </a:buClr>
              <a:buSzPts val="1800"/>
              <a:buFont typeface="Arial"/>
              <a:buNone/>
            </a:pPr>
            <a:r>
              <a:rPr lang="en-US" sz="1800" b="0" i="0" u="none" strike="noStrike" cap="none">
                <a:solidFill>
                  <a:srgbClr val="FFFFFF"/>
                </a:solidFill>
                <a:latin typeface="Arial"/>
                <a:ea typeface="Arial"/>
                <a:cs typeface="Arial"/>
                <a:sym typeface="Arial"/>
              </a:rPr>
              <a:t>Prevent undesired outcome at scale – societally and environmentally</a:t>
            </a:r>
            <a:endParaRPr/>
          </a:p>
        </p:txBody>
      </p:sp>
      <p:sp>
        <p:nvSpPr>
          <p:cNvPr id="15" name="Google Shape;611;p17">
            <a:extLst>
              <a:ext uri="{FF2B5EF4-FFF2-40B4-BE49-F238E27FC236}">
                <a16:creationId xmlns:a16="http://schemas.microsoft.com/office/drawing/2014/main" id="{1320650F-C739-3BE2-5DF4-3C37D4E5C474}"/>
              </a:ext>
            </a:extLst>
          </p:cNvPr>
          <p:cNvSpPr txBox="1"/>
          <p:nvPr/>
        </p:nvSpPr>
        <p:spPr>
          <a:xfrm>
            <a:off x="4646680" y="3215717"/>
            <a:ext cx="3144811" cy="923289"/>
          </a:xfrm>
          <a:prstGeom prst="rect">
            <a:avLst/>
          </a:prstGeom>
          <a:noFill/>
          <a:ln>
            <a:noFill/>
          </a:ln>
        </p:spPr>
        <p:txBody>
          <a:bodyPr spcFirstLastPara="1" wrap="square" lIns="0" tIns="45700" rIns="91425" bIns="45700" anchor="t" anchorCtr="0">
            <a:spAutoFit/>
          </a:bodyPr>
          <a:lstStyle/>
          <a:p>
            <a:pPr marL="0" marR="0" lvl="0" indent="0" algn="l" rtl="0">
              <a:lnSpc>
                <a:spcPct val="100000"/>
              </a:lnSpc>
              <a:spcBef>
                <a:spcPts val="0"/>
              </a:spcBef>
              <a:spcAft>
                <a:spcPts val="0"/>
              </a:spcAft>
              <a:buClr>
                <a:srgbClr val="FFFFFF"/>
              </a:buClr>
              <a:buSzPts val="1800"/>
              <a:buFont typeface="Arial"/>
              <a:buNone/>
            </a:pPr>
            <a:r>
              <a:rPr lang="en-US" sz="1800" b="0" i="0" u="none" strike="noStrike" cap="none">
                <a:solidFill>
                  <a:srgbClr val="FFFFFF"/>
                </a:solidFill>
                <a:latin typeface="Arial"/>
                <a:ea typeface="Arial"/>
                <a:cs typeface="Arial"/>
                <a:sym typeface="Arial"/>
              </a:rPr>
              <a:t>Sustainable use of technology increases digital maturity (74%), helps resilience (86%)</a:t>
            </a:r>
            <a:endParaRPr/>
          </a:p>
        </p:txBody>
      </p:sp>
      <p:sp>
        <p:nvSpPr>
          <p:cNvPr id="16" name="Google Shape;612;p17">
            <a:extLst>
              <a:ext uri="{FF2B5EF4-FFF2-40B4-BE49-F238E27FC236}">
                <a16:creationId xmlns:a16="http://schemas.microsoft.com/office/drawing/2014/main" id="{6BFB94F0-5623-845B-C579-53A6AEC836C0}"/>
              </a:ext>
            </a:extLst>
          </p:cNvPr>
          <p:cNvSpPr txBox="1"/>
          <p:nvPr/>
        </p:nvSpPr>
        <p:spPr>
          <a:xfrm>
            <a:off x="8244603" y="3215717"/>
            <a:ext cx="2816109" cy="923289"/>
          </a:xfrm>
          <a:prstGeom prst="rect">
            <a:avLst/>
          </a:prstGeom>
          <a:noFill/>
          <a:ln>
            <a:noFill/>
          </a:ln>
        </p:spPr>
        <p:txBody>
          <a:bodyPr spcFirstLastPara="1" wrap="square" lIns="0" tIns="45700" rIns="91425" bIns="45700" anchor="t" anchorCtr="0">
            <a:spAutoFit/>
          </a:bodyPr>
          <a:lstStyle/>
          <a:p>
            <a:pPr marL="0" marR="0" lvl="0" indent="0" algn="l" rtl="0">
              <a:lnSpc>
                <a:spcPct val="100000"/>
              </a:lnSpc>
              <a:spcBef>
                <a:spcPts val="0"/>
              </a:spcBef>
              <a:spcAft>
                <a:spcPts val="0"/>
              </a:spcAft>
              <a:buClr>
                <a:srgbClr val="FFFFFF"/>
              </a:buClr>
              <a:buSzPts val="1800"/>
              <a:buFont typeface="Arial"/>
              <a:buNone/>
            </a:pPr>
            <a:r>
              <a:rPr lang="en-US" sz="1800" b="0" i="0" u="none" strike="noStrike" cap="none">
                <a:solidFill>
                  <a:srgbClr val="FFFFFF"/>
                </a:solidFill>
                <a:latin typeface="Arial"/>
                <a:ea typeface="Arial"/>
                <a:cs typeface="Arial"/>
                <a:sym typeface="Arial"/>
              </a:rPr>
              <a:t>Start with material, high-importance issues – even if it hurts a bit</a:t>
            </a:r>
            <a:endParaRPr/>
          </a:p>
        </p:txBody>
      </p:sp>
      <p:cxnSp>
        <p:nvCxnSpPr>
          <p:cNvPr id="17" name="Google Shape;613;p17">
            <a:extLst>
              <a:ext uri="{FF2B5EF4-FFF2-40B4-BE49-F238E27FC236}">
                <a16:creationId xmlns:a16="http://schemas.microsoft.com/office/drawing/2014/main" id="{0138CDA2-D3A7-889D-3C13-8C002242A191}"/>
              </a:ext>
            </a:extLst>
          </p:cNvPr>
          <p:cNvCxnSpPr/>
          <p:nvPr/>
        </p:nvCxnSpPr>
        <p:spPr>
          <a:xfrm>
            <a:off x="4420123" y="3345407"/>
            <a:ext cx="0" cy="793640"/>
          </a:xfrm>
          <a:prstGeom prst="straightConnector1">
            <a:avLst/>
          </a:prstGeom>
          <a:noFill/>
          <a:ln w="12700" cap="flat" cmpd="sng">
            <a:solidFill>
              <a:srgbClr val="FFFFFF"/>
            </a:solidFill>
            <a:prstDash val="solid"/>
            <a:miter lim="800000"/>
            <a:headEnd type="none" w="sm" len="sm"/>
            <a:tailEnd type="none" w="sm" len="sm"/>
          </a:ln>
        </p:spPr>
      </p:cxnSp>
      <p:cxnSp>
        <p:nvCxnSpPr>
          <p:cNvPr id="18" name="Google Shape;614;p17">
            <a:extLst>
              <a:ext uri="{FF2B5EF4-FFF2-40B4-BE49-F238E27FC236}">
                <a16:creationId xmlns:a16="http://schemas.microsoft.com/office/drawing/2014/main" id="{A3E8CBBA-6404-C076-19D0-EF9BAE628AD2}"/>
              </a:ext>
            </a:extLst>
          </p:cNvPr>
          <p:cNvCxnSpPr/>
          <p:nvPr/>
        </p:nvCxnSpPr>
        <p:spPr>
          <a:xfrm>
            <a:off x="8018048" y="3345366"/>
            <a:ext cx="0" cy="793640"/>
          </a:xfrm>
          <a:prstGeom prst="straightConnector1">
            <a:avLst/>
          </a:prstGeom>
          <a:noFill/>
          <a:ln w="12700" cap="flat" cmpd="sng">
            <a:solidFill>
              <a:srgbClr val="FFFFFF"/>
            </a:solidFill>
            <a:prstDash val="solid"/>
            <a:miter lim="800000"/>
            <a:headEnd type="none" w="sm" len="sm"/>
            <a:tailEnd type="none" w="sm" len="sm"/>
          </a:ln>
        </p:spPr>
      </p:cxnSp>
      <p:grpSp>
        <p:nvGrpSpPr>
          <p:cNvPr id="6" name="Group 5">
            <a:extLst>
              <a:ext uri="{FF2B5EF4-FFF2-40B4-BE49-F238E27FC236}">
                <a16:creationId xmlns:a16="http://schemas.microsoft.com/office/drawing/2014/main" id="{72F048D0-6F50-9369-EE7D-D8A3123F6AF8}"/>
              </a:ext>
            </a:extLst>
          </p:cNvPr>
          <p:cNvGrpSpPr/>
          <p:nvPr/>
        </p:nvGrpSpPr>
        <p:grpSpPr>
          <a:xfrm>
            <a:off x="5542084" y="767192"/>
            <a:ext cx="1107831" cy="1107831"/>
            <a:chOff x="5542084" y="767192"/>
            <a:chExt cx="1107831" cy="1107831"/>
          </a:xfrm>
        </p:grpSpPr>
        <p:sp>
          <p:nvSpPr>
            <p:cNvPr id="4" name="Diamond 3">
              <a:extLst>
                <a:ext uri="{FF2B5EF4-FFF2-40B4-BE49-F238E27FC236}">
                  <a16:creationId xmlns:a16="http://schemas.microsoft.com/office/drawing/2014/main" id="{0661FFCF-1DBD-9F79-49F2-17F41B720B4D}"/>
                </a:ext>
              </a:extLst>
            </p:cNvPr>
            <p:cNvSpPr/>
            <p:nvPr/>
          </p:nvSpPr>
          <p:spPr>
            <a:xfrm>
              <a:off x="5542084" y="767192"/>
              <a:ext cx="1107831" cy="1107831"/>
            </a:xfrm>
            <a:prstGeom prst="diamond">
              <a:avLst/>
            </a:prstGeom>
            <a:solidFill>
              <a:srgbClr val="002856"/>
            </a:solidFill>
            <a:ln w="12700">
              <a:solidFill>
                <a:srgbClr val="009AD7">
                  <a:alpha val="22000"/>
                </a:srgbClr>
              </a:solidFill>
            </a:ln>
            <a:effectLst/>
          </p:spPr>
          <p:txBody>
            <a:bodyPr wrap="square" lIns="182880" tIns="91440" rIns="182880" bIns="91440">
              <a:noAutofit/>
            </a:bodyPr>
            <a:lstStyle/>
            <a:p>
              <a:pPr marL="50800">
                <a:spcAft>
                  <a:spcPts val="600"/>
                </a:spcAft>
              </a:pPr>
              <a:endParaRPr lang="en-US" sz="2200">
                <a:solidFill>
                  <a:prstClr val="white"/>
                </a:solidFill>
                <a:latin typeface="Arial"/>
              </a:endParaRPr>
            </a:p>
          </p:txBody>
        </p:sp>
        <p:sp>
          <p:nvSpPr>
            <p:cNvPr id="5" name="Google Shape;400;p5">
              <a:extLst>
                <a:ext uri="{FF2B5EF4-FFF2-40B4-BE49-F238E27FC236}">
                  <a16:creationId xmlns:a16="http://schemas.microsoft.com/office/drawing/2014/main" id="{840E6962-9112-5530-2379-C4D0B63A2FB6}"/>
                </a:ext>
              </a:extLst>
            </p:cNvPr>
            <p:cNvSpPr txBox="1"/>
            <p:nvPr/>
          </p:nvSpPr>
          <p:spPr>
            <a:xfrm>
              <a:off x="5941017" y="1014831"/>
              <a:ext cx="364173" cy="646290"/>
            </a:xfrm>
            <a:prstGeom prst="rect">
              <a:avLst/>
            </a:prstGeom>
            <a:noFill/>
            <a:ln>
              <a:noFill/>
            </a:ln>
          </p:spPr>
          <p:txBody>
            <a:bodyPr spcFirstLastPara="1" wrap="square" lIns="0" tIns="45700" rIns="91425" bIns="45700" anchor="t" anchorCtr="0">
              <a:spAutoFit/>
            </a:bodyPr>
            <a:lstStyle/>
            <a:p>
              <a:pPr marL="0" marR="0" lvl="0" indent="0" algn="r">
                <a:lnSpc>
                  <a:spcPct val="100000"/>
                </a:lnSpc>
                <a:spcBef>
                  <a:spcPts val="0"/>
                </a:spcBef>
                <a:spcAft>
                  <a:spcPts val="0"/>
                </a:spcAft>
                <a:buNone/>
              </a:pPr>
              <a:r>
                <a:rPr lang="en-US" sz="3600" b="1">
                  <a:latin typeface="Arial Black"/>
                  <a:sym typeface="Arial Black"/>
                </a:rPr>
                <a:t>3</a:t>
              </a:r>
              <a:endParaRPr lang="en-US"/>
            </a:p>
          </p:txBody>
        </p:sp>
      </p:grpSp>
    </p:spTree>
    <p:extLst>
      <p:ext uri="{BB962C8B-B14F-4D97-AF65-F5344CB8AC3E}">
        <p14:creationId xmlns:p14="http://schemas.microsoft.com/office/powerpoint/2010/main" val="223177599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57508D5-31E7-7E94-6279-29260628026B}"/>
              </a:ext>
            </a:extLst>
          </p:cNvPr>
          <p:cNvSpPr>
            <a:spLocks noGrp="1"/>
          </p:cNvSpPr>
          <p:nvPr>
            <p:ph type="title"/>
          </p:nvPr>
        </p:nvSpPr>
        <p:spPr/>
        <p:txBody>
          <a:bodyPr/>
          <a:lstStyle/>
          <a:p>
            <a:r>
              <a:rPr lang="en-US" sz="3200" b="1">
                <a:solidFill>
                  <a:schemeClr val="bg1"/>
                </a:solidFill>
                <a:latin typeface="Arial Black" panose="020B0604020202020204" pitchFamily="34" charset="0"/>
                <a:cs typeface="Arial Black" panose="020B0604020202020204" pitchFamily="34" charset="0"/>
              </a:rPr>
              <a:t>Sustainable Technology Framework </a:t>
            </a:r>
            <a:endParaRPr lang="en-US"/>
          </a:p>
        </p:txBody>
      </p:sp>
      <p:grpSp>
        <p:nvGrpSpPr>
          <p:cNvPr id="103" name="Group 102">
            <a:extLst>
              <a:ext uri="{FF2B5EF4-FFF2-40B4-BE49-F238E27FC236}">
                <a16:creationId xmlns:a16="http://schemas.microsoft.com/office/drawing/2014/main" id="{BDC36DDB-2E3E-1E17-2830-E9372EA4AD0F}"/>
              </a:ext>
            </a:extLst>
          </p:cNvPr>
          <p:cNvGrpSpPr/>
          <p:nvPr/>
        </p:nvGrpSpPr>
        <p:grpSpPr>
          <a:xfrm>
            <a:off x="2927890" y="1569795"/>
            <a:ext cx="6336221" cy="4983990"/>
            <a:chOff x="2674389" y="1557438"/>
            <a:chExt cx="6336221" cy="4983990"/>
          </a:xfrm>
        </p:grpSpPr>
        <p:sp>
          <p:nvSpPr>
            <p:cNvPr id="70" name="Freeform 69">
              <a:extLst>
                <a:ext uri="{FF2B5EF4-FFF2-40B4-BE49-F238E27FC236}">
                  <a16:creationId xmlns:a16="http://schemas.microsoft.com/office/drawing/2014/main" id="{310EC7D3-336E-2729-CBAF-966C8C5DDC94}"/>
                </a:ext>
              </a:extLst>
            </p:cNvPr>
            <p:cNvSpPr/>
            <p:nvPr/>
          </p:nvSpPr>
          <p:spPr>
            <a:xfrm>
              <a:off x="3717475" y="2240109"/>
              <a:ext cx="4229831" cy="4229831"/>
            </a:xfrm>
            <a:custGeom>
              <a:avLst/>
              <a:gdLst/>
              <a:ahLst/>
              <a:cxnLst/>
              <a:rect l="l" t="t" r="r" b="b"/>
              <a:pathLst>
                <a:path w="5266716" h="5266715">
                  <a:moveTo>
                    <a:pt x="2633358" y="5266715"/>
                  </a:moveTo>
                  <a:cubicBezTo>
                    <a:pt x="4087724" y="5266715"/>
                    <a:pt x="5266716" y="4087724"/>
                    <a:pt x="5266716" y="2633357"/>
                  </a:cubicBezTo>
                  <a:cubicBezTo>
                    <a:pt x="5266716" y="1178991"/>
                    <a:pt x="4087724" y="0"/>
                    <a:pt x="2633358" y="0"/>
                  </a:cubicBezTo>
                  <a:cubicBezTo>
                    <a:pt x="1178992" y="0"/>
                    <a:pt x="0" y="1178991"/>
                    <a:pt x="0" y="2633357"/>
                  </a:cubicBezTo>
                  <a:cubicBezTo>
                    <a:pt x="0" y="4087724"/>
                    <a:pt x="1178992" y="5266715"/>
                    <a:pt x="2633358" y="5266715"/>
                  </a:cubicBezTo>
                </a:path>
              </a:pathLst>
            </a:custGeom>
            <a:solidFill>
              <a:srgbClr val="002856"/>
            </a:solidFill>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71" name="Freeform 70">
              <a:extLst>
                <a:ext uri="{FF2B5EF4-FFF2-40B4-BE49-F238E27FC236}">
                  <a16:creationId xmlns:a16="http://schemas.microsoft.com/office/drawing/2014/main" id="{8CE3EDDF-0D0C-5700-310D-B2631215907E}"/>
                </a:ext>
              </a:extLst>
            </p:cNvPr>
            <p:cNvSpPr/>
            <p:nvPr/>
          </p:nvSpPr>
          <p:spPr>
            <a:xfrm>
              <a:off x="5636270" y="1557438"/>
              <a:ext cx="402428" cy="370055"/>
            </a:xfrm>
            <a:custGeom>
              <a:avLst/>
              <a:gdLst/>
              <a:ahLst/>
              <a:cxnLst/>
              <a:rect l="l" t="t" r="r" b="b"/>
              <a:pathLst>
                <a:path w="501078" h="460769">
                  <a:moveTo>
                    <a:pt x="80049" y="323609"/>
                  </a:moveTo>
                  <a:lnTo>
                    <a:pt x="79096" y="322668"/>
                  </a:lnTo>
                  <a:lnTo>
                    <a:pt x="78143" y="323609"/>
                  </a:lnTo>
                  <a:close/>
                  <a:moveTo>
                    <a:pt x="64097" y="458635"/>
                  </a:moveTo>
                  <a:lnTo>
                    <a:pt x="64097" y="337388"/>
                  </a:lnTo>
                  <a:lnTo>
                    <a:pt x="21032" y="379641"/>
                  </a:lnTo>
                  <a:lnTo>
                    <a:pt x="0" y="358216"/>
                  </a:lnTo>
                  <a:lnTo>
                    <a:pt x="79096" y="280645"/>
                  </a:lnTo>
                  <a:lnTo>
                    <a:pt x="158192" y="358216"/>
                  </a:lnTo>
                  <a:lnTo>
                    <a:pt x="137160" y="379641"/>
                  </a:lnTo>
                  <a:lnTo>
                    <a:pt x="94095" y="337388"/>
                  </a:lnTo>
                  <a:lnTo>
                    <a:pt x="94095" y="428625"/>
                  </a:lnTo>
                  <a:lnTo>
                    <a:pt x="233401" y="428625"/>
                  </a:lnTo>
                  <a:lnTo>
                    <a:pt x="233401" y="458635"/>
                  </a:lnTo>
                  <a:close/>
                  <a:moveTo>
                    <a:pt x="370561" y="340855"/>
                  </a:moveTo>
                  <a:cubicBezTo>
                    <a:pt x="397396" y="340855"/>
                    <a:pt x="419240" y="319011"/>
                    <a:pt x="419240" y="292176"/>
                  </a:cubicBezTo>
                  <a:cubicBezTo>
                    <a:pt x="419240" y="265341"/>
                    <a:pt x="397396" y="243497"/>
                    <a:pt x="370561" y="243497"/>
                  </a:cubicBezTo>
                  <a:cubicBezTo>
                    <a:pt x="343726" y="243497"/>
                    <a:pt x="321882" y="265341"/>
                    <a:pt x="321882" y="292176"/>
                  </a:cubicBezTo>
                  <a:cubicBezTo>
                    <a:pt x="321882" y="319011"/>
                    <a:pt x="343726" y="340855"/>
                    <a:pt x="370561" y="340855"/>
                  </a:cubicBezTo>
                  <a:close/>
                  <a:moveTo>
                    <a:pt x="269837" y="460769"/>
                  </a:moveTo>
                  <a:lnTo>
                    <a:pt x="269837" y="352361"/>
                  </a:lnTo>
                  <a:lnTo>
                    <a:pt x="319977" y="352361"/>
                  </a:lnTo>
                  <a:cubicBezTo>
                    <a:pt x="302819" y="337934"/>
                    <a:pt x="291872" y="316306"/>
                    <a:pt x="291872" y="292176"/>
                  </a:cubicBezTo>
                  <a:cubicBezTo>
                    <a:pt x="291872" y="248780"/>
                    <a:pt x="327178" y="213487"/>
                    <a:pt x="370561" y="213487"/>
                  </a:cubicBezTo>
                  <a:cubicBezTo>
                    <a:pt x="413944" y="213487"/>
                    <a:pt x="449250" y="248780"/>
                    <a:pt x="449250" y="292176"/>
                  </a:cubicBezTo>
                  <a:cubicBezTo>
                    <a:pt x="449250" y="316306"/>
                    <a:pt x="438303" y="337934"/>
                    <a:pt x="421145" y="352361"/>
                  </a:cubicBezTo>
                  <a:lnTo>
                    <a:pt x="471285" y="352361"/>
                  </a:lnTo>
                  <a:lnTo>
                    <a:pt x="471285" y="460769"/>
                  </a:lnTo>
                  <a:lnTo>
                    <a:pt x="441287" y="460769"/>
                  </a:lnTo>
                  <a:lnTo>
                    <a:pt x="441287" y="382372"/>
                  </a:lnTo>
                  <a:lnTo>
                    <a:pt x="299835" y="382372"/>
                  </a:lnTo>
                  <a:lnTo>
                    <a:pt x="299835" y="460769"/>
                  </a:lnTo>
                  <a:close/>
                  <a:moveTo>
                    <a:pt x="421996" y="144526"/>
                  </a:moveTo>
                  <a:lnTo>
                    <a:pt x="422949" y="143586"/>
                  </a:lnTo>
                  <a:lnTo>
                    <a:pt x="421043" y="143586"/>
                  </a:lnTo>
                  <a:lnTo>
                    <a:pt x="421996" y="144526"/>
                  </a:lnTo>
                  <a:close/>
                  <a:moveTo>
                    <a:pt x="130531" y="127368"/>
                  </a:moveTo>
                  <a:cubicBezTo>
                    <a:pt x="157366" y="127368"/>
                    <a:pt x="179210" y="105524"/>
                    <a:pt x="179210" y="78676"/>
                  </a:cubicBezTo>
                  <a:cubicBezTo>
                    <a:pt x="179210" y="51842"/>
                    <a:pt x="157366" y="30010"/>
                    <a:pt x="130531" y="30010"/>
                  </a:cubicBezTo>
                  <a:cubicBezTo>
                    <a:pt x="103696" y="30010"/>
                    <a:pt x="81852" y="51842"/>
                    <a:pt x="81852" y="78676"/>
                  </a:cubicBezTo>
                  <a:cubicBezTo>
                    <a:pt x="81852" y="105524"/>
                    <a:pt x="103696" y="127368"/>
                    <a:pt x="130531" y="127368"/>
                  </a:cubicBezTo>
                  <a:close/>
                  <a:moveTo>
                    <a:pt x="29807" y="247282"/>
                  </a:moveTo>
                  <a:lnTo>
                    <a:pt x="29807" y="138874"/>
                  </a:lnTo>
                  <a:lnTo>
                    <a:pt x="79960" y="138874"/>
                  </a:lnTo>
                  <a:cubicBezTo>
                    <a:pt x="62789" y="124435"/>
                    <a:pt x="51842" y="102819"/>
                    <a:pt x="51842" y="78676"/>
                  </a:cubicBezTo>
                  <a:cubicBezTo>
                    <a:pt x="51842" y="35293"/>
                    <a:pt x="87148" y="0"/>
                    <a:pt x="130531" y="0"/>
                  </a:cubicBezTo>
                  <a:cubicBezTo>
                    <a:pt x="173914" y="0"/>
                    <a:pt x="209220" y="35293"/>
                    <a:pt x="209220" y="78676"/>
                  </a:cubicBezTo>
                  <a:cubicBezTo>
                    <a:pt x="209220" y="102819"/>
                    <a:pt x="198273" y="124435"/>
                    <a:pt x="181115" y="138874"/>
                  </a:cubicBezTo>
                  <a:lnTo>
                    <a:pt x="231255" y="138874"/>
                  </a:lnTo>
                  <a:lnTo>
                    <a:pt x="231255" y="247282"/>
                  </a:lnTo>
                  <a:lnTo>
                    <a:pt x="201257" y="247282"/>
                  </a:lnTo>
                  <a:lnTo>
                    <a:pt x="201257" y="168885"/>
                  </a:lnTo>
                  <a:lnTo>
                    <a:pt x="59805" y="168885"/>
                  </a:lnTo>
                  <a:lnTo>
                    <a:pt x="59805" y="247282"/>
                  </a:lnTo>
                  <a:close/>
                  <a:moveTo>
                    <a:pt x="421996" y="186550"/>
                  </a:moveTo>
                  <a:lnTo>
                    <a:pt x="342900" y="108978"/>
                  </a:lnTo>
                  <a:lnTo>
                    <a:pt x="363932" y="87567"/>
                  </a:lnTo>
                  <a:lnTo>
                    <a:pt x="406997" y="129807"/>
                  </a:lnTo>
                  <a:lnTo>
                    <a:pt x="406997" y="30010"/>
                  </a:lnTo>
                  <a:lnTo>
                    <a:pt x="267691" y="30010"/>
                  </a:lnTo>
                  <a:lnTo>
                    <a:pt x="267691" y="0"/>
                  </a:lnTo>
                  <a:lnTo>
                    <a:pt x="436995" y="0"/>
                  </a:lnTo>
                  <a:lnTo>
                    <a:pt x="436995" y="129807"/>
                  </a:lnTo>
                  <a:lnTo>
                    <a:pt x="480060" y="87567"/>
                  </a:lnTo>
                  <a:lnTo>
                    <a:pt x="501079" y="108965"/>
                  </a:lnTo>
                  <a:lnTo>
                    <a:pt x="501079" y="108991"/>
                  </a:lnTo>
                  <a:lnTo>
                    <a:pt x="421996" y="186550"/>
                  </a:lnTo>
                  <a:close/>
                </a:path>
              </a:pathLst>
            </a:custGeom>
            <a:solidFill>
              <a:srgbClr val="002856"/>
            </a:solidFill>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72" name="TextBox 71">
              <a:extLst>
                <a:ext uri="{FF2B5EF4-FFF2-40B4-BE49-F238E27FC236}">
                  <a16:creationId xmlns:a16="http://schemas.microsoft.com/office/drawing/2014/main" id="{C3A5ED5F-3468-2363-0DD0-D6A1610A28B5}"/>
                </a:ext>
              </a:extLst>
            </p:cNvPr>
            <p:cNvSpPr txBox="1"/>
            <p:nvPr/>
          </p:nvSpPr>
          <p:spPr>
            <a:xfrm>
              <a:off x="4814505" y="2744791"/>
              <a:ext cx="550783" cy="173394"/>
            </a:xfrm>
            <a:prstGeom prst="rect">
              <a:avLst/>
            </a:prstGeom>
          </p:spPr>
          <p:txBody>
            <a:bodyPr wrap="none" lIns="0" tIns="0" rIns="0" bIns="0" anchor="t"/>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25" b="0" i="0" u="none" strike="noStrike" kern="1200" cap="none" spc="0" normalizeH="0" baseline="0" noProof="0">
                  <a:ln>
                    <a:noFill/>
                  </a:ln>
                  <a:solidFill>
                    <a:srgbClr val="FFFEFF"/>
                  </a:solidFill>
                  <a:effectLst/>
                  <a:uLnTx/>
                  <a:uFillTx/>
                  <a:latin typeface="Arial" panose="020B0604020202020204" pitchFamily="34" charset="0"/>
                  <a:ea typeface="+mn-ea"/>
                  <a:cs typeface="Arial" panose="020B0604020202020204" pitchFamily="34" charset="0"/>
                </a:rPr>
                <a:t>Poverty</a:t>
              </a:r>
            </a:p>
          </p:txBody>
        </p:sp>
        <p:sp>
          <p:nvSpPr>
            <p:cNvPr id="73" name="TextBox 72">
              <a:extLst>
                <a:ext uri="{FF2B5EF4-FFF2-40B4-BE49-F238E27FC236}">
                  <a16:creationId xmlns:a16="http://schemas.microsoft.com/office/drawing/2014/main" id="{87D629BB-7045-41D3-A505-22EBF973D6E2}"/>
                </a:ext>
              </a:extLst>
            </p:cNvPr>
            <p:cNvSpPr txBox="1"/>
            <p:nvPr/>
          </p:nvSpPr>
          <p:spPr>
            <a:xfrm>
              <a:off x="4402235" y="3883568"/>
              <a:ext cx="509985" cy="173394"/>
            </a:xfrm>
            <a:prstGeom prst="rect">
              <a:avLst/>
            </a:prstGeom>
          </p:spPr>
          <p:txBody>
            <a:bodyPr wrap="none" lIns="0" tIns="0" rIns="0" bIns="0" anchor="t"/>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25" b="0" i="0" u="none" strike="noStrike" kern="1200" cap="none" spc="0" normalizeH="0" baseline="0" noProof="0">
                  <a:ln>
                    <a:noFill/>
                  </a:ln>
                  <a:solidFill>
                    <a:srgbClr val="FFFEFF"/>
                  </a:solidFill>
                  <a:effectLst/>
                  <a:uLnTx/>
                  <a:uFillTx/>
                  <a:latin typeface="Arial" panose="020B0604020202020204" pitchFamily="34" charset="0"/>
                  <a:ea typeface="+mn-ea"/>
                  <a:cs typeface="Arial" panose="020B0604020202020204" pitchFamily="34" charset="0"/>
                </a:rPr>
                <a:t>Energy</a:t>
              </a:r>
            </a:p>
          </p:txBody>
        </p:sp>
        <p:sp>
          <p:nvSpPr>
            <p:cNvPr id="74" name="TextBox 73">
              <a:extLst>
                <a:ext uri="{FF2B5EF4-FFF2-40B4-BE49-F238E27FC236}">
                  <a16:creationId xmlns:a16="http://schemas.microsoft.com/office/drawing/2014/main" id="{FBBEF267-E669-E68F-7A49-76DAE74E9BE8}"/>
                </a:ext>
              </a:extLst>
            </p:cNvPr>
            <p:cNvSpPr txBox="1"/>
            <p:nvPr/>
          </p:nvSpPr>
          <p:spPr>
            <a:xfrm>
              <a:off x="5026615" y="3359467"/>
              <a:ext cx="469185" cy="173394"/>
            </a:xfrm>
            <a:prstGeom prst="rect">
              <a:avLst/>
            </a:prstGeom>
          </p:spPr>
          <p:txBody>
            <a:bodyPr wrap="none" lIns="0" tIns="0" rIns="0" bIns="0" anchor="t"/>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25" b="0" i="0" u="none" strike="noStrike" kern="1200" cap="none" spc="0" normalizeH="0" baseline="0" noProof="0">
                  <a:ln>
                    <a:noFill/>
                  </a:ln>
                  <a:solidFill>
                    <a:srgbClr val="FFFEFF"/>
                  </a:solidFill>
                  <a:effectLst/>
                  <a:uLnTx/>
                  <a:uFillTx/>
                  <a:latin typeface="Arial" panose="020B0604020202020204" pitchFamily="34" charset="0"/>
                  <a:ea typeface="+mn-ea"/>
                  <a:cs typeface="Arial" panose="020B0604020202020204" pitchFamily="34" charset="0"/>
                </a:rPr>
                <a:t>Health</a:t>
              </a:r>
            </a:p>
          </p:txBody>
        </p:sp>
        <p:sp>
          <p:nvSpPr>
            <p:cNvPr id="75" name="TextBox 74">
              <a:extLst>
                <a:ext uri="{FF2B5EF4-FFF2-40B4-BE49-F238E27FC236}">
                  <a16:creationId xmlns:a16="http://schemas.microsoft.com/office/drawing/2014/main" id="{3E043A02-0A60-5C3C-F0AB-60A17A4BC119}"/>
                </a:ext>
              </a:extLst>
            </p:cNvPr>
            <p:cNvSpPr txBox="1"/>
            <p:nvPr/>
          </p:nvSpPr>
          <p:spPr>
            <a:xfrm>
              <a:off x="6004094" y="2904548"/>
              <a:ext cx="1234162" cy="173394"/>
            </a:xfrm>
            <a:prstGeom prst="rect">
              <a:avLst/>
            </a:prstGeom>
          </p:spPr>
          <p:txBody>
            <a:bodyPr wrap="none" lIns="0" tIns="0" rIns="0" bIns="0" anchor="t"/>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25" b="0" i="0" u="none" strike="noStrike" kern="1200" cap="none" spc="0" normalizeH="0" baseline="0" noProof="0">
                  <a:ln>
                    <a:noFill/>
                  </a:ln>
                  <a:solidFill>
                    <a:srgbClr val="FFFEFF"/>
                  </a:solidFill>
                  <a:effectLst/>
                  <a:uLnTx/>
                  <a:uFillTx/>
                  <a:latin typeface="Arial" panose="020B0604020202020204" pitchFamily="34" charset="0"/>
                  <a:ea typeface="+mn-ea"/>
                  <a:cs typeface="Arial" panose="020B0604020202020204" pitchFamily="34" charset="0"/>
                </a:rPr>
                <a:t>Humanitarianism</a:t>
              </a:r>
            </a:p>
          </p:txBody>
        </p:sp>
        <p:sp>
          <p:nvSpPr>
            <p:cNvPr id="76" name="TextBox 75">
              <a:extLst>
                <a:ext uri="{FF2B5EF4-FFF2-40B4-BE49-F238E27FC236}">
                  <a16:creationId xmlns:a16="http://schemas.microsoft.com/office/drawing/2014/main" id="{068CD619-5924-5377-AFB4-B8962525D17C}"/>
                </a:ext>
              </a:extLst>
            </p:cNvPr>
            <p:cNvSpPr txBox="1"/>
            <p:nvPr/>
          </p:nvSpPr>
          <p:spPr>
            <a:xfrm>
              <a:off x="6292374" y="3424179"/>
              <a:ext cx="713978" cy="173394"/>
            </a:xfrm>
            <a:prstGeom prst="rect">
              <a:avLst/>
            </a:prstGeom>
          </p:spPr>
          <p:txBody>
            <a:bodyPr wrap="none" lIns="0" tIns="0" rIns="0" bIns="0" anchor="t"/>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25" b="0" i="0" u="none" strike="noStrike" kern="1200" cap="none" spc="0" normalizeH="0" baseline="0" noProof="0">
                  <a:ln>
                    <a:noFill/>
                  </a:ln>
                  <a:solidFill>
                    <a:srgbClr val="FFFEFF"/>
                  </a:solidFill>
                  <a:effectLst/>
                  <a:uLnTx/>
                  <a:uFillTx/>
                  <a:latin typeface="Arial" panose="020B0604020202020204" pitchFamily="34" charset="0"/>
                  <a:ea typeface="+mn-ea"/>
                  <a:cs typeface="Arial" panose="020B0604020202020204" pitchFamily="34" charset="0"/>
                </a:rPr>
                <a:t>Education</a:t>
              </a:r>
            </a:p>
          </p:txBody>
        </p:sp>
        <p:sp>
          <p:nvSpPr>
            <p:cNvPr id="77" name="TextBox 76">
              <a:extLst>
                <a:ext uri="{FF2B5EF4-FFF2-40B4-BE49-F238E27FC236}">
                  <a16:creationId xmlns:a16="http://schemas.microsoft.com/office/drawing/2014/main" id="{9C0E2870-A76C-50D7-ACAD-FDC2D09C1428}"/>
                </a:ext>
              </a:extLst>
            </p:cNvPr>
            <p:cNvSpPr txBox="1"/>
            <p:nvPr/>
          </p:nvSpPr>
          <p:spPr>
            <a:xfrm>
              <a:off x="5717797" y="2396075"/>
              <a:ext cx="244793" cy="173394"/>
            </a:xfrm>
            <a:prstGeom prst="rect">
              <a:avLst/>
            </a:prstGeom>
          </p:spPr>
          <p:txBody>
            <a:bodyPr wrap="none" lIns="0" tIns="0" rIns="0" bIns="0" anchor="t"/>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25" b="0" i="0" u="none" strike="noStrike" kern="1200" cap="none" spc="0" normalizeH="0" baseline="0" noProof="0">
                  <a:ln>
                    <a:noFill/>
                  </a:ln>
                  <a:solidFill>
                    <a:srgbClr val="FFFEFF"/>
                  </a:solidFill>
                  <a:effectLst/>
                  <a:uLnTx/>
                  <a:uFillTx/>
                  <a:latin typeface="Arial" panose="020B0604020202020204" pitchFamily="34" charset="0"/>
                  <a:ea typeface="+mn-ea"/>
                  <a:cs typeface="Arial" panose="020B0604020202020204" pitchFamily="34" charset="0"/>
                </a:rPr>
                <a:t>DEI</a:t>
              </a:r>
            </a:p>
          </p:txBody>
        </p:sp>
        <p:sp>
          <p:nvSpPr>
            <p:cNvPr id="78" name="TextBox 77">
              <a:extLst>
                <a:ext uri="{FF2B5EF4-FFF2-40B4-BE49-F238E27FC236}">
                  <a16:creationId xmlns:a16="http://schemas.microsoft.com/office/drawing/2014/main" id="{D7BECC05-EEFF-B4D0-8F58-4F36AEA07575}"/>
                </a:ext>
              </a:extLst>
            </p:cNvPr>
            <p:cNvSpPr txBox="1"/>
            <p:nvPr/>
          </p:nvSpPr>
          <p:spPr>
            <a:xfrm>
              <a:off x="3852230" y="4299086"/>
              <a:ext cx="846574" cy="173394"/>
            </a:xfrm>
            <a:prstGeom prst="rect">
              <a:avLst/>
            </a:prstGeom>
          </p:spPr>
          <p:txBody>
            <a:bodyPr wrap="none" lIns="0" tIns="0" rIns="0" bIns="0" anchor="t"/>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25" b="0" i="0" u="none" strike="noStrike" kern="1200" cap="none" spc="0" normalizeH="0" baseline="0" noProof="0">
                  <a:ln>
                    <a:noFill/>
                  </a:ln>
                  <a:solidFill>
                    <a:srgbClr val="FFFEFF"/>
                  </a:solidFill>
                  <a:effectLst/>
                  <a:uLnTx/>
                  <a:uFillTx/>
                  <a:latin typeface="Arial" panose="020B0604020202020204" pitchFamily="34" charset="0"/>
                  <a:ea typeface="+mn-ea"/>
                  <a:cs typeface="Arial" panose="020B0604020202020204" pitchFamily="34" charset="0"/>
                </a:rPr>
                <a:t>Biodiversity</a:t>
              </a:r>
            </a:p>
          </p:txBody>
        </p:sp>
        <p:sp>
          <p:nvSpPr>
            <p:cNvPr id="79" name="TextBox 78">
              <a:extLst>
                <a:ext uri="{FF2B5EF4-FFF2-40B4-BE49-F238E27FC236}">
                  <a16:creationId xmlns:a16="http://schemas.microsoft.com/office/drawing/2014/main" id="{50FC9DCA-7CD7-B3F9-F5A7-AE934677B95C}"/>
                </a:ext>
              </a:extLst>
            </p:cNvPr>
            <p:cNvSpPr txBox="1"/>
            <p:nvPr/>
          </p:nvSpPr>
          <p:spPr>
            <a:xfrm>
              <a:off x="4937407" y="5319896"/>
              <a:ext cx="550783" cy="173394"/>
            </a:xfrm>
            <a:prstGeom prst="rect">
              <a:avLst/>
            </a:prstGeom>
          </p:spPr>
          <p:txBody>
            <a:bodyPr wrap="none" lIns="0" tIns="0" rIns="0" bIns="0" anchor="t"/>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25" b="0" i="0" u="none" strike="noStrike" kern="1200" cap="none" spc="0" normalizeH="0" baseline="0" noProof="0">
                  <a:ln>
                    <a:noFill/>
                  </a:ln>
                  <a:solidFill>
                    <a:srgbClr val="FFFEFF"/>
                  </a:solidFill>
                  <a:effectLst/>
                  <a:uLnTx/>
                  <a:uFillTx/>
                  <a:latin typeface="Arial" panose="020B0604020202020204" pitchFamily="34" charset="0"/>
                  <a:ea typeface="+mn-ea"/>
                  <a:cs typeface="Arial" panose="020B0604020202020204" pitchFamily="34" charset="0"/>
                </a:rPr>
                <a:t>Climate</a:t>
              </a:r>
            </a:p>
          </p:txBody>
        </p:sp>
        <p:sp>
          <p:nvSpPr>
            <p:cNvPr id="80" name="TextBox 79">
              <a:extLst>
                <a:ext uri="{FF2B5EF4-FFF2-40B4-BE49-F238E27FC236}">
                  <a16:creationId xmlns:a16="http://schemas.microsoft.com/office/drawing/2014/main" id="{494D507E-725A-FBB1-6439-0847FEB18FD1}"/>
                </a:ext>
              </a:extLst>
            </p:cNvPr>
            <p:cNvSpPr txBox="1"/>
            <p:nvPr/>
          </p:nvSpPr>
          <p:spPr>
            <a:xfrm>
              <a:off x="4523322" y="5799251"/>
              <a:ext cx="734378" cy="173394"/>
            </a:xfrm>
            <a:prstGeom prst="rect">
              <a:avLst/>
            </a:prstGeom>
          </p:spPr>
          <p:txBody>
            <a:bodyPr wrap="none" lIns="0" tIns="0" rIns="0" bIns="0" anchor="t"/>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25" b="0" i="0" u="none" strike="noStrike" kern="1200" cap="none" spc="0" normalizeH="0" baseline="0" noProof="0">
                  <a:ln>
                    <a:noFill/>
                  </a:ln>
                  <a:solidFill>
                    <a:srgbClr val="FFFEFF"/>
                  </a:solidFill>
                  <a:effectLst/>
                  <a:uLnTx/>
                  <a:uFillTx/>
                  <a:latin typeface="Arial" panose="020B0604020202020204" pitchFamily="34" charset="0"/>
                  <a:ea typeface="+mn-ea"/>
                  <a:cs typeface="Arial" panose="020B0604020202020204" pitchFamily="34" charset="0"/>
                </a:rPr>
                <a:t>Circularity</a:t>
              </a:r>
            </a:p>
          </p:txBody>
        </p:sp>
        <p:sp>
          <p:nvSpPr>
            <p:cNvPr id="81" name="TextBox 80">
              <a:extLst>
                <a:ext uri="{FF2B5EF4-FFF2-40B4-BE49-F238E27FC236}">
                  <a16:creationId xmlns:a16="http://schemas.microsoft.com/office/drawing/2014/main" id="{CD956DC0-82CF-5E9C-4CEF-31681DF29774}"/>
                </a:ext>
              </a:extLst>
            </p:cNvPr>
            <p:cNvSpPr txBox="1"/>
            <p:nvPr/>
          </p:nvSpPr>
          <p:spPr>
            <a:xfrm>
              <a:off x="6196402" y="5930448"/>
              <a:ext cx="550783" cy="173394"/>
            </a:xfrm>
            <a:prstGeom prst="rect">
              <a:avLst/>
            </a:prstGeom>
          </p:spPr>
          <p:txBody>
            <a:bodyPr wrap="none" lIns="0" tIns="0" rIns="0" bIns="0" anchor="t"/>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25" b="0" i="0" u="none" strike="noStrike" kern="1200" cap="none" spc="0" normalizeH="0" baseline="0" noProof="0">
                  <a:ln>
                    <a:noFill/>
                  </a:ln>
                  <a:solidFill>
                    <a:srgbClr val="FFFEFF"/>
                  </a:solidFill>
                  <a:effectLst/>
                  <a:uLnTx/>
                  <a:uFillTx/>
                  <a:latin typeface="Arial" panose="020B0604020202020204" pitchFamily="34" charset="0"/>
                  <a:ea typeface="+mn-ea"/>
                  <a:cs typeface="Arial" panose="020B0604020202020204" pitchFamily="34" charset="0"/>
                </a:rPr>
                <a:t>Identity</a:t>
              </a:r>
            </a:p>
          </p:txBody>
        </p:sp>
        <p:sp>
          <p:nvSpPr>
            <p:cNvPr id="82" name="TextBox 81">
              <a:extLst>
                <a:ext uri="{FF2B5EF4-FFF2-40B4-BE49-F238E27FC236}">
                  <a16:creationId xmlns:a16="http://schemas.microsoft.com/office/drawing/2014/main" id="{F3270438-216C-5A49-74B4-B9B009869C13}"/>
                </a:ext>
              </a:extLst>
            </p:cNvPr>
            <p:cNvSpPr txBox="1"/>
            <p:nvPr/>
          </p:nvSpPr>
          <p:spPr>
            <a:xfrm>
              <a:off x="6119458" y="5483051"/>
              <a:ext cx="520184" cy="173394"/>
            </a:xfrm>
            <a:prstGeom prst="rect">
              <a:avLst/>
            </a:prstGeom>
          </p:spPr>
          <p:txBody>
            <a:bodyPr wrap="none" lIns="0" tIns="0" rIns="0" bIns="0" anchor="t"/>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25" b="0" i="0" u="none" strike="noStrike" kern="1200" cap="none" spc="0" normalizeH="0" baseline="0" noProof="0">
                  <a:ln>
                    <a:noFill/>
                  </a:ln>
                  <a:solidFill>
                    <a:srgbClr val="FFFEFF"/>
                  </a:solidFill>
                  <a:effectLst/>
                  <a:uLnTx/>
                  <a:uFillTx/>
                  <a:latin typeface="Arial" panose="020B0604020202020204" pitchFamily="34" charset="0"/>
                  <a:ea typeface="+mn-ea"/>
                  <a:cs typeface="Arial" panose="020B0604020202020204" pitchFamily="34" charset="0"/>
                </a:rPr>
                <a:t>Privacy</a:t>
              </a:r>
            </a:p>
          </p:txBody>
        </p:sp>
        <p:sp>
          <p:nvSpPr>
            <p:cNvPr id="83" name="TextBox 82">
              <a:extLst>
                <a:ext uri="{FF2B5EF4-FFF2-40B4-BE49-F238E27FC236}">
                  <a16:creationId xmlns:a16="http://schemas.microsoft.com/office/drawing/2014/main" id="{99C0D041-A391-C06D-C578-A2C1FA7E589F}"/>
                </a:ext>
              </a:extLst>
            </p:cNvPr>
            <p:cNvSpPr txBox="1"/>
            <p:nvPr/>
          </p:nvSpPr>
          <p:spPr>
            <a:xfrm>
              <a:off x="6782695" y="5174983"/>
              <a:ext cx="846574" cy="173394"/>
            </a:xfrm>
            <a:prstGeom prst="rect">
              <a:avLst/>
            </a:prstGeom>
          </p:spPr>
          <p:txBody>
            <a:bodyPr wrap="none" lIns="0" tIns="0" rIns="0" bIns="0" anchor="t"/>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25" b="0" i="0" u="none" strike="noStrike" kern="1200" cap="none" spc="0" normalizeH="0" baseline="0" noProof="0">
                  <a:ln>
                    <a:noFill/>
                  </a:ln>
                  <a:solidFill>
                    <a:srgbClr val="FFFEFF"/>
                  </a:solidFill>
                  <a:effectLst/>
                  <a:uLnTx/>
                  <a:uFillTx/>
                  <a:latin typeface="Arial" panose="020B0604020202020204" pitchFamily="34" charset="0"/>
                  <a:ea typeface="+mn-ea"/>
                  <a:cs typeface="Arial" panose="020B0604020202020204" pitchFamily="34" charset="0"/>
                </a:rPr>
                <a:t>Compliance</a:t>
              </a:r>
            </a:p>
          </p:txBody>
        </p:sp>
        <p:sp>
          <p:nvSpPr>
            <p:cNvPr id="84" name="TextBox 83">
              <a:extLst>
                <a:ext uri="{FF2B5EF4-FFF2-40B4-BE49-F238E27FC236}">
                  <a16:creationId xmlns:a16="http://schemas.microsoft.com/office/drawing/2014/main" id="{5FF14AB2-A455-F904-6ECA-3E7AEF117D30}"/>
                </a:ext>
              </a:extLst>
            </p:cNvPr>
            <p:cNvSpPr txBox="1"/>
            <p:nvPr/>
          </p:nvSpPr>
          <p:spPr>
            <a:xfrm>
              <a:off x="7071881" y="4488045"/>
              <a:ext cx="703779" cy="173394"/>
            </a:xfrm>
            <a:prstGeom prst="rect">
              <a:avLst/>
            </a:prstGeom>
          </p:spPr>
          <p:txBody>
            <a:bodyPr wrap="none" lIns="0" tIns="0" rIns="0" bIns="0" anchor="t"/>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25" b="0" i="0" u="none" strike="noStrike" kern="1200" cap="none" spc="0" normalizeH="0" baseline="0" noProof="0">
                  <a:ln>
                    <a:noFill/>
                  </a:ln>
                  <a:solidFill>
                    <a:srgbClr val="FFFEFF"/>
                  </a:solidFill>
                  <a:effectLst/>
                  <a:uLnTx/>
                  <a:uFillTx/>
                  <a:latin typeface="Arial" panose="020B0604020202020204" pitchFamily="34" charset="0"/>
                  <a:ea typeface="+mn-ea"/>
                  <a:cs typeface="Arial" panose="020B0604020202020204" pitchFamily="34" charset="0"/>
                </a:rPr>
                <a:t>Reporting</a:t>
              </a:r>
            </a:p>
          </p:txBody>
        </p:sp>
        <p:sp>
          <p:nvSpPr>
            <p:cNvPr id="85" name="TextBox 84">
              <a:extLst>
                <a:ext uri="{FF2B5EF4-FFF2-40B4-BE49-F238E27FC236}">
                  <a16:creationId xmlns:a16="http://schemas.microsoft.com/office/drawing/2014/main" id="{2D4A35C9-49BC-83F1-FAFE-C54C781FF0AC}"/>
                </a:ext>
              </a:extLst>
            </p:cNvPr>
            <p:cNvSpPr txBox="1"/>
            <p:nvPr/>
          </p:nvSpPr>
          <p:spPr>
            <a:xfrm>
              <a:off x="6868686" y="4072527"/>
              <a:ext cx="305991" cy="173394"/>
            </a:xfrm>
            <a:prstGeom prst="rect">
              <a:avLst/>
            </a:prstGeom>
          </p:spPr>
          <p:txBody>
            <a:bodyPr wrap="none" lIns="0" tIns="0" rIns="0" bIns="0" anchor="t"/>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25" b="0" i="0" u="none" strike="noStrike" kern="1200" cap="none" spc="0" normalizeH="0" baseline="0" noProof="0">
                  <a:ln>
                    <a:noFill/>
                  </a:ln>
                  <a:solidFill>
                    <a:srgbClr val="FFFEFF"/>
                  </a:solidFill>
                  <a:effectLst/>
                  <a:uLnTx/>
                  <a:uFillTx/>
                  <a:latin typeface="Arial" panose="020B0604020202020204" pitchFamily="34" charset="0"/>
                  <a:ea typeface="+mn-ea"/>
                  <a:cs typeface="Arial" panose="020B0604020202020204" pitchFamily="34" charset="0"/>
                </a:rPr>
                <a:t>Risk</a:t>
              </a:r>
            </a:p>
          </p:txBody>
        </p:sp>
        <p:sp>
          <p:nvSpPr>
            <p:cNvPr id="86" name="TextBox 85">
              <a:extLst>
                <a:ext uri="{FF2B5EF4-FFF2-40B4-BE49-F238E27FC236}">
                  <a16:creationId xmlns:a16="http://schemas.microsoft.com/office/drawing/2014/main" id="{D5C8852D-7196-8090-4005-57A64B1E41CB}"/>
                </a:ext>
              </a:extLst>
            </p:cNvPr>
            <p:cNvSpPr txBox="1"/>
            <p:nvPr/>
          </p:nvSpPr>
          <p:spPr>
            <a:xfrm>
              <a:off x="4164873" y="4912586"/>
              <a:ext cx="438587" cy="173394"/>
            </a:xfrm>
            <a:prstGeom prst="rect">
              <a:avLst/>
            </a:prstGeom>
          </p:spPr>
          <p:txBody>
            <a:bodyPr wrap="none" lIns="0" tIns="0" rIns="0" bIns="0" anchor="t"/>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25" b="0" i="0" u="none" strike="noStrike" kern="1200" cap="none" spc="0" normalizeH="0" baseline="0" noProof="0">
                  <a:ln>
                    <a:noFill/>
                  </a:ln>
                  <a:solidFill>
                    <a:srgbClr val="FFFEFF"/>
                  </a:solidFill>
                  <a:effectLst/>
                  <a:uLnTx/>
                  <a:uFillTx/>
                  <a:latin typeface="Arial" panose="020B0604020202020204" pitchFamily="34" charset="0"/>
                  <a:ea typeface="+mn-ea"/>
                  <a:cs typeface="Arial" panose="020B0604020202020204" pitchFamily="34" charset="0"/>
                </a:rPr>
                <a:t>Water</a:t>
              </a:r>
            </a:p>
          </p:txBody>
        </p:sp>
        <p:sp>
          <p:nvSpPr>
            <p:cNvPr id="87" name="Freeform 86">
              <a:extLst>
                <a:ext uri="{FF2B5EF4-FFF2-40B4-BE49-F238E27FC236}">
                  <a16:creationId xmlns:a16="http://schemas.microsoft.com/office/drawing/2014/main" id="{449CA383-D893-5CDC-65F2-2FFF9CB29E9E}"/>
                </a:ext>
              </a:extLst>
            </p:cNvPr>
            <p:cNvSpPr/>
            <p:nvPr/>
          </p:nvSpPr>
          <p:spPr>
            <a:xfrm>
              <a:off x="8202355" y="4919361"/>
              <a:ext cx="368331" cy="271954"/>
            </a:xfrm>
            <a:custGeom>
              <a:avLst/>
              <a:gdLst/>
              <a:ahLst/>
              <a:cxnLst/>
              <a:rect l="l" t="t" r="r" b="b"/>
              <a:pathLst>
                <a:path w="458622" h="338620">
                  <a:moveTo>
                    <a:pt x="171450" y="0"/>
                  </a:moveTo>
                  <a:lnTo>
                    <a:pt x="171450" y="115736"/>
                  </a:lnTo>
                  <a:lnTo>
                    <a:pt x="214313" y="115736"/>
                  </a:lnTo>
                  <a:lnTo>
                    <a:pt x="214313" y="154305"/>
                  </a:lnTo>
                  <a:lnTo>
                    <a:pt x="42863" y="154305"/>
                  </a:lnTo>
                  <a:lnTo>
                    <a:pt x="42863" y="222885"/>
                  </a:lnTo>
                  <a:lnTo>
                    <a:pt x="0" y="222885"/>
                  </a:lnTo>
                  <a:lnTo>
                    <a:pt x="0" y="338620"/>
                  </a:lnTo>
                  <a:lnTo>
                    <a:pt x="115723" y="338620"/>
                  </a:lnTo>
                  <a:lnTo>
                    <a:pt x="115723" y="222885"/>
                  </a:lnTo>
                  <a:lnTo>
                    <a:pt x="72860" y="222885"/>
                  </a:lnTo>
                  <a:lnTo>
                    <a:pt x="72860" y="184303"/>
                  </a:lnTo>
                  <a:lnTo>
                    <a:pt x="214313" y="184303"/>
                  </a:lnTo>
                  <a:lnTo>
                    <a:pt x="214313" y="222885"/>
                  </a:lnTo>
                  <a:lnTo>
                    <a:pt x="171450" y="222885"/>
                  </a:lnTo>
                  <a:lnTo>
                    <a:pt x="171450" y="338620"/>
                  </a:lnTo>
                  <a:lnTo>
                    <a:pt x="287173" y="338620"/>
                  </a:lnTo>
                  <a:lnTo>
                    <a:pt x="287173" y="222885"/>
                  </a:lnTo>
                  <a:lnTo>
                    <a:pt x="244310" y="222885"/>
                  </a:lnTo>
                  <a:lnTo>
                    <a:pt x="244310" y="184303"/>
                  </a:lnTo>
                  <a:lnTo>
                    <a:pt x="385763" y="184303"/>
                  </a:lnTo>
                  <a:lnTo>
                    <a:pt x="385763" y="222885"/>
                  </a:lnTo>
                  <a:lnTo>
                    <a:pt x="342900" y="222885"/>
                  </a:lnTo>
                  <a:lnTo>
                    <a:pt x="342900" y="338620"/>
                  </a:lnTo>
                  <a:lnTo>
                    <a:pt x="458623" y="338620"/>
                  </a:lnTo>
                  <a:lnTo>
                    <a:pt x="458623" y="222885"/>
                  </a:lnTo>
                  <a:lnTo>
                    <a:pt x="415760" y="222885"/>
                  </a:lnTo>
                  <a:lnTo>
                    <a:pt x="415760" y="154305"/>
                  </a:lnTo>
                  <a:lnTo>
                    <a:pt x="244310" y="154305"/>
                  </a:lnTo>
                  <a:lnTo>
                    <a:pt x="244310" y="115736"/>
                  </a:lnTo>
                  <a:lnTo>
                    <a:pt x="287173" y="115736"/>
                  </a:lnTo>
                  <a:lnTo>
                    <a:pt x="287173" y="0"/>
                  </a:lnTo>
                  <a:close/>
                  <a:moveTo>
                    <a:pt x="201448" y="30011"/>
                  </a:moveTo>
                  <a:lnTo>
                    <a:pt x="257175" y="30011"/>
                  </a:lnTo>
                  <a:lnTo>
                    <a:pt x="257175" y="85725"/>
                  </a:lnTo>
                  <a:lnTo>
                    <a:pt x="201448" y="85725"/>
                  </a:lnTo>
                  <a:close/>
                  <a:moveTo>
                    <a:pt x="372898" y="252895"/>
                  </a:moveTo>
                  <a:lnTo>
                    <a:pt x="428625" y="252895"/>
                  </a:lnTo>
                  <a:lnTo>
                    <a:pt x="428625" y="308610"/>
                  </a:lnTo>
                  <a:lnTo>
                    <a:pt x="372898" y="308610"/>
                  </a:lnTo>
                  <a:close/>
                  <a:moveTo>
                    <a:pt x="201448" y="252895"/>
                  </a:moveTo>
                  <a:lnTo>
                    <a:pt x="257175" y="252895"/>
                  </a:lnTo>
                  <a:lnTo>
                    <a:pt x="257175" y="308610"/>
                  </a:lnTo>
                  <a:lnTo>
                    <a:pt x="201448" y="308610"/>
                  </a:lnTo>
                  <a:close/>
                  <a:moveTo>
                    <a:pt x="29998" y="252895"/>
                  </a:moveTo>
                  <a:lnTo>
                    <a:pt x="85725" y="252895"/>
                  </a:lnTo>
                  <a:lnTo>
                    <a:pt x="85725" y="308610"/>
                  </a:lnTo>
                  <a:lnTo>
                    <a:pt x="29998" y="308610"/>
                  </a:lnTo>
                  <a:close/>
                </a:path>
              </a:pathLst>
            </a:custGeom>
            <a:solidFill>
              <a:srgbClr val="002856"/>
            </a:solidFill>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88" name="TextBox 87">
              <a:extLst>
                <a:ext uri="{FF2B5EF4-FFF2-40B4-BE49-F238E27FC236}">
                  <a16:creationId xmlns:a16="http://schemas.microsoft.com/office/drawing/2014/main" id="{CE00590A-7C25-88AD-3AAF-8D4F4AE14075}"/>
                </a:ext>
              </a:extLst>
            </p:cNvPr>
            <p:cNvSpPr txBox="1"/>
            <p:nvPr/>
          </p:nvSpPr>
          <p:spPr>
            <a:xfrm>
              <a:off x="7959428" y="5250498"/>
              <a:ext cx="958770" cy="173394"/>
            </a:xfrm>
            <a:prstGeom prst="rect">
              <a:avLst/>
            </a:prstGeom>
          </p:spPr>
          <p:txBody>
            <a:bodyPr wrap="none" lIns="0" tIns="0" rIns="0" bIns="0" anchor="t"/>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25"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Governance</a:t>
              </a:r>
            </a:p>
          </p:txBody>
        </p:sp>
        <p:sp>
          <p:nvSpPr>
            <p:cNvPr id="89" name="TextBox 88">
              <a:extLst>
                <a:ext uri="{FF2B5EF4-FFF2-40B4-BE49-F238E27FC236}">
                  <a16:creationId xmlns:a16="http://schemas.microsoft.com/office/drawing/2014/main" id="{886BE376-60EE-1E69-D43C-BDC4493EEF43}"/>
                </a:ext>
              </a:extLst>
            </p:cNvPr>
            <p:cNvSpPr txBox="1"/>
            <p:nvPr/>
          </p:nvSpPr>
          <p:spPr>
            <a:xfrm>
              <a:off x="5628430" y="1983860"/>
              <a:ext cx="489585" cy="173394"/>
            </a:xfrm>
            <a:prstGeom prst="rect">
              <a:avLst/>
            </a:prstGeom>
          </p:spPr>
          <p:txBody>
            <a:bodyPr wrap="none" lIns="0" tIns="0" rIns="0" bIns="0" anchor="t"/>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25"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Social</a:t>
              </a:r>
            </a:p>
          </p:txBody>
        </p:sp>
        <p:sp>
          <p:nvSpPr>
            <p:cNvPr id="90" name="Freeform 89">
              <a:extLst>
                <a:ext uri="{FF2B5EF4-FFF2-40B4-BE49-F238E27FC236}">
                  <a16:creationId xmlns:a16="http://schemas.microsoft.com/office/drawing/2014/main" id="{EBB76AC3-CCEC-9AE3-8735-791F09937A40}"/>
                </a:ext>
              </a:extLst>
            </p:cNvPr>
            <p:cNvSpPr/>
            <p:nvPr/>
          </p:nvSpPr>
          <p:spPr>
            <a:xfrm>
              <a:off x="3057864" y="4809849"/>
              <a:ext cx="260602" cy="383475"/>
            </a:xfrm>
            <a:custGeom>
              <a:avLst/>
              <a:gdLst/>
              <a:ahLst/>
              <a:cxnLst/>
              <a:rect l="l" t="t" r="r" b="b"/>
              <a:pathLst>
                <a:path w="324485" h="477478">
                  <a:moveTo>
                    <a:pt x="179806" y="399402"/>
                  </a:moveTo>
                  <a:cubicBezTo>
                    <a:pt x="216992" y="394869"/>
                    <a:pt x="249098" y="373240"/>
                    <a:pt x="267500" y="339548"/>
                  </a:cubicBezTo>
                  <a:cubicBezTo>
                    <a:pt x="280403" y="315925"/>
                    <a:pt x="284658" y="289814"/>
                    <a:pt x="280441" y="264681"/>
                  </a:cubicBezTo>
                  <a:lnTo>
                    <a:pt x="179806" y="373787"/>
                  </a:lnTo>
                  <a:lnTo>
                    <a:pt x="179806" y="383184"/>
                  </a:lnTo>
                  <a:lnTo>
                    <a:pt x="179806" y="399402"/>
                  </a:lnTo>
                  <a:close/>
                  <a:moveTo>
                    <a:pt x="145516" y="399479"/>
                  </a:moveTo>
                  <a:lnTo>
                    <a:pt x="145516" y="383184"/>
                  </a:lnTo>
                  <a:lnTo>
                    <a:pt x="145516" y="373406"/>
                  </a:lnTo>
                  <a:lnTo>
                    <a:pt x="44132" y="264109"/>
                  </a:lnTo>
                  <a:cubicBezTo>
                    <a:pt x="39751" y="289408"/>
                    <a:pt x="43993" y="315747"/>
                    <a:pt x="56985" y="339548"/>
                  </a:cubicBezTo>
                  <a:cubicBezTo>
                    <a:pt x="75514" y="373482"/>
                    <a:pt x="107962" y="395160"/>
                    <a:pt x="145516" y="399479"/>
                  </a:cubicBezTo>
                  <a:close/>
                  <a:moveTo>
                    <a:pt x="179806" y="323228"/>
                  </a:moveTo>
                  <a:lnTo>
                    <a:pt x="267652" y="227978"/>
                  </a:lnTo>
                  <a:cubicBezTo>
                    <a:pt x="266268" y="225451"/>
                    <a:pt x="264820" y="222974"/>
                    <a:pt x="263245" y="220523"/>
                  </a:cubicBezTo>
                  <a:lnTo>
                    <a:pt x="241986" y="187465"/>
                  </a:lnTo>
                  <a:lnTo>
                    <a:pt x="179806" y="254889"/>
                  </a:lnTo>
                  <a:lnTo>
                    <a:pt x="179806" y="323228"/>
                  </a:lnTo>
                  <a:close/>
                  <a:moveTo>
                    <a:pt x="145516" y="322987"/>
                  </a:moveTo>
                  <a:lnTo>
                    <a:pt x="145516" y="254750"/>
                  </a:lnTo>
                  <a:lnTo>
                    <a:pt x="82740" y="187071"/>
                  </a:lnTo>
                  <a:lnTo>
                    <a:pt x="61239" y="220523"/>
                  </a:lnTo>
                  <a:cubicBezTo>
                    <a:pt x="59753" y="222847"/>
                    <a:pt x="58344" y="225209"/>
                    <a:pt x="57023" y="227584"/>
                  </a:cubicBezTo>
                  <a:lnTo>
                    <a:pt x="145516" y="322987"/>
                  </a:lnTo>
                  <a:close/>
                  <a:moveTo>
                    <a:pt x="179806" y="204330"/>
                  </a:moveTo>
                  <a:lnTo>
                    <a:pt x="222834" y="157671"/>
                  </a:lnTo>
                  <a:lnTo>
                    <a:pt x="179806" y="90716"/>
                  </a:lnTo>
                  <a:lnTo>
                    <a:pt x="179806" y="204330"/>
                  </a:lnTo>
                  <a:close/>
                  <a:moveTo>
                    <a:pt x="145516" y="204330"/>
                  </a:moveTo>
                  <a:lnTo>
                    <a:pt x="145516" y="89446"/>
                  </a:lnTo>
                  <a:lnTo>
                    <a:pt x="101892" y="157290"/>
                  </a:lnTo>
                  <a:lnTo>
                    <a:pt x="145516" y="204330"/>
                  </a:lnTo>
                  <a:close/>
                  <a:moveTo>
                    <a:pt x="145516" y="477478"/>
                  </a:moveTo>
                  <a:lnTo>
                    <a:pt x="145516" y="433934"/>
                  </a:lnTo>
                  <a:cubicBezTo>
                    <a:pt x="95212" y="429476"/>
                    <a:pt x="51524" y="401104"/>
                    <a:pt x="26886" y="355981"/>
                  </a:cubicBezTo>
                  <a:cubicBezTo>
                    <a:pt x="0" y="306743"/>
                    <a:pt x="2070" y="249162"/>
                    <a:pt x="32398" y="201981"/>
                  </a:cubicBezTo>
                  <a:lnTo>
                    <a:pt x="162242" y="0"/>
                  </a:lnTo>
                  <a:lnTo>
                    <a:pt x="292087" y="201981"/>
                  </a:lnTo>
                  <a:cubicBezTo>
                    <a:pt x="322415" y="249162"/>
                    <a:pt x="324485" y="306743"/>
                    <a:pt x="297599" y="355981"/>
                  </a:cubicBezTo>
                  <a:cubicBezTo>
                    <a:pt x="273088" y="400863"/>
                    <a:pt x="229756" y="429171"/>
                    <a:pt x="179806" y="433845"/>
                  </a:cubicBezTo>
                  <a:lnTo>
                    <a:pt x="179806" y="477478"/>
                  </a:lnTo>
                  <a:close/>
                </a:path>
              </a:pathLst>
            </a:custGeom>
            <a:solidFill>
              <a:srgbClr val="002856"/>
            </a:solidFill>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91" name="TextBox 90">
              <a:extLst>
                <a:ext uri="{FF2B5EF4-FFF2-40B4-BE49-F238E27FC236}">
                  <a16:creationId xmlns:a16="http://schemas.microsoft.com/office/drawing/2014/main" id="{36BD3C03-C666-C822-3B65-28F667A8DB94}"/>
                </a:ext>
              </a:extLst>
            </p:cNvPr>
            <p:cNvSpPr txBox="1"/>
            <p:nvPr/>
          </p:nvSpPr>
          <p:spPr>
            <a:xfrm>
              <a:off x="2674389" y="5250498"/>
              <a:ext cx="1172964" cy="173394"/>
            </a:xfrm>
            <a:prstGeom prst="rect">
              <a:avLst/>
            </a:prstGeom>
          </p:spPr>
          <p:txBody>
            <a:bodyPr wrap="none" lIns="0" tIns="0" rIns="0" bIns="0" anchor="t"/>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25"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Environmental</a:t>
              </a:r>
            </a:p>
          </p:txBody>
        </p:sp>
        <p:sp>
          <p:nvSpPr>
            <p:cNvPr id="92" name="Freeform 91">
              <a:extLst>
                <a:ext uri="{FF2B5EF4-FFF2-40B4-BE49-F238E27FC236}">
                  <a16:creationId xmlns:a16="http://schemas.microsoft.com/office/drawing/2014/main" id="{DB99BC4D-B063-04F8-1B1D-6BF9745BCA84}"/>
                </a:ext>
              </a:extLst>
            </p:cNvPr>
            <p:cNvSpPr/>
            <p:nvPr/>
          </p:nvSpPr>
          <p:spPr>
            <a:xfrm>
              <a:off x="8988237" y="5798093"/>
              <a:ext cx="10200" cy="10200"/>
            </a:xfrm>
            <a:custGeom>
              <a:avLst/>
              <a:gdLst/>
              <a:ahLst/>
              <a:cxnLst/>
              <a:rect l="l" t="t" r="r" b="b"/>
              <a:pathLst>
                <a:path w="76" h="12382">
                  <a:moveTo>
                    <a:pt x="0" y="12382"/>
                  </a:moveTo>
                  <a:cubicBezTo>
                    <a:pt x="51" y="4546"/>
                    <a:pt x="76" y="0"/>
                    <a:pt x="76" y="0"/>
                  </a:cubicBezTo>
                </a:path>
              </a:pathLst>
            </a:custGeom>
            <a:solidFill>
              <a:srgbClr val="002856"/>
            </a:solidFill>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93" name="Freeform 92">
              <a:extLst>
                <a:ext uri="{FF2B5EF4-FFF2-40B4-BE49-F238E27FC236}">
                  <a16:creationId xmlns:a16="http://schemas.microsoft.com/office/drawing/2014/main" id="{3164F830-60CD-C336-1173-2E0B1ADFF784}"/>
                </a:ext>
              </a:extLst>
            </p:cNvPr>
            <p:cNvSpPr/>
            <p:nvPr/>
          </p:nvSpPr>
          <p:spPr>
            <a:xfrm>
              <a:off x="8988237" y="5798093"/>
              <a:ext cx="61" cy="9944"/>
            </a:xfrm>
            <a:custGeom>
              <a:avLst/>
              <a:gdLst/>
              <a:ahLst/>
              <a:cxnLst/>
              <a:rect l="l" t="t" r="r" b="b"/>
              <a:pathLst>
                <a:path w="76" h="12382">
                  <a:moveTo>
                    <a:pt x="0" y="12382"/>
                  </a:moveTo>
                  <a:cubicBezTo>
                    <a:pt x="51" y="4546"/>
                    <a:pt x="76" y="0"/>
                    <a:pt x="76" y="0"/>
                  </a:cubicBezTo>
                </a:path>
              </a:pathLst>
            </a:custGeom>
            <a:noFill/>
            <a:ln w="12700" cap="sq">
              <a:solidFill>
                <a:srgbClr val="FFFEFF"/>
              </a:solidFill>
            </a:ln>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grpSp>
          <p:nvGrpSpPr>
            <p:cNvPr id="94" name="Group 93">
              <a:extLst>
                <a:ext uri="{FF2B5EF4-FFF2-40B4-BE49-F238E27FC236}">
                  <a16:creationId xmlns:a16="http://schemas.microsoft.com/office/drawing/2014/main" id="{0BA0FDE4-EFAB-722C-15F2-2D1FF6F27DFE}"/>
                </a:ext>
              </a:extLst>
            </p:cNvPr>
            <p:cNvGrpSpPr/>
            <p:nvPr/>
          </p:nvGrpSpPr>
          <p:grpSpPr>
            <a:xfrm>
              <a:off x="3943737" y="3263656"/>
              <a:ext cx="5066873" cy="3277772"/>
              <a:chOff x="2220369" y="2755900"/>
              <a:chExt cx="6308947" cy="4081272"/>
            </a:xfrm>
          </p:grpSpPr>
          <p:sp>
            <p:nvSpPr>
              <p:cNvPr id="95" name="Freeform 28">
                <a:extLst>
                  <a:ext uri="{FF2B5EF4-FFF2-40B4-BE49-F238E27FC236}">
                    <a16:creationId xmlns:a16="http://schemas.microsoft.com/office/drawing/2014/main" id="{7F3EBC8D-0732-549A-E905-D55436649856}"/>
                  </a:ext>
                </a:extLst>
              </p:cNvPr>
              <p:cNvSpPr/>
              <p:nvPr/>
            </p:nvSpPr>
            <p:spPr>
              <a:xfrm>
                <a:off x="8516616" y="6572375"/>
                <a:ext cx="12700" cy="12700"/>
              </a:xfrm>
              <a:custGeom>
                <a:avLst/>
                <a:gdLst/>
                <a:ahLst/>
                <a:cxnLst/>
                <a:rect l="l" t="t" r="r" b="b"/>
                <a:pathLst>
                  <a:path w="444" h="1003">
                    <a:moveTo>
                      <a:pt x="0" y="0"/>
                    </a:moveTo>
                    <a:lnTo>
                      <a:pt x="0" y="1003"/>
                    </a:lnTo>
                    <a:cubicBezTo>
                      <a:pt x="0" y="1003"/>
                      <a:pt x="51" y="889"/>
                      <a:pt x="444" y="0"/>
                    </a:cubicBezTo>
                  </a:path>
                </a:pathLst>
              </a:custGeom>
              <a:solidFill>
                <a:srgbClr val="002856"/>
              </a:solidFill>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96" name="Freeform 95">
                <a:extLst>
                  <a:ext uri="{FF2B5EF4-FFF2-40B4-BE49-F238E27FC236}">
                    <a16:creationId xmlns:a16="http://schemas.microsoft.com/office/drawing/2014/main" id="{E12DB888-5590-9E4E-DD2D-75875E4DC1C4}"/>
                  </a:ext>
                </a:extLst>
              </p:cNvPr>
              <p:cNvSpPr/>
              <p:nvPr/>
            </p:nvSpPr>
            <p:spPr>
              <a:xfrm>
                <a:off x="8516616" y="6572375"/>
                <a:ext cx="444" cy="1003"/>
              </a:xfrm>
              <a:custGeom>
                <a:avLst/>
                <a:gdLst/>
                <a:ahLst/>
                <a:cxnLst/>
                <a:rect l="l" t="t" r="r" b="b"/>
                <a:pathLst>
                  <a:path w="444" h="1003">
                    <a:moveTo>
                      <a:pt x="0" y="0"/>
                    </a:moveTo>
                    <a:lnTo>
                      <a:pt x="0" y="1003"/>
                    </a:lnTo>
                    <a:cubicBezTo>
                      <a:pt x="0" y="1003"/>
                      <a:pt x="51" y="889"/>
                      <a:pt x="444" y="0"/>
                    </a:cubicBezTo>
                  </a:path>
                </a:pathLst>
              </a:custGeom>
              <a:noFill/>
              <a:ln w="12700" cap="sq">
                <a:solidFill>
                  <a:srgbClr val="FFFEFF"/>
                </a:solidFill>
              </a:ln>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97" name="Freeform 96">
                <a:extLst>
                  <a:ext uri="{FF2B5EF4-FFF2-40B4-BE49-F238E27FC236}">
                    <a16:creationId xmlns:a16="http://schemas.microsoft.com/office/drawing/2014/main" id="{A941003E-03D3-014F-22E8-CD881D887DF4}"/>
                  </a:ext>
                </a:extLst>
              </p:cNvPr>
              <p:cNvSpPr/>
              <p:nvPr/>
            </p:nvSpPr>
            <p:spPr>
              <a:xfrm>
                <a:off x="4572000" y="2755900"/>
                <a:ext cx="2362200" cy="1358900"/>
              </a:xfrm>
              <a:custGeom>
                <a:avLst/>
                <a:gdLst/>
                <a:ahLst/>
                <a:cxnLst/>
                <a:rect l="l" t="t" r="r" b="b"/>
                <a:pathLst>
                  <a:path w="2362200" h="1358900">
                    <a:moveTo>
                      <a:pt x="0" y="1358900"/>
                    </a:moveTo>
                    <a:cubicBezTo>
                      <a:pt x="0" y="1358900"/>
                      <a:pt x="1439431" y="533832"/>
                      <a:pt x="1522463" y="484556"/>
                    </a:cubicBezTo>
                    <a:cubicBezTo>
                      <a:pt x="1549413" y="470332"/>
                      <a:pt x="1563815" y="484683"/>
                      <a:pt x="1564526" y="506463"/>
                    </a:cubicBezTo>
                    <a:cubicBezTo>
                      <a:pt x="1565618" y="540080"/>
                      <a:pt x="1541856" y="570687"/>
                      <a:pt x="1570266" y="619887"/>
                    </a:cubicBezTo>
                    <a:cubicBezTo>
                      <a:pt x="1586395" y="644487"/>
                      <a:pt x="1611300" y="661403"/>
                      <a:pt x="1640383" y="667525"/>
                    </a:cubicBezTo>
                    <a:cubicBezTo>
                      <a:pt x="1669479" y="673646"/>
                      <a:pt x="1699171" y="668223"/>
                      <a:pt x="1724012" y="652247"/>
                    </a:cubicBezTo>
                    <a:cubicBezTo>
                      <a:pt x="1757197" y="630911"/>
                      <a:pt x="1776514" y="593242"/>
                      <a:pt x="1774431" y="553936"/>
                    </a:cubicBezTo>
                    <a:cubicBezTo>
                      <a:pt x="1773415" y="534810"/>
                      <a:pt x="1767281" y="516179"/>
                      <a:pt x="1756702" y="500025"/>
                    </a:cubicBezTo>
                    <a:cubicBezTo>
                      <a:pt x="1727238" y="448996"/>
                      <a:pt x="1684731" y="465531"/>
                      <a:pt x="1663992" y="449897"/>
                    </a:cubicBezTo>
                    <a:cubicBezTo>
                      <a:pt x="1654137" y="442468"/>
                      <a:pt x="1641983" y="416890"/>
                      <a:pt x="1667776" y="400660"/>
                    </a:cubicBezTo>
                    <a:cubicBezTo>
                      <a:pt x="1751978" y="353390"/>
                      <a:pt x="2362200" y="0"/>
                      <a:pt x="2362200" y="0"/>
                    </a:cubicBezTo>
                  </a:path>
                </a:pathLst>
              </a:custGeom>
              <a:noFill/>
              <a:ln w="25400" cap="sq">
                <a:solidFill>
                  <a:srgbClr val="FFFEFF"/>
                </a:solidFill>
              </a:ln>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98" name="Freeform 97">
                <a:extLst>
                  <a:ext uri="{FF2B5EF4-FFF2-40B4-BE49-F238E27FC236}">
                    <a16:creationId xmlns:a16="http://schemas.microsoft.com/office/drawing/2014/main" id="{6247CED3-CDBC-4058-D23D-D75A6C1707F6}"/>
                  </a:ext>
                </a:extLst>
              </p:cNvPr>
              <p:cNvSpPr/>
              <p:nvPr/>
            </p:nvSpPr>
            <p:spPr>
              <a:xfrm>
                <a:off x="2220369" y="2761770"/>
                <a:ext cx="2357945" cy="1366279"/>
              </a:xfrm>
              <a:custGeom>
                <a:avLst/>
                <a:gdLst/>
                <a:ahLst/>
                <a:cxnLst/>
                <a:rect l="l" t="t" r="r" b="b"/>
                <a:pathLst>
                  <a:path w="2357945" h="1366279">
                    <a:moveTo>
                      <a:pt x="2357945" y="1366279"/>
                    </a:moveTo>
                    <a:cubicBezTo>
                      <a:pt x="2357945" y="1366279"/>
                      <a:pt x="923696" y="532232"/>
                      <a:pt x="839508" y="484962"/>
                    </a:cubicBezTo>
                    <a:cubicBezTo>
                      <a:pt x="813714" y="468732"/>
                      <a:pt x="818947" y="449085"/>
                      <a:pt x="837451" y="437579"/>
                    </a:cubicBezTo>
                    <a:cubicBezTo>
                      <a:pt x="866013" y="419824"/>
                      <a:pt x="904405" y="425094"/>
                      <a:pt x="932815" y="375895"/>
                    </a:cubicBezTo>
                    <a:cubicBezTo>
                      <a:pt x="946048" y="349618"/>
                      <a:pt x="948245" y="319595"/>
                      <a:pt x="939000" y="291351"/>
                    </a:cubicBezTo>
                    <a:cubicBezTo>
                      <a:pt x="929754" y="263093"/>
                      <a:pt x="910209" y="240094"/>
                      <a:pt x="883958" y="226568"/>
                    </a:cubicBezTo>
                    <a:cubicBezTo>
                      <a:pt x="848893" y="208496"/>
                      <a:pt x="806615" y="210604"/>
                      <a:pt x="773608" y="232055"/>
                    </a:cubicBezTo>
                    <a:cubicBezTo>
                      <a:pt x="757555" y="242494"/>
                      <a:pt x="744486" y="257124"/>
                      <a:pt x="735787" y="274371"/>
                    </a:cubicBezTo>
                    <a:cubicBezTo>
                      <a:pt x="706323" y="325400"/>
                      <a:pt x="741896" y="353936"/>
                      <a:pt x="738733" y="379717"/>
                    </a:cubicBezTo>
                    <a:cubicBezTo>
                      <a:pt x="737222" y="391973"/>
                      <a:pt x="721144" y="415290"/>
                      <a:pt x="694195" y="401053"/>
                    </a:cubicBezTo>
                    <a:cubicBezTo>
                      <a:pt x="611162" y="351790"/>
                      <a:pt x="0" y="0"/>
                      <a:pt x="0" y="0"/>
                    </a:cubicBezTo>
                  </a:path>
                </a:pathLst>
              </a:custGeom>
              <a:noFill/>
              <a:ln w="25400" cap="sq">
                <a:solidFill>
                  <a:srgbClr val="FFFEFF"/>
                </a:solidFill>
              </a:ln>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99" name="Freeform 98">
                <a:extLst>
                  <a:ext uri="{FF2B5EF4-FFF2-40B4-BE49-F238E27FC236}">
                    <a16:creationId xmlns:a16="http://schemas.microsoft.com/office/drawing/2014/main" id="{D571CFB2-629C-238B-5942-83691FE75E3A}"/>
                  </a:ext>
                </a:extLst>
              </p:cNvPr>
              <p:cNvSpPr/>
              <p:nvPr/>
            </p:nvSpPr>
            <p:spPr>
              <a:xfrm>
                <a:off x="4316194" y="4111993"/>
                <a:ext cx="251435" cy="2725179"/>
              </a:xfrm>
              <a:custGeom>
                <a:avLst/>
                <a:gdLst/>
                <a:ahLst/>
                <a:cxnLst/>
                <a:rect l="l" t="t" r="r" b="b"/>
                <a:pathLst>
                  <a:path w="251435" h="2725179">
                    <a:moveTo>
                      <a:pt x="251435" y="0"/>
                    </a:moveTo>
                    <a:cubicBezTo>
                      <a:pt x="251435" y="0"/>
                      <a:pt x="246253" y="1659116"/>
                      <a:pt x="247409" y="1755661"/>
                    </a:cubicBezTo>
                    <a:cubicBezTo>
                      <a:pt x="246253" y="1786116"/>
                      <a:pt x="226619" y="1791411"/>
                      <a:pt x="207404" y="1781137"/>
                    </a:cubicBezTo>
                    <a:cubicBezTo>
                      <a:pt x="177749" y="1765275"/>
                      <a:pt x="163119" y="1729397"/>
                      <a:pt x="106299" y="1729397"/>
                    </a:cubicBezTo>
                    <a:cubicBezTo>
                      <a:pt x="76937" y="1731061"/>
                      <a:pt x="49835" y="1744180"/>
                      <a:pt x="29997" y="1766303"/>
                    </a:cubicBezTo>
                    <a:cubicBezTo>
                      <a:pt x="10147" y="1788440"/>
                      <a:pt x="0" y="1816875"/>
                      <a:pt x="1410" y="1846364"/>
                    </a:cubicBezTo>
                    <a:cubicBezTo>
                      <a:pt x="3289" y="1885760"/>
                      <a:pt x="26251" y="1921333"/>
                      <a:pt x="61341" y="1939189"/>
                    </a:cubicBezTo>
                    <a:cubicBezTo>
                      <a:pt x="78410" y="1947863"/>
                      <a:pt x="97612" y="1951876"/>
                      <a:pt x="116891" y="1950783"/>
                    </a:cubicBezTo>
                    <a:cubicBezTo>
                      <a:pt x="175819" y="1950783"/>
                      <a:pt x="182753" y="1905711"/>
                      <a:pt x="206654" y="1895564"/>
                    </a:cubicBezTo>
                    <a:cubicBezTo>
                      <a:pt x="218021" y="1890738"/>
                      <a:pt x="246253" y="1893011"/>
                      <a:pt x="247409" y="1923466"/>
                    </a:cubicBezTo>
                    <a:cubicBezTo>
                      <a:pt x="246253" y="2020011"/>
                      <a:pt x="247180" y="2725179"/>
                      <a:pt x="247180" y="2725179"/>
                    </a:cubicBezTo>
                  </a:path>
                </a:pathLst>
              </a:custGeom>
              <a:noFill/>
              <a:ln w="25400" cap="sq">
                <a:solidFill>
                  <a:srgbClr val="FFFEFF"/>
                </a:solidFill>
              </a:ln>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00" name="Freeform 99">
                <a:extLst>
                  <a:ext uri="{FF2B5EF4-FFF2-40B4-BE49-F238E27FC236}">
                    <a16:creationId xmlns:a16="http://schemas.microsoft.com/office/drawing/2014/main" id="{1CC5AB27-ADEB-8391-3664-9B2F50B2F22F}"/>
                  </a:ext>
                </a:extLst>
              </p:cNvPr>
              <p:cNvSpPr/>
              <p:nvPr/>
            </p:nvSpPr>
            <p:spPr>
              <a:xfrm>
                <a:off x="3516098" y="2935289"/>
                <a:ext cx="2104784" cy="2116582"/>
              </a:xfrm>
              <a:custGeom>
                <a:avLst/>
                <a:gdLst/>
                <a:ahLst/>
                <a:cxnLst/>
                <a:rect l="l" t="t" r="r" b="b"/>
                <a:pathLst>
                  <a:path w="2104784" h="2116582">
                    <a:moveTo>
                      <a:pt x="987679" y="207403"/>
                    </a:moveTo>
                    <a:cubicBezTo>
                      <a:pt x="971817" y="177749"/>
                      <a:pt x="935939" y="163118"/>
                      <a:pt x="935939" y="106311"/>
                    </a:cubicBezTo>
                    <a:cubicBezTo>
                      <a:pt x="937616" y="76936"/>
                      <a:pt x="950722" y="49834"/>
                      <a:pt x="972845" y="29997"/>
                    </a:cubicBezTo>
                    <a:cubicBezTo>
                      <a:pt x="994982" y="10147"/>
                      <a:pt x="1023417" y="0"/>
                      <a:pt x="1052919" y="1409"/>
                    </a:cubicBezTo>
                    <a:cubicBezTo>
                      <a:pt x="1092315" y="3289"/>
                      <a:pt x="1127874" y="26263"/>
                      <a:pt x="1145731" y="61340"/>
                    </a:cubicBezTo>
                    <a:cubicBezTo>
                      <a:pt x="1154417" y="78409"/>
                      <a:pt x="1158418" y="97612"/>
                      <a:pt x="1157326" y="116890"/>
                    </a:cubicBezTo>
                    <a:cubicBezTo>
                      <a:pt x="1157326" y="175818"/>
                      <a:pt x="1112253" y="182752"/>
                      <a:pt x="1102106" y="206654"/>
                    </a:cubicBezTo>
                    <a:cubicBezTo>
                      <a:pt x="1097280" y="218020"/>
                      <a:pt x="1099553" y="246252"/>
                      <a:pt x="1124166" y="244957"/>
                    </a:cubicBezTo>
                    <a:cubicBezTo>
                      <a:pt x="1607287" y="274637"/>
                      <a:pt x="1993951" y="681418"/>
                      <a:pt x="1993951" y="1178522"/>
                    </a:cubicBezTo>
                    <a:cubicBezTo>
                      <a:pt x="1993951" y="1319174"/>
                      <a:pt x="1963001" y="1452587"/>
                      <a:pt x="1911617" y="1561896"/>
                    </a:cubicBezTo>
                    <a:cubicBezTo>
                      <a:pt x="1901469" y="1578406"/>
                      <a:pt x="1915820" y="1592808"/>
                      <a:pt x="1937601" y="1593519"/>
                    </a:cubicBezTo>
                    <a:cubicBezTo>
                      <a:pt x="1971218" y="1594612"/>
                      <a:pt x="2001825" y="1570850"/>
                      <a:pt x="2051025" y="1599260"/>
                    </a:cubicBezTo>
                    <a:cubicBezTo>
                      <a:pt x="2075625" y="1615389"/>
                      <a:pt x="2092541" y="1640293"/>
                      <a:pt x="2098662" y="1669376"/>
                    </a:cubicBezTo>
                    <a:cubicBezTo>
                      <a:pt x="2104784" y="1698472"/>
                      <a:pt x="2099361" y="1728165"/>
                      <a:pt x="2083384" y="1753006"/>
                    </a:cubicBezTo>
                    <a:cubicBezTo>
                      <a:pt x="2062048" y="1786179"/>
                      <a:pt x="2024380" y="1805508"/>
                      <a:pt x="1985074" y="1803425"/>
                    </a:cubicBezTo>
                    <a:cubicBezTo>
                      <a:pt x="1965947" y="1802409"/>
                      <a:pt x="1947317" y="1796275"/>
                      <a:pt x="1931162" y="1785696"/>
                    </a:cubicBezTo>
                    <a:cubicBezTo>
                      <a:pt x="1880133" y="1756232"/>
                      <a:pt x="1896669" y="1713725"/>
                      <a:pt x="1881035" y="1692986"/>
                    </a:cubicBezTo>
                    <a:cubicBezTo>
                      <a:pt x="1873606" y="1683131"/>
                      <a:pt x="1848028" y="1670977"/>
                      <a:pt x="1838033" y="1691944"/>
                    </a:cubicBezTo>
                    <a:cubicBezTo>
                      <a:pt x="1677200" y="1945538"/>
                      <a:pt x="1386523" y="2116582"/>
                      <a:pt x="1055904" y="2116582"/>
                    </a:cubicBezTo>
                    <a:cubicBezTo>
                      <a:pt x="726402" y="2116582"/>
                      <a:pt x="436588" y="1946694"/>
                      <a:pt x="272859" y="1694104"/>
                    </a:cubicBezTo>
                    <a:cubicBezTo>
                      <a:pt x="260236" y="1672666"/>
                      <a:pt x="240589" y="1677898"/>
                      <a:pt x="229083" y="1696402"/>
                    </a:cubicBezTo>
                    <a:cubicBezTo>
                      <a:pt x="211328" y="1724965"/>
                      <a:pt x="216599" y="1763344"/>
                      <a:pt x="167399" y="1791753"/>
                    </a:cubicBezTo>
                    <a:cubicBezTo>
                      <a:pt x="141123" y="1805000"/>
                      <a:pt x="111112" y="1807184"/>
                      <a:pt x="82855" y="1797951"/>
                    </a:cubicBezTo>
                    <a:cubicBezTo>
                      <a:pt x="54597" y="1788706"/>
                      <a:pt x="31598" y="1769148"/>
                      <a:pt x="18072" y="1742897"/>
                    </a:cubicBezTo>
                    <a:cubicBezTo>
                      <a:pt x="0" y="1707845"/>
                      <a:pt x="2108" y="1665567"/>
                      <a:pt x="23571" y="1632559"/>
                    </a:cubicBezTo>
                    <a:cubicBezTo>
                      <a:pt x="33998" y="1616506"/>
                      <a:pt x="48628" y="1603425"/>
                      <a:pt x="65875" y="1594738"/>
                    </a:cubicBezTo>
                    <a:cubicBezTo>
                      <a:pt x="116904" y="1565275"/>
                      <a:pt x="145441" y="1600835"/>
                      <a:pt x="171222" y="1597672"/>
                    </a:cubicBezTo>
                    <a:cubicBezTo>
                      <a:pt x="183477" y="1596174"/>
                      <a:pt x="206794" y="1580095"/>
                      <a:pt x="194958" y="1555102"/>
                    </a:cubicBezTo>
                    <a:cubicBezTo>
                      <a:pt x="146240" y="1441285"/>
                      <a:pt x="117843" y="1313218"/>
                      <a:pt x="117843" y="1178522"/>
                    </a:cubicBezTo>
                    <a:cubicBezTo>
                      <a:pt x="117843" y="686930"/>
                      <a:pt x="495999" y="283654"/>
                      <a:pt x="978599" y="243687"/>
                    </a:cubicBezTo>
                    <a:cubicBezTo>
                      <a:pt x="994308" y="236855"/>
                      <a:pt x="995489" y="222008"/>
                      <a:pt x="987679" y="207403"/>
                    </a:cubicBezTo>
                  </a:path>
                </a:pathLst>
              </a:custGeom>
              <a:solidFill>
                <a:srgbClr val="009AD7"/>
              </a:solidFill>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01" name="Freeform 100">
                <a:extLst>
                  <a:ext uri="{FF2B5EF4-FFF2-40B4-BE49-F238E27FC236}">
                    <a16:creationId xmlns:a16="http://schemas.microsoft.com/office/drawing/2014/main" id="{A3EE9628-A1E2-0CCB-8FB1-16806082954D}"/>
                  </a:ext>
                </a:extLst>
              </p:cNvPr>
              <p:cNvSpPr/>
              <p:nvPr/>
            </p:nvSpPr>
            <p:spPr>
              <a:xfrm>
                <a:off x="3516098" y="2935289"/>
                <a:ext cx="2104784" cy="2116582"/>
              </a:xfrm>
              <a:custGeom>
                <a:avLst/>
                <a:gdLst/>
                <a:ahLst/>
                <a:cxnLst/>
                <a:rect l="l" t="t" r="r" b="b"/>
                <a:pathLst>
                  <a:path w="2104784" h="2116582">
                    <a:moveTo>
                      <a:pt x="987679" y="207403"/>
                    </a:moveTo>
                    <a:cubicBezTo>
                      <a:pt x="971817" y="177749"/>
                      <a:pt x="935939" y="163118"/>
                      <a:pt x="935939" y="106311"/>
                    </a:cubicBezTo>
                    <a:cubicBezTo>
                      <a:pt x="937616" y="76936"/>
                      <a:pt x="950722" y="49834"/>
                      <a:pt x="972845" y="29997"/>
                    </a:cubicBezTo>
                    <a:cubicBezTo>
                      <a:pt x="994982" y="10147"/>
                      <a:pt x="1023417" y="0"/>
                      <a:pt x="1052919" y="1409"/>
                    </a:cubicBezTo>
                    <a:cubicBezTo>
                      <a:pt x="1092315" y="3289"/>
                      <a:pt x="1127874" y="26263"/>
                      <a:pt x="1145731" y="61340"/>
                    </a:cubicBezTo>
                    <a:cubicBezTo>
                      <a:pt x="1154417" y="78409"/>
                      <a:pt x="1158418" y="97612"/>
                      <a:pt x="1157326" y="116890"/>
                    </a:cubicBezTo>
                    <a:cubicBezTo>
                      <a:pt x="1157326" y="175818"/>
                      <a:pt x="1112253" y="182752"/>
                      <a:pt x="1102106" y="206654"/>
                    </a:cubicBezTo>
                    <a:cubicBezTo>
                      <a:pt x="1097280" y="218020"/>
                      <a:pt x="1099553" y="246252"/>
                      <a:pt x="1124166" y="244957"/>
                    </a:cubicBezTo>
                    <a:cubicBezTo>
                      <a:pt x="1607287" y="274637"/>
                      <a:pt x="1993951" y="681418"/>
                      <a:pt x="1993951" y="1178522"/>
                    </a:cubicBezTo>
                    <a:cubicBezTo>
                      <a:pt x="1993951" y="1319174"/>
                      <a:pt x="1963001" y="1452587"/>
                      <a:pt x="1911617" y="1561896"/>
                    </a:cubicBezTo>
                    <a:cubicBezTo>
                      <a:pt x="1901469" y="1578406"/>
                      <a:pt x="1915820" y="1592808"/>
                      <a:pt x="1937601" y="1593519"/>
                    </a:cubicBezTo>
                    <a:cubicBezTo>
                      <a:pt x="1971218" y="1594612"/>
                      <a:pt x="2001825" y="1570850"/>
                      <a:pt x="2051025" y="1599260"/>
                    </a:cubicBezTo>
                    <a:cubicBezTo>
                      <a:pt x="2075625" y="1615389"/>
                      <a:pt x="2092541" y="1640293"/>
                      <a:pt x="2098662" y="1669376"/>
                    </a:cubicBezTo>
                    <a:cubicBezTo>
                      <a:pt x="2104784" y="1698472"/>
                      <a:pt x="2099361" y="1728165"/>
                      <a:pt x="2083384" y="1753006"/>
                    </a:cubicBezTo>
                    <a:cubicBezTo>
                      <a:pt x="2062048" y="1786179"/>
                      <a:pt x="2024380" y="1805508"/>
                      <a:pt x="1985074" y="1803425"/>
                    </a:cubicBezTo>
                    <a:cubicBezTo>
                      <a:pt x="1965947" y="1802409"/>
                      <a:pt x="1947317" y="1796275"/>
                      <a:pt x="1931162" y="1785696"/>
                    </a:cubicBezTo>
                    <a:cubicBezTo>
                      <a:pt x="1880133" y="1756232"/>
                      <a:pt x="1896669" y="1713725"/>
                      <a:pt x="1881035" y="1692986"/>
                    </a:cubicBezTo>
                    <a:cubicBezTo>
                      <a:pt x="1873606" y="1683131"/>
                      <a:pt x="1848028" y="1670977"/>
                      <a:pt x="1838033" y="1691944"/>
                    </a:cubicBezTo>
                    <a:cubicBezTo>
                      <a:pt x="1677200" y="1945538"/>
                      <a:pt x="1386523" y="2116582"/>
                      <a:pt x="1055904" y="2116582"/>
                    </a:cubicBezTo>
                    <a:cubicBezTo>
                      <a:pt x="726402" y="2116582"/>
                      <a:pt x="436588" y="1946694"/>
                      <a:pt x="272859" y="1694104"/>
                    </a:cubicBezTo>
                    <a:cubicBezTo>
                      <a:pt x="260236" y="1672666"/>
                      <a:pt x="240589" y="1677898"/>
                      <a:pt x="229083" y="1696402"/>
                    </a:cubicBezTo>
                    <a:cubicBezTo>
                      <a:pt x="211328" y="1724965"/>
                      <a:pt x="216599" y="1763344"/>
                      <a:pt x="167399" y="1791753"/>
                    </a:cubicBezTo>
                    <a:cubicBezTo>
                      <a:pt x="141123" y="1805000"/>
                      <a:pt x="111112" y="1807184"/>
                      <a:pt x="82855" y="1797951"/>
                    </a:cubicBezTo>
                    <a:cubicBezTo>
                      <a:pt x="54597" y="1788706"/>
                      <a:pt x="31598" y="1769148"/>
                      <a:pt x="18072" y="1742897"/>
                    </a:cubicBezTo>
                    <a:cubicBezTo>
                      <a:pt x="0" y="1707845"/>
                      <a:pt x="2108" y="1665567"/>
                      <a:pt x="23571" y="1632559"/>
                    </a:cubicBezTo>
                    <a:cubicBezTo>
                      <a:pt x="33998" y="1616506"/>
                      <a:pt x="48628" y="1603425"/>
                      <a:pt x="65875" y="1594738"/>
                    </a:cubicBezTo>
                    <a:cubicBezTo>
                      <a:pt x="116904" y="1565275"/>
                      <a:pt x="145441" y="1600835"/>
                      <a:pt x="171222" y="1597672"/>
                    </a:cubicBezTo>
                    <a:cubicBezTo>
                      <a:pt x="183477" y="1596174"/>
                      <a:pt x="206794" y="1580095"/>
                      <a:pt x="194958" y="1555102"/>
                    </a:cubicBezTo>
                    <a:cubicBezTo>
                      <a:pt x="146240" y="1441285"/>
                      <a:pt x="117843" y="1313218"/>
                      <a:pt x="117843" y="1178522"/>
                    </a:cubicBezTo>
                    <a:cubicBezTo>
                      <a:pt x="117843" y="686930"/>
                      <a:pt x="495999" y="283654"/>
                      <a:pt x="978599" y="243687"/>
                    </a:cubicBezTo>
                    <a:cubicBezTo>
                      <a:pt x="994308" y="236855"/>
                      <a:pt x="995489" y="222008"/>
                      <a:pt x="987679" y="207403"/>
                    </a:cubicBezTo>
                    <a:close/>
                  </a:path>
                </a:pathLst>
              </a:custGeom>
              <a:noFill/>
              <a:ln w="25400" cap="sq">
                <a:solidFill>
                  <a:srgbClr val="FFFEFF"/>
                </a:solidFill>
              </a:ln>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grpSp>
        <p:sp>
          <p:nvSpPr>
            <p:cNvPr id="102" name="TextBox 101">
              <a:extLst>
                <a:ext uri="{FF2B5EF4-FFF2-40B4-BE49-F238E27FC236}">
                  <a16:creationId xmlns:a16="http://schemas.microsoft.com/office/drawing/2014/main" id="{08E5DB0C-05BF-BFFA-B5B6-5D782DF41036}"/>
                </a:ext>
              </a:extLst>
            </p:cNvPr>
            <p:cNvSpPr txBox="1"/>
            <p:nvPr/>
          </p:nvSpPr>
          <p:spPr>
            <a:xfrm>
              <a:off x="5421887" y="4280187"/>
              <a:ext cx="928172" cy="173394"/>
            </a:xfrm>
            <a:prstGeom prst="rect">
              <a:avLst/>
            </a:prstGeom>
          </p:spPr>
          <p:txBody>
            <a:bodyPr wrap="none" lIns="0" tIns="0" rIns="0" bIns="0" anchor="t"/>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25"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Technology</a:t>
              </a:r>
            </a:p>
          </p:txBody>
        </p:sp>
      </p:grpSp>
    </p:spTree>
    <p:extLst>
      <p:ext uri="{BB962C8B-B14F-4D97-AF65-F5344CB8AC3E}">
        <p14:creationId xmlns:p14="http://schemas.microsoft.com/office/powerpoint/2010/main" val="47238028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431;p3">
            <a:extLst>
              <a:ext uri="{FF2B5EF4-FFF2-40B4-BE49-F238E27FC236}">
                <a16:creationId xmlns:a16="http://schemas.microsoft.com/office/drawing/2014/main" id="{E2CEF547-7653-3E4D-46E2-C14A91A0B665}"/>
              </a:ext>
            </a:extLst>
          </p:cNvPr>
          <p:cNvSpPr txBox="1"/>
          <p:nvPr/>
        </p:nvSpPr>
        <p:spPr>
          <a:xfrm>
            <a:off x="454955" y="6106644"/>
            <a:ext cx="5415265" cy="430847"/>
          </a:xfrm>
          <a:prstGeom prst="rect">
            <a:avLst/>
          </a:prstGeom>
          <a:noFill/>
          <a:ln>
            <a:noFill/>
          </a:ln>
        </p:spPr>
        <p:txBody>
          <a:bodyPr spcFirstLastPara="1" wrap="square" lIns="0" tIns="45700" rIns="91425" bIns="45700" anchor="t" anchorCtr="0">
            <a:spAutoFit/>
          </a:bodyPr>
          <a:lstStyle/>
          <a:p>
            <a:pPr>
              <a:buClr>
                <a:srgbClr val="000000"/>
              </a:buClr>
              <a:buSzPts val="1100"/>
              <a:defRPr/>
            </a:pPr>
            <a:r>
              <a:rPr kumimoji="0" lang="en-NL" sz="1100" b="0" i="0" u="none" strike="noStrike" kern="1200" cap="none" spc="0" normalizeH="0" baseline="0" noProof="0">
                <a:ln>
                  <a:noFill/>
                </a:ln>
                <a:solidFill>
                  <a:srgbClr val="6F7878"/>
                </a:solidFill>
                <a:effectLst/>
                <a:uLnTx/>
                <a:uFillTx/>
                <a:latin typeface="Arial"/>
                <a:ea typeface="Arial"/>
                <a:cs typeface="Arial"/>
                <a:sym typeface="Arial"/>
              </a:rPr>
              <a:t>Source: </a:t>
            </a:r>
            <a:r>
              <a:rPr kumimoji="0" lang="en-US" sz="1100" b="0" i="0" u="sng" strike="noStrike" kern="1200" cap="none" spc="0" normalizeH="0" baseline="0" noProof="0">
                <a:ln>
                  <a:noFill/>
                </a:ln>
                <a:solidFill>
                  <a:srgbClr val="0052D6"/>
                </a:solidFill>
                <a:effectLst/>
                <a:uLnTx/>
                <a:uFillTx/>
                <a:latin typeface="Arial"/>
                <a:ea typeface="Arial"/>
                <a:cs typeface="Arial"/>
                <a:sym typeface="Arial"/>
                <a:hlinkClick r:id="rId3"/>
              </a:rPr>
              <a:t>Vodafone Drives Sustainability in their Data </a:t>
            </a:r>
            <a:r>
              <a:rPr lang="en-US" sz="1100" u="sng">
                <a:solidFill>
                  <a:srgbClr val="0052D6"/>
                </a:solidFill>
                <a:latin typeface="Arial"/>
                <a:ea typeface="Arial"/>
                <a:cs typeface="Arial"/>
                <a:sym typeface="Arial"/>
                <a:hlinkClick r:id="rId3"/>
              </a:rPr>
              <a:t>Centers</a:t>
            </a:r>
            <a:r>
              <a:rPr lang="en-US" sz="1100">
                <a:solidFill>
                  <a:srgbClr val="6F7878"/>
                </a:solidFill>
                <a:latin typeface="Arial"/>
                <a:ea typeface="Arial"/>
                <a:cs typeface="Arial"/>
                <a:sym typeface="Arial"/>
              </a:rPr>
              <a:t>, Sunbird.</a:t>
            </a:r>
            <a:endParaRPr kumimoji="0" lang="en-US" sz="1100" b="0" i="0" u="none" strike="noStrike" kern="1200" cap="none" spc="0" normalizeH="0" baseline="0" noProof="0">
              <a:ln>
                <a:noFill/>
              </a:ln>
              <a:solidFill>
                <a:srgbClr val="0052D6"/>
              </a:solidFill>
              <a:effectLst/>
              <a:uLnTx/>
              <a:uFillTx/>
              <a:latin typeface="Arial"/>
              <a:ea typeface="Arial"/>
              <a:cs typeface="Arial"/>
              <a:sym typeface="Arial"/>
            </a:endParaRPr>
          </a:p>
          <a:p>
            <a:pPr marL="0" marR="0" lvl="0" indent="0" algn="l" defTabSz="457200" rtl="0" eaLnBrk="1" fontAlgn="auto" latinLnBrk="0" hangingPunct="1">
              <a:lnSpc>
                <a:spcPct val="100000"/>
              </a:lnSpc>
              <a:spcBef>
                <a:spcPts val="0"/>
              </a:spcBef>
              <a:spcAft>
                <a:spcPts val="0"/>
              </a:spcAft>
              <a:buClr>
                <a:srgbClr val="000000"/>
              </a:buClr>
              <a:buSzPts val="1100"/>
              <a:buFont typeface="Arial"/>
              <a:buNone/>
              <a:tabLst/>
              <a:defRPr/>
            </a:pPr>
            <a:endParaRPr kumimoji="0" lang="en-NL" sz="1100" b="0" i="0" u="none" strike="noStrike" kern="1200" cap="none" spc="0" normalizeH="0" baseline="0" noProof="0">
              <a:ln>
                <a:noFill/>
              </a:ln>
              <a:solidFill>
                <a:srgbClr val="6F7878"/>
              </a:solidFill>
              <a:effectLst/>
              <a:uLnTx/>
              <a:uFillTx/>
              <a:latin typeface="Arial"/>
              <a:ea typeface="Arial"/>
              <a:cs typeface="Arial"/>
              <a:sym typeface="Arial"/>
            </a:endParaRPr>
          </a:p>
        </p:txBody>
      </p:sp>
      <p:sp>
        <p:nvSpPr>
          <p:cNvPr id="5" name="Google Shape;428;p3">
            <a:extLst>
              <a:ext uri="{FF2B5EF4-FFF2-40B4-BE49-F238E27FC236}">
                <a16:creationId xmlns:a16="http://schemas.microsoft.com/office/drawing/2014/main" id="{022BC30B-BCE9-3FC1-53B9-D15CB001E861}"/>
              </a:ext>
            </a:extLst>
          </p:cNvPr>
          <p:cNvSpPr txBox="1"/>
          <p:nvPr/>
        </p:nvSpPr>
        <p:spPr>
          <a:xfrm>
            <a:off x="4495801" y="2188800"/>
            <a:ext cx="7242174" cy="2889637"/>
          </a:xfrm>
          <a:prstGeom prst="rect">
            <a:avLst/>
          </a:prstGeom>
          <a:solidFill>
            <a:srgbClr val="F4F4F4"/>
          </a:solidFill>
          <a:ln>
            <a:noFill/>
          </a:ln>
        </p:spPr>
        <p:txBody>
          <a:bodyPr spcFirstLastPara="1" wrap="square" lIns="182880" tIns="182880" rIns="182880" bIns="182880" anchor="ctr" anchorCtr="0">
            <a:noAutofit/>
          </a:bodyPr>
          <a:lstStyle>
            <a:defPPr>
              <a:defRPr lang="en-US"/>
            </a:defPPr>
            <a:lvl1pPr marR="0" lvl="0">
              <a:lnSpc>
                <a:spcPct val="100000"/>
              </a:lnSpc>
              <a:spcBef>
                <a:spcPts val="0"/>
              </a:spcBef>
              <a:spcAft>
                <a:spcPts val="1200"/>
              </a:spcAft>
              <a:buClr>
                <a:srgbClr val="000000"/>
              </a:buClr>
              <a:buSzPts val="2400"/>
              <a:defRPr sz="2000" b="0" i="0" u="none" strike="noStrike" cap="none">
                <a:latin typeface="Arial"/>
                <a:ea typeface="Arial"/>
                <a:cs typeface="Arial"/>
              </a:defRPr>
            </a:lvl1pPr>
          </a:lstStyle>
          <a:p>
            <a:pPr marL="0" marR="0" lvl="0" indent="0" algn="l" defTabSz="457200" rtl="0" eaLnBrk="1" fontAlgn="auto" latinLnBrk="0" hangingPunct="1">
              <a:lnSpc>
                <a:spcPct val="100000"/>
              </a:lnSpc>
              <a:spcBef>
                <a:spcPts val="0"/>
              </a:spcBef>
              <a:spcAft>
                <a:spcPts val="0"/>
              </a:spcAft>
              <a:buClr>
                <a:prstClr val="black"/>
              </a:buClr>
              <a:buSzPts val="2400"/>
              <a:buFontTx/>
              <a:buNone/>
              <a:tabLst/>
              <a:defRPr/>
            </a:pPr>
            <a:r>
              <a:rPr kumimoji="0" lang="en-US" sz="2000" b="0" i="0" u="none" strike="noStrike" kern="1200" cap="none" spc="0" normalizeH="0" baseline="0" noProof="0">
                <a:ln>
                  <a:noFill/>
                </a:ln>
                <a:solidFill>
                  <a:prstClr val="black"/>
                </a:solidFill>
                <a:effectLst/>
                <a:uLnTx/>
                <a:uFillTx/>
                <a:latin typeface="Arial"/>
                <a:ea typeface="Arial"/>
                <a:cs typeface="Arial"/>
                <a:sym typeface="Arial"/>
              </a:rPr>
              <a:t>Performance analytics insights from common IT tools </a:t>
            </a:r>
            <a:br>
              <a:rPr kumimoji="0" lang="en-US" sz="2000" b="0" i="0" u="none" strike="noStrike" kern="1200" cap="none" spc="0" normalizeH="0" baseline="0" noProof="0">
                <a:ln>
                  <a:noFill/>
                </a:ln>
                <a:solidFill>
                  <a:prstClr val="black"/>
                </a:solidFill>
                <a:effectLst/>
                <a:uLnTx/>
                <a:uFillTx/>
                <a:latin typeface="Arial"/>
                <a:ea typeface="Arial"/>
                <a:cs typeface="Arial"/>
              </a:rPr>
            </a:br>
            <a:r>
              <a:rPr kumimoji="0" lang="en-US" sz="2000" b="0" i="0" u="none" strike="noStrike" kern="1200" cap="none" spc="0" normalizeH="0" baseline="0" noProof="0">
                <a:ln>
                  <a:noFill/>
                </a:ln>
                <a:solidFill>
                  <a:prstClr val="black"/>
                </a:solidFill>
                <a:effectLst/>
                <a:uLnTx/>
                <a:uFillTx/>
                <a:latin typeface="Arial"/>
                <a:ea typeface="Arial"/>
                <a:cs typeface="Arial"/>
                <a:sym typeface="Arial"/>
              </a:rPr>
              <a:t>can be used proactively</a:t>
            </a:r>
            <a:r>
              <a:rPr kumimoji="0" lang="en-US" sz="2000" b="0" i="0" u="none" strike="noStrike" kern="1200" cap="none" spc="0" normalizeH="0" baseline="0" noProof="0">
                <a:ln>
                  <a:noFill/>
                </a:ln>
                <a:solidFill>
                  <a:prstClr val="black"/>
                </a:solidFill>
                <a:effectLst/>
                <a:uLnTx/>
                <a:uFillTx/>
                <a:latin typeface="Arial"/>
                <a:cs typeface="Arial"/>
                <a:sym typeface="Arial"/>
              </a:rPr>
              <a:t> to</a:t>
            </a:r>
            <a:r>
              <a:rPr kumimoji="0" lang="en-US" sz="2000" b="0" i="0" u="none" strike="noStrike" kern="1200" cap="none" spc="0" normalizeH="0" baseline="0" noProof="0">
                <a:ln>
                  <a:noFill/>
                </a:ln>
                <a:solidFill>
                  <a:prstClr val="black"/>
                </a:solidFill>
                <a:effectLst/>
                <a:uLnTx/>
                <a:uFillTx/>
                <a:latin typeface="Arial"/>
                <a:ea typeface="Arial"/>
                <a:cs typeface="Arial"/>
                <a:sym typeface="Arial"/>
              </a:rPr>
              <a:t> manage equipment life cycles </a:t>
            </a:r>
            <a:br>
              <a:rPr kumimoji="0" lang="en-US" sz="2000" b="0" i="0" u="none" strike="noStrike" kern="1200" cap="none" spc="0" normalizeH="0" baseline="0" noProof="0">
                <a:ln>
                  <a:noFill/>
                </a:ln>
                <a:solidFill>
                  <a:prstClr val="black"/>
                </a:solidFill>
                <a:effectLst/>
                <a:uLnTx/>
                <a:uFillTx/>
                <a:latin typeface="Arial"/>
                <a:ea typeface="Arial"/>
                <a:cs typeface="Arial"/>
              </a:rPr>
            </a:br>
            <a:r>
              <a:rPr kumimoji="0" lang="en-US" sz="2000" b="0" i="0" u="none" strike="noStrike" kern="1200" cap="none" spc="0" normalizeH="0" baseline="0" noProof="0">
                <a:ln>
                  <a:noFill/>
                </a:ln>
                <a:solidFill>
                  <a:prstClr val="black"/>
                </a:solidFill>
                <a:effectLst/>
                <a:uLnTx/>
                <a:uFillTx/>
                <a:latin typeface="Arial"/>
                <a:ea typeface="Arial"/>
                <a:cs typeface="Arial"/>
                <a:sym typeface="Arial"/>
              </a:rPr>
              <a:t>and defer the premature hardware refresh, avoiding unnecessary spend and e-waste through maximized </a:t>
            </a:r>
            <a:br>
              <a:rPr kumimoji="0" lang="en-US" sz="2000" b="0" i="0" u="none" strike="noStrike" kern="1200" cap="none" spc="0" normalizeH="0" baseline="0" noProof="0">
                <a:ln>
                  <a:noFill/>
                </a:ln>
                <a:solidFill>
                  <a:prstClr val="black"/>
                </a:solidFill>
                <a:effectLst/>
                <a:uLnTx/>
                <a:uFillTx/>
                <a:latin typeface="Arial"/>
                <a:ea typeface="Arial"/>
                <a:cs typeface="Arial"/>
              </a:rPr>
            </a:br>
            <a:r>
              <a:rPr kumimoji="0" lang="en-US" sz="2000" b="0" i="0" u="none" strike="noStrike" kern="1200" cap="none" spc="0" normalizeH="0" baseline="0" noProof="0">
                <a:ln>
                  <a:noFill/>
                </a:ln>
                <a:solidFill>
                  <a:prstClr val="black"/>
                </a:solidFill>
                <a:effectLst/>
                <a:uLnTx/>
                <a:uFillTx/>
                <a:latin typeface="Arial"/>
                <a:ea typeface="Arial"/>
                <a:cs typeface="Arial"/>
                <a:sym typeface="Arial"/>
              </a:rPr>
              <a:t>life cycles.</a:t>
            </a:r>
            <a:r>
              <a:rPr kumimoji="0" lang="en-US" sz="2000" b="0" i="0" u="none" strike="noStrike" kern="1200" cap="none" spc="0" normalizeH="0" baseline="0" noProof="0">
                <a:ln>
                  <a:noFill/>
                </a:ln>
                <a:solidFill>
                  <a:prstClr val="black"/>
                </a:solidFill>
                <a:effectLst/>
                <a:uLnTx/>
                <a:uFillTx/>
                <a:latin typeface="Arial"/>
                <a:cs typeface="Arial"/>
                <a:sym typeface="Arial"/>
              </a:rPr>
              <a:t> </a:t>
            </a:r>
            <a:endParaRPr kumimoji="0" lang="en-US" sz="2000" b="0" i="0" u="none" strike="noStrike" kern="1200" cap="none" spc="0" normalizeH="0" baseline="0" noProof="0">
              <a:ln>
                <a:noFill/>
              </a:ln>
              <a:solidFill>
                <a:prstClr val="black"/>
              </a:solidFill>
              <a:effectLst/>
              <a:uLnTx/>
              <a:uFillTx/>
              <a:latin typeface="Arial"/>
              <a:cs typeface="Arial"/>
            </a:endParaRPr>
          </a:p>
        </p:txBody>
      </p:sp>
      <p:pic>
        <p:nvPicPr>
          <p:cNvPr id="6" name="Google Shape;203;p8" descr="Gap between two buildings against the blue sky">
            <a:extLst>
              <a:ext uri="{FF2B5EF4-FFF2-40B4-BE49-F238E27FC236}">
                <a16:creationId xmlns:a16="http://schemas.microsoft.com/office/drawing/2014/main" id="{1286B2F0-8C9A-2BAB-989A-99BBAB0A5DB2}"/>
              </a:ext>
            </a:extLst>
          </p:cNvPr>
          <p:cNvPicPr preferRelativeResize="0"/>
          <p:nvPr/>
        </p:nvPicPr>
        <p:blipFill rotWithShape="1">
          <a:blip r:embed="rId4">
            <a:alphaModFix/>
          </a:blip>
          <a:srcRect l="16647" r="16647"/>
          <a:stretch/>
        </p:blipFill>
        <p:spPr>
          <a:xfrm>
            <a:off x="813596" y="2029979"/>
            <a:ext cx="3291840" cy="3289934"/>
          </a:xfrm>
          <a:prstGeom prst="rect">
            <a:avLst/>
          </a:prstGeom>
          <a:noFill/>
          <a:ln>
            <a:solidFill>
              <a:srgbClr val="6F7878"/>
            </a:solidFill>
          </a:ln>
        </p:spPr>
      </p:pic>
      <p:sp>
        <p:nvSpPr>
          <p:cNvPr id="3" name="Title 2">
            <a:extLst>
              <a:ext uri="{FF2B5EF4-FFF2-40B4-BE49-F238E27FC236}">
                <a16:creationId xmlns:a16="http://schemas.microsoft.com/office/drawing/2014/main" id="{4B218276-5A31-0D0D-1598-2998771CD1EF}"/>
              </a:ext>
            </a:extLst>
          </p:cNvPr>
          <p:cNvSpPr>
            <a:spLocks noGrp="1"/>
          </p:cNvSpPr>
          <p:nvPr>
            <p:ph type="title"/>
          </p:nvPr>
        </p:nvSpPr>
        <p:spPr/>
        <p:txBody>
          <a:bodyPr/>
          <a:lstStyle/>
          <a:p>
            <a:r>
              <a:rPr lang="en-US" sz="3200" b="1">
                <a:solidFill>
                  <a:srgbClr val="FFFFFF"/>
                </a:solidFill>
                <a:latin typeface="+mj-lt"/>
              </a:rPr>
              <a:t>Vodafone </a:t>
            </a:r>
            <a:r>
              <a:rPr lang="en-US" sz="3200">
                <a:solidFill>
                  <a:srgbClr val="FFFFFF"/>
                </a:solidFill>
                <a:latin typeface="Arial" panose="020B0604020202020204" pitchFamily="34" charset="0"/>
                <a:cs typeface="Arial" panose="020B0604020202020204" pitchFamily="34" charset="0"/>
              </a:rPr>
              <a:t>| Sustainable IT Operations</a:t>
            </a:r>
            <a:endParaRPr lang="en-US">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0224174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428;p3">
            <a:extLst>
              <a:ext uri="{FF2B5EF4-FFF2-40B4-BE49-F238E27FC236}">
                <a16:creationId xmlns:a16="http://schemas.microsoft.com/office/drawing/2014/main" id="{022BC30B-BCE9-3FC1-53B9-D15CB001E861}"/>
              </a:ext>
            </a:extLst>
          </p:cNvPr>
          <p:cNvSpPr txBox="1"/>
          <p:nvPr/>
        </p:nvSpPr>
        <p:spPr>
          <a:xfrm>
            <a:off x="4495800" y="2188799"/>
            <a:ext cx="7235952" cy="2805231"/>
          </a:xfrm>
          <a:prstGeom prst="rect">
            <a:avLst/>
          </a:prstGeom>
          <a:solidFill>
            <a:srgbClr val="F4F4F4"/>
          </a:solidFill>
          <a:ln>
            <a:noFill/>
          </a:ln>
        </p:spPr>
        <p:txBody>
          <a:bodyPr spcFirstLastPara="1" wrap="square" lIns="182880" tIns="182880" rIns="182880" bIns="182880" anchor="ctr" anchorCtr="0">
            <a:noAutofit/>
          </a:bodyPr>
          <a:lstStyle>
            <a:defPPr>
              <a:defRPr lang="en-US"/>
            </a:defPPr>
            <a:lvl1pPr marR="0" lvl="0">
              <a:lnSpc>
                <a:spcPct val="100000"/>
              </a:lnSpc>
              <a:spcBef>
                <a:spcPts val="0"/>
              </a:spcBef>
              <a:spcAft>
                <a:spcPts val="1200"/>
              </a:spcAft>
              <a:buClr>
                <a:srgbClr val="000000"/>
              </a:buClr>
              <a:buSzPts val="2400"/>
              <a:defRPr sz="2000" b="0" i="0" u="none" strike="noStrike" cap="none">
                <a:latin typeface="Arial"/>
                <a:ea typeface="Arial"/>
                <a:cs typeface="Arial"/>
              </a:defRPr>
            </a:lvl1pPr>
          </a:lstStyle>
          <a:p>
            <a:pPr marL="0" marR="0" lvl="0" indent="0" algn="l" defTabSz="457200" rtl="0" eaLnBrk="1" fontAlgn="auto" latinLnBrk="0" hangingPunct="1">
              <a:lnSpc>
                <a:spcPct val="100000"/>
              </a:lnSpc>
              <a:spcBef>
                <a:spcPts val="0"/>
              </a:spcBef>
              <a:spcAft>
                <a:spcPts val="0"/>
              </a:spcAft>
              <a:buClr>
                <a:prstClr val="black"/>
              </a:buClr>
              <a:buSzPts val="2400"/>
              <a:buFontTx/>
              <a:buNone/>
              <a:tabLst/>
              <a:defRPr/>
            </a:pPr>
            <a:r>
              <a:rPr kumimoji="0" lang="en-US" sz="2000" b="0" i="0" u="none" strike="noStrike" kern="1200" cap="none" spc="0" normalizeH="0" baseline="0" noProof="0" dirty="0">
                <a:ln>
                  <a:noFill/>
                </a:ln>
                <a:solidFill>
                  <a:prstClr val="black"/>
                </a:solidFill>
                <a:effectLst/>
                <a:uLnTx/>
                <a:uFillTx/>
                <a:latin typeface="Arial"/>
                <a:ea typeface="Arial"/>
                <a:cs typeface="Arial"/>
                <a:sym typeface="Arial"/>
              </a:rPr>
              <a:t>Cisco adapted fundamental approaches to the role of its real estate in its business. It used digital solutions to design and manage its real estate to enhance worker productivity and satisfaction while reducing its demands on the environment.</a:t>
            </a:r>
            <a:endParaRPr kumimoji="0" lang="en-US" sz="2000" b="0" i="0" u="none" strike="noStrike" kern="1200" cap="none" spc="0" normalizeH="0" baseline="0" noProof="0" dirty="0">
              <a:ln>
                <a:noFill/>
              </a:ln>
              <a:solidFill>
                <a:prstClr val="black"/>
              </a:solidFill>
              <a:effectLst/>
              <a:uLnTx/>
              <a:uFillTx/>
              <a:latin typeface="Arial"/>
              <a:cs typeface="Arial"/>
            </a:endParaRPr>
          </a:p>
        </p:txBody>
      </p:sp>
      <p:pic>
        <p:nvPicPr>
          <p:cNvPr id="3" name="Google Shape;213;p9" descr="Wire links with nails">
            <a:extLst>
              <a:ext uri="{FF2B5EF4-FFF2-40B4-BE49-F238E27FC236}">
                <a16:creationId xmlns:a16="http://schemas.microsoft.com/office/drawing/2014/main" id="{6629E2AA-6CBF-7CE8-7FFC-6E18928751F2}"/>
              </a:ext>
            </a:extLst>
          </p:cNvPr>
          <p:cNvPicPr preferRelativeResize="0"/>
          <p:nvPr/>
        </p:nvPicPr>
        <p:blipFill rotWithShape="1">
          <a:blip r:embed="rId3">
            <a:alphaModFix/>
          </a:blip>
          <a:srcRect l="15908" r="15908"/>
          <a:stretch/>
        </p:blipFill>
        <p:spPr>
          <a:xfrm>
            <a:off x="813597" y="1985009"/>
            <a:ext cx="3291840" cy="3289934"/>
          </a:xfrm>
          <a:prstGeom prst="rect">
            <a:avLst/>
          </a:prstGeom>
          <a:noFill/>
          <a:ln>
            <a:solidFill>
              <a:srgbClr val="6F7878"/>
            </a:solidFill>
          </a:ln>
        </p:spPr>
      </p:pic>
      <p:sp>
        <p:nvSpPr>
          <p:cNvPr id="7" name="Google Shape;431;p3">
            <a:extLst>
              <a:ext uri="{FF2B5EF4-FFF2-40B4-BE49-F238E27FC236}">
                <a16:creationId xmlns:a16="http://schemas.microsoft.com/office/drawing/2014/main" id="{DD49246D-71CE-ED56-DC46-D5C3CF31C85D}"/>
              </a:ext>
            </a:extLst>
          </p:cNvPr>
          <p:cNvSpPr txBox="1"/>
          <p:nvPr/>
        </p:nvSpPr>
        <p:spPr>
          <a:xfrm>
            <a:off x="454955" y="6106644"/>
            <a:ext cx="5415265" cy="430847"/>
          </a:xfrm>
          <a:prstGeom prst="rect">
            <a:avLst/>
          </a:prstGeom>
          <a:noFill/>
          <a:ln>
            <a:noFill/>
          </a:ln>
        </p:spPr>
        <p:txBody>
          <a:bodyPr spcFirstLastPara="1" wrap="square" lIns="0" tIns="45700" rIns="91425" bIns="45700" anchor="t" anchorCtr="0">
            <a:spAutoFit/>
          </a:bodyPr>
          <a:lstStyle/>
          <a:p>
            <a:pPr>
              <a:buClr>
                <a:srgbClr val="000000"/>
              </a:buClr>
              <a:buSzPts val="1100"/>
              <a:defRPr/>
            </a:pPr>
            <a:r>
              <a:rPr kumimoji="0" lang="en-NL" sz="1100" b="0" i="0" u="none" strike="noStrike" kern="1200" cap="none" spc="0" normalizeH="0" baseline="0" noProof="0">
                <a:ln>
                  <a:noFill/>
                </a:ln>
                <a:solidFill>
                  <a:srgbClr val="6F7878"/>
                </a:solidFill>
                <a:effectLst/>
                <a:uLnTx/>
                <a:uFillTx/>
                <a:latin typeface="Arial"/>
                <a:ea typeface="Arial"/>
                <a:cs typeface="Arial"/>
                <a:sym typeface="Arial"/>
              </a:rPr>
              <a:t>Source: </a:t>
            </a:r>
            <a:r>
              <a:rPr kumimoji="0" lang="en-US" sz="1100" b="0" i="0" u="sng" strike="noStrike" kern="1200" cap="none" spc="0" normalizeH="0" baseline="0" noProof="0">
                <a:ln>
                  <a:noFill/>
                </a:ln>
                <a:solidFill>
                  <a:srgbClr val="0052D6"/>
                </a:solidFill>
                <a:effectLst/>
                <a:uLnTx/>
                <a:uFillTx/>
                <a:latin typeface="Arial"/>
                <a:ea typeface="Arial"/>
                <a:cs typeface="Arial"/>
                <a:sym typeface="Arial"/>
                <a:hlinkClick r:id="rId4">
                  <a:extLst>
                    <a:ext uri="{A12FA001-AC4F-418D-AE19-62706E023703}">
                      <ahyp:hlinkClr xmlns:ahyp="http://schemas.microsoft.com/office/drawing/2018/hyperlinkcolor" val="tx"/>
                    </a:ext>
                  </a:extLst>
                </a:hlinkClick>
              </a:rPr>
              <a:t>Cisco Connected Workplace </a:t>
            </a:r>
            <a:r>
              <a:rPr lang="en-US" sz="1100" u="sng">
                <a:solidFill>
                  <a:srgbClr val="0052D6"/>
                </a:solidFill>
                <a:latin typeface="Arial"/>
                <a:ea typeface="Arial"/>
                <a:cs typeface="Arial"/>
                <a:sym typeface="Arial"/>
                <a:hlinkClick r:id="rId4">
                  <a:extLst>
                    <a:ext uri="{A12FA001-AC4F-418D-AE19-62706E023703}">
                      <ahyp:hlinkClr xmlns:ahyp="http://schemas.microsoft.com/office/drawing/2018/hyperlinkcolor" val="tx"/>
                    </a:ext>
                  </a:extLst>
                </a:hlinkClick>
              </a:rPr>
              <a:t>Project</a:t>
            </a:r>
            <a:r>
              <a:rPr lang="en-US" sz="1100">
                <a:solidFill>
                  <a:srgbClr val="6F7878"/>
                </a:solidFill>
                <a:latin typeface="Arial"/>
                <a:ea typeface="Arial"/>
                <a:cs typeface="Arial"/>
                <a:sym typeface="Arial"/>
              </a:rPr>
              <a:t>, Cisco.</a:t>
            </a:r>
            <a:endParaRPr kumimoji="0" lang="en-US" sz="1100" b="0" i="0" u="none" strike="noStrike" kern="1200" cap="none" spc="0" normalizeH="0" baseline="0" noProof="0">
              <a:ln>
                <a:noFill/>
              </a:ln>
              <a:solidFill>
                <a:srgbClr val="0052D6"/>
              </a:solidFill>
              <a:effectLst/>
              <a:uLnTx/>
              <a:uFillTx/>
              <a:latin typeface="Arial"/>
              <a:ea typeface="Arial"/>
              <a:cs typeface="Arial"/>
              <a:sym typeface="Arial"/>
            </a:endParaRPr>
          </a:p>
          <a:p>
            <a:pPr marL="0" marR="0" lvl="0" indent="0" algn="l" defTabSz="457200" rtl="0" eaLnBrk="1" fontAlgn="auto" latinLnBrk="0" hangingPunct="1">
              <a:lnSpc>
                <a:spcPct val="100000"/>
              </a:lnSpc>
              <a:spcBef>
                <a:spcPts val="0"/>
              </a:spcBef>
              <a:spcAft>
                <a:spcPts val="0"/>
              </a:spcAft>
              <a:buClr>
                <a:srgbClr val="000000"/>
              </a:buClr>
              <a:buSzPts val="1100"/>
              <a:buFont typeface="Arial"/>
              <a:buNone/>
              <a:tabLst/>
              <a:defRPr/>
            </a:pPr>
            <a:endParaRPr kumimoji="0" lang="en-NL" sz="1100" b="0" i="0" u="none" strike="noStrike" kern="1200" cap="none" spc="0" normalizeH="0" baseline="0" noProof="0">
              <a:ln>
                <a:noFill/>
              </a:ln>
              <a:solidFill>
                <a:srgbClr val="6F7878"/>
              </a:solidFill>
              <a:effectLst/>
              <a:uLnTx/>
              <a:uFillTx/>
              <a:latin typeface="Arial"/>
              <a:ea typeface="Arial"/>
              <a:cs typeface="Arial"/>
              <a:sym typeface="Arial"/>
            </a:endParaRPr>
          </a:p>
        </p:txBody>
      </p:sp>
      <p:sp>
        <p:nvSpPr>
          <p:cNvPr id="2" name="Title 1">
            <a:extLst>
              <a:ext uri="{FF2B5EF4-FFF2-40B4-BE49-F238E27FC236}">
                <a16:creationId xmlns:a16="http://schemas.microsoft.com/office/drawing/2014/main" id="{CA15D71D-3B33-A50B-7FF7-7198273459E0}"/>
              </a:ext>
            </a:extLst>
          </p:cNvPr>
          <p:cNvSpPr>
            <a:spLocks noGrp="1"/>
          </p:cNvSpPr>
          <p:nvPr>
            <p:ph type="title"/>
          </p:nvPr>
        </p:nvSpPr>
        <p:spPr/>
        <p:txBody>
          <a:bodyPr/>
          <a:lstStyle/>
          <a:p>
            <a:r>
              <a:rPr lang="en-US" dirty="0">
                <a:cs typeface="Arial" panose="020B0604020202020204" pitchFamily="34" charset="0"/>
              </a:rPr>
              <a:t>Cisco</a:t>
            </a:r>
            <a:r>
              <a:rPr lang="en-US" dirty="0">
                <a:latin typeface="Arial" panose="020B0604020202020204" pitchFamily="34" charset="0"/>
                <a:cs typeface="Arial" panose="020B0604020202020204" pitchFamily="34" charset="0"/>
              </a:rPr>
              <a:t> | Sustainable Enterprise Operations</a:t>
            </a:r>
          </a:p>
        </p:txBody>
      </p:sp>
    </p:spTree>
    <p:extLst>
      <p:ext uri="{BB962C8B-B14F-4D97-AF65-F5344CB8AC3E}">
        <p14:creationId xmlns:p14="http://schemas.microsoft.com/office/powerpoint/2010/main" val="220381397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428;p3">
            <a:extLst>
              <a:ext uri="{FF2B5EF4-FFF2-40B4-BE49-F238E27FC236}">
                <a16:creationId xmlns:a16="http://schemas.microsoft.com/office/drawing/2014/main" id="{022BC30B-BCE9-3FC1-53B9-D15CB001E861}"/>
              </a:ext>
            </a:extLst>
          </p:cNvPr>
          <p:cNvSpPr txBox="1"/>
          <p:nvPr/>
        </p:nvSpPr>
        <p:spPr>
          <a:xfrm>
            <a:off x="4494509" y="2188800"/>
            <a:ext cx="7243466" cy="2734892"/>
          </a:xfrm>
          <a:prstGeom prst="rect">
            <a:avLst/>
          </a:prstGeom>
          <a:solidFill>
            <a:srgbClr val="F4F4F4"/>
          </a:solidFill>
          <a:ln>
            <a:noFill/>
          </a:ln>
        </p:spPr>
        <p:txBody>
          <a:bodyPr spcFirstLastPara="1" wrap="square" lIns="182880" tIns="182880" rIns="182880" bIns="182880" anchor="ctr" anchorCtr="0">
            <a:noAutofit/>
          </a:bodyPr>
          <a:lstStyle>
            <a:defPPr>
              <a:defRPr lang="en-US"/>
            </a:defPPr>
            <a:lvl1pPr marR="0" lvl="0">
              <a:lnSpc>
                <a:spcPct val="100000"/>
              </a:lnSpc>
              <a:spcBef>
                <a:spcPts val="0"/>
              </a:spcBef>
              <a:spcAft>
                <a:spcPts val="1200"/>
              </a:spcAft>
              <a:buClr>
                <a:srgbClr val="000000"/>
              </a:buClr>
              <a:buSzPts val="2400"/>
              <a:defRPr sz="2000" b="0" i="0" u="none" strike="noStrike" cap="none">
                <a:latin typeface="Arial"/>
                <a:ea typeface="Arial"/>
                <a:cs typeface="Arial"/>
              </a:defRPr>
            </a:lvl1pPr>
          </a:lstStyle>
          <a:p>
            <a:pPr marL="0" marR="0" lvl="0" indent="0" algn="l" defTabSz="457200" rtl="0" eaLnBrk="1" fontAlgn="auto" latinLnBrk="0" hangingPunct="1">
              <a:lnSpc>
                <a:spcPct val="100000"/>
              </a:lnSpc>
              <a:spcBef>
                <a:spcPts val="0"/>
              </a:spcBef>
              <a:spcAft>
                <a:spcPts val="0"/>
              </a:spcAft>
              <a:buClr>
                <a:prstClr val="black"/>
              </a:buClr>
              <a:buSzPts val="2400"/>
              <a:buFontTx/>
              <a:buNone/>
              <a:tabLst/>
              <a:defRPr/>
            </a:pPr>
            <a:r>
              <a:rPr kumimoji="0" lang="en-US" sz="2000" b="0" i="0" u="none" strike="noStrike" kern="1200" cap="none" spc="0" normalizeH="0" baseline="0" noProof="0" err="1">
                <a:ln>
                  <a:noFill/>
                </a:ln>
                <a:solidFill>
                  <a:prstClr val="black"/>
                </a:solidFill>
                <a:effectLst/>
                <a:uLnTx/>
                <a:uFillTx/>
                <a:latin typeface="Arial"/>
                <a:ea typeface="Arial"/>
                <a:cs typeface="Arial"/>
                <a:sym typeface="Arial"/>
              </a:rPr>
              <a:t>AgroScout</a:t>
            </a:r>
            <a:r>
              <a:rPr kumimoji="0" lang="en-US" sz="2000" b="0" i="0" u="none" strike="noStrike" kern="1200" cap="none" spc="0" normalizeH="0" baseline="0" noProof="0">
                <a:ln>
                  <a:noFill/>
                </a:ln>
                <a:solidFill>
                  <a:prstClr val="black"/>
                </a:solidFill>
                <a:effectLst/>
                <a:uLnTx/>
                <a:uFillTx/>
                <a:latin typeface="Arial"/>
                <a:ea typeface="Arial"/>
                <a:cs typeface="Arial"/>
                <a:sym typeface="Arial"/>
              </a:rPr>
              <a:t> has developed an artificial intelligence (AI) system that places climate and crop management directly into the hands of food processing companies, farm managers and farmers.</a:t>
            </a:r>
            <a:endParaRPr kumimoji="0" lang="en-US" sz="2000" b="0" i="0" u="none" strike="noStrike" kern="1200" cap="none" spc="0" normalizeH="0" baseline="0" noProof="0">
              <a:ln>
                <a:noFill/>
              </a:ln>
              <a:solidFill>
                <a:prstClr val="black"/>
              </a:solidFill>
              <a:effectLst/>
              <a:uLnTx/>
              <a:uFillTx/>
              <a:latin typeface="Arial"/>
              <a:cs typeface="Arial"/>
            </a:endParaRPr>
          </a:p>
        </p:txBody>
      </p:sp>
      <p:sp>
        <p:nvSpPr>
          <p:cNvPr id="3" name="Google Shape;431;p3">
            <a:extLst>
              <a:ext uri="{FF2B5EF4-FFF2-40B4-BE49-F238E27FC236}">
                <a16:creationId xmlns:a16="http://schemas.microsoft.com/office/drawing/2014/main" id="{52155504-29CC-86FC-0687-2FF61D15D9C5}"/>
              </a:ext>
            </a:extLst>
          </p:cNvPr>
          <p:cNvSpPr txBox="1"/>
          <p:nvPr/>
        </p:nvSpPr>
        <p:spPr>
          <a:xfrm>
            <a:off x="454955" y="6106644"/>
            <a:ext cx="5415265" cy="430847"/>
          </a:xfrm>
          <a:prstGeom prst="rect">
            <a:avLst/>
          </a:prstGeom>
          <a:noFill/>
          <a:ln>
            <a:noFill/>
          </a:ln>
        </p:spPr>
        <p:txBody>
          <a:bodyPr spcFirstLastPara="1" wrap="square" lIns="0" tIns="45700" rIns="91425" bIns="45700" anchor="t" anchorCtr="0">
            <a:spAutoFit/>
          </a:bodyPr>
          <a:lstStyle/>
          <a:p>
            <a:pPr>
              <a:buClr>
                <a:srgbClr val="000000"/>
              </a:buClr>
              <a:buSzPts val="1100"/>
              <a:defRPr/>
            </a:pPr>
            <a:r>
              <a:rPr kumimoji="0" lang="en-NL" sz="1100" b="0" i="0" u="none" strike="noStrike" kern="1200" cap="none" spc="0" normalizeH="0" baseline="0" noProof="0">
                <a:ln>
                  <a:noFill/>
                </a:ln>
                <a:solidFill>
                  <a:srgbClr val="6F7878"/>
                </a:solidFill>
                <a:effectLst/>
                <a:uLnTx/>
                <a:uFillTx/>
                <a:latin typeface="Arial"/>
                <a:ea typeface="Arial"/>
                <a:cs typeface="Arial"/>
                <a:sym typeface="Arial"/>
              </a:rPr>
              <a:t>Source:</a:t>
            </a:r>
            <a:r>
              <a:rPr kumimoji="0" lang="en-US" sz="1100" b="0" i="0" u="none" strike="noStrike" kern="1200" cap="none" spc="0" normalizeH="0" baseline="0" noProof="0">
                <a:ln>
                  <a:noFill/>
                </a:ln>
                <a:solidFill>
                  <a:srgbClr val="6F7878"/>
                </a:solidFill>
                <a:effectLst/>
                <a:uLnTx/>
                <a:uFillTx/>
                <a:latin typeface="Arial"/>
                <a:ea typeface="Arial"/>
                <a:cs typeface="Arial"/>
                <a:sym typeface="Arial"/>
              </a:rPr>
              <a:t> </a:t>
            </a:r>
            <a:r>
              <a:rPr kumimoji="0" lang="en-US" sz="1100" b="0" i="0" u="sng" strike="noStrike" kern="1200" cap="none" spc="0" normalizeH="0" baseline="0" noProof="0">
                <a:ln>
                  <a:noFill/>
                </a:ln>
                <a:solidFill>
                  <a:srgbClr val="0052D6"/>
                </a:solidFill>
                <a:effectLst/>
                <a:uLnTx/>
                <a:uFillTx/>
                <a:latin typeface="Arial"/>
                <a:ea typeface="Arial"/>
                <a:cs typeface="Arial"/>
                <a:sym typeface="Arial"/>
                <a:hlinkClick r:id="rId3"/>
              </a:rPr>
              <a:t>AI to Remotely Protect</a:t>
            </a:r>
            <a:r>
              <a:rPr lang="en-US" sz="1100" u="sng">
                <a:solidFill>
                  <a:srgbClr val="0052D6"/>
                </a:solidFill>
                <a:latin typeface="Arial"/>
                <a:ea typeface="Arial"/>
                <a:cs typeface="Arial"/>
                <a:sym typeface="Arial"/>
                <a:hlinkClick r:id="rId3"/>
              </a:rPr>
              <a:t> Crops</a:t>
            </a:r>
            <a:r>
              <a:rPr lang="en-US" sz="1100">
                <a:solidFill>
                  <a:srgbClr val="6F7878"/>
                </a:solidFill>
                <a:latin typeface="Arial"/>
                <a:ea typeface="Arial"/>
                <a:cs typeface="Arial"/>
                <a:sym typeface="Arial"/>
              </a:rPr>
              <a:t>, </a:t>
            </a:r>
            <a:r>
              <a:rPr lang="en-US" sz="1100" err="1">
                <a:solidFill>
                  <a:srgbClr val="6F7878"/>
                </a:solidFill>
                <a:latin typeface="Arial"/>
                <a:ea typeface="Arial"/>
                <a:cs typeface="Arial"/>
                <a:sym typeface="Arial"/>
              </a:rPr>
              <a:t>GreenBiz</a:t>
            </a:r>
            <a:r>
              <a:rPr lang="en-US" sz="1100">
                <a:solidFill>
                  <a:srgbClr val="6F7878"/>
                </a:solidFill>
                <a:latin typeface="Arial"/>
                <a:ea typeface="Arial"/>
                <a:cs typeface="Arial"/>
                <a:sym typeface="Arial"/>
              </a:rPr>
              <a:t>.</a:t>
            </a:r>
            <a:endParaRPr lang="en-US" sz="1100" b="0" i="0" u="sng" strike="noStrike" kern="1200" cap="none" spc="0" normalizeH="0" baseline="0" noProof="0">
              <a:ln>
                <a:noFill/>
              </a:ln>
              <a:solidFill>
                <a:srgbClr val="0052D6"/>
              </a:solidFill>
              <a:effectLst/>
              <a:uLnTx/>
              <a:uFillTx/>
              <a:latin typeface="Arial"/>
              <a:ea typeface="Arial"/>
              <a:cs typeface="Arial"/>
            </a:endParaRPr>
          </a:p>
          <a:p>
            <a:pPr marL="0" marR="0" lvl="0" indent="0" algn="l" defTabSz="457200">
              <a:lnSpc>
                <a:spcPct val="100000"/>
              </a:lnSpc>
              <a:spcBef>
                <a:spcPts val="0"/>
              </a:spcBef>
              <a:spcAft>
                <a:spcPts val="0"/>
              </a:spcAft>
              <a:buSzPts val="1100"/>
              <a:buFont typeface="Arial"/>
              <a:buNone/>
              <a:tabLst/>
              <a:defRPr/>
            </a:pPr>
            <a:endParaRPr lang="en-NL" sz="1100">
              <a:solidFill>
                <a:srgbClr val="6F7878"/>
              </a:solidFill>
              <a:cs typeface="Arial"/>
            </a:endParaRPr>
          </a:p>
        </p:txBody>
      </p:sp>
      <p:pic>
        <p:nvPicPr>
          <p:cNvPr id="4" name="Google Shape;223;p10" descr="Rows of small plants growing in dome greenhouse">
            <a:extLst>
              <a:ext uri="{FF2B5EF4-FFF2-40B4-BE49-F238E27FC236}">
                <a16:creationId xmlns:a16="http://schemas.microsoft.com/office/drawing/2014/main" id="{76CEA686-6CF1-4E2B-97BB-AA22F249ECDF}"/>
              </a:ext>
            </a:extLst>
          </p:cNvPr>
          <p:cNvPicPr preferRelativeResize="0"/>
          <p:nvPr/>
        </p:nvPicPr>
        <p:blipFill rotWithShape="1">
          <a:blip r:embed="rId4">
            <a:alphaModFix/>
          </a:blip>
          <a:srcRect l="12470" r="12470"/>
          <a:stretch/>
        </p:blipFill>
        <p:spPr>
          <a:xfrm>
            <a:off x="794324" y="1979505"/>
            <a:ext cx="3291840" cy="3289934"/>
          </a:xfrm>
          <a:prstGeom prst="rect">
            <a:avLst/>
          </a:prstGeom>
          <a:noFill/>
          <a:ln>
            <a:solidFill>
              <a:srgbClr val="6F7878"/>
            </a:solidFill>
          </a:ln>
        </p:spPr>
      </p:pic>
      <p:sp>
        <p:nvSpPr>
          <p:cNvPr id="2" name="Title 1">
            <a:extLst>
              <a:ext uri="{FF2B5EF4-FFF2-40B4-BE49-F238E27FC236}">
                <a16:creationId xmlns:a16="http://schemas.microsoft.com/office/drawing/2014/main" id="{F64EC200-66BC-237B-B136-B6A10BD2A7D2}"/>
              </a:ext>
            </a:extLst>
          </p:cNvPr>
          <p:cNvSpPr>
            <a:spLocks noGrp="1"/>
          </p:cNvSpPr>
          <p:nvPr>
            <p:ph type="title"/>
          </p:nvPr>
        </p:nvSpPr>
        <p:spPr/>
        <p:txBody>
          <a:bodyPr/>
          <a:lstStyle/>
          <a:p>
            <a:r>
              <a:rPr lang="en-US" sz="3200" b="1" err="1">
                <a:solidFill>
                  <a:schemeClr val="bg1"/>
                </a:solidFill>
                <a:latin typeface="Arial Black" panose="020B0604020202020204" pitchFamily="34" charset="0"/>
                <a:cs typeface="Arial Black" panose="020B0604020202020204" pitchFamily="34" charset="0"/>
              </a:rPr>
              <a:t>AgroScout</a:t>
            </a:r>
            <a:r>
              <a:rPr lang="en-US" sz="3200" b="1">
                <a:solidFill>
                  <a:schemeClr val="bg1"/>
                </a:solidFill>
                <a:latin typeface="Arial Black" panose="020B0604020202020204" pitchFamily="34" charset="0"/>
                <a:cs typeface="Arial Black" panose="020B0604020202020204" pitchFamily="34" charset="0"/>
              </a:rPr>
              <a:t> </a:t>
            </a:r>
            <a:r>
              <a:rPr lang="en-US">
                <a:latin typeface="Arial" panose="020B0604020202020204" pitchFamily="34" charset="0"/>
                <a:cs typeface="Arial" panose="020B0604020202020204" pitchFamily="34" charset="0"/>
              </a:rPr>
              <a:t>|</a:t>
            </a:r>
            <a:r>
              <a:rPr lang="en-US" sz="3200" b="1">
                <a:solidFill>
                  <a:schemeClr val="bg1"/>
                </a:solidFill>
                <a:latin typeface="Arial Black" panose="020B0604020202020204" pitchFamily="34" charset="0"/>
                <a:cs typeface="Arial Black" panose="020B0604020202020204" pitchFamily="34" charset="0"/>
              </a:rPr>
              <a:t> </a:t>
            </a:r>
            <a:r>
              <a:rPr lang="en-US" sz="3200">
                <a:solidFill>
                  <a:schemeClr val="bg1"/>
                </a:solidFill>
                <a:latin typeface="Arial" panose="020B0604020202020204" pitchFamily="34" charset="0"/>
                <a:cs typeface="Arial" panose="020B0604020202020204" pitchFamily="34" charset="0"/>
              </a:rPr>
              <a:t>Sustainable Customer Operations</a:t>
            </a:r>
            <a:endParaRPr lang="en-US"/>
          </a:p>
        </p:txBody>
      </p:sp>
    </p:spTree>
    <p:extLst>
      <p:ext uri="{BB962C8B-B14F-4D97-AF65-F5344CB8AC3E}">
        <p14:creationId xmlns:p14="http://schemas.microsoft.com/office/powerpoint/2010/main" val="191670661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2593B98-4315-8253-7501-4F4D40F2F39F}"/>
              </a:ext>
            </a:extLst>
          </p:cNvPr>
          <p:cNvSpPr txBox="1"/>
          <p:nvPr/>
        </p:nvSpPr>
        <p:spPr>
          <a:xfrm>
            <a:off x="775137" y="2191806"/>
            <a:ext cx="7720469" cy="1523494"/>
          </a:xfrm>
          <a:prstGeom prst="rect">
            <a:avLst/>
          </a:prstGeom>
          <a:noFill/>
        </p:spPr>
        <p:txBody>
          <a:bodyPr wrap="square" lIns="0" rIns="0" rtlCol="0">
            <a:spAutoFit/>
          </a:bodyPr>
          <a:lstStyle/>
          <a:p>
            <a:pPr marL="0" marR="0" lvl="0" indent="0" algn="l" defTabSz="1219181" rtl="0" eaLnBrk="1" fontAlgn="auto" latinLnBrk="0" hangingPunct="1">
              <a:lnSpc>
                <a:spcPct val="100000"/>
              </a:lnSpc>
              <a:spcBef>
                <a:spcPts val="600"/>
              </a:spcBef>
              <a:spcAft>
                <a:spcPts val="0"/>
              </a:spcAft>
              <a:buClrTx/>
              <a:buSzTx/>
              <a:buFontTx/>
              <a:buNone/>
              <a:tabLst/>
              <a:defRPr/>
            </a:pPr>
            <a:r>
              <a:rPr kumimoji="0" lang="en-US" sz="4400" b="1" i="0" u="none" strike="noStrike" kern="1200" cap="none" spc="0" normalizeH="0" baseline="0" noProof="0">
                <a:ln>
                  <a:noFill/>
                </a:ln>
                <a:solidFill>
                  <a:srgbClr val="009AD7"/>
                </a:solidFill>
                <a:effectLst/>
                <a:uLnTx/>
                <a:uFillTx/>
                <a:latin typeface="Arial Black" panose="020B0604020202020204" pitchFamily="34" charset="0"/>
                <a:ea typeface="+mn-ea"/>
                <a:cs typeface="Arial Black" panose="020B0604020202020204" pitchFamily="34" charset="0"/>
              </a:rPr>
              <a:t>Everything Is Trending,</a:t>
            </a:r>
          </a:p>
          <a:p>
            <a:pPr marL="0" marR="0" lvl="0" indent="0" algn="l" defTabSz="1219181" rtl="0" eaLnBrk="1" fontAlgn="auto" latinLnBrk="0" hangingPunct="1">
              <a:lnSpc>
                <a:spcPct val="100000"/>
              </a:lnSpc>
              <a:spcBef>
                <a:spcPts val="600"/>
              </a:spcBef>
              <a:spcAft>
                <a:spcPts val="0"/>
              </a:spcAft>
              <a:buClrTx/>
              <a:buSzTx/>
              <a:buFontTx/>
              <a:buNone/>
              <a:tabLst/>
              <a:defRPr/>
            </a:pPr>
            <a:r>
              <a:rPr kumimoji="0" lang="en-US" sz="4400" b="1" i="0" u="none" strike="noStrike" kern="1200" cap="none" spc="0" normalizeH="0" baseline="0" noProof="0">
                <a:ln>
                  <a:noFill/>
                </a:ln>
                <a:solidFill>
                  <a:prstClr val="white"/>
                </a:solidFill>
                <a:effectLst/>
                <a:uLnTx/>
                <a:uFillTx/>
                <a:latin typeface="Arial Black" panose="020B0604020202020204" pitchFamily="34" charset="0"/>
                <a:ea typeface="+mn-ea"/>
                <a:cs typeface="Arial Black" panose="020B0604020202020204" pitchFamily="34" charset="0"/>
              </a:rPr>
              <a:t>Everywhere, All at Once</a:t>
            </a:r>
          </a:p>
        </p:txBody>
      </p:sp>
    </p:spTree>
    <p:extLst>
      <p:ext uri="{BB962C8B-B14F-4D97-AF65-F5344CB8AC3E}">
        <p14:creationId xmlns:p14="http://schemas.microsoft.com/office/powerpoint/2010/main" val="393843516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DD757CE-A8CD-DA37-ED8A-B4070419AB49}"/>
              </a:ext>
            </a:extLst>
          </p:cNvPr>
          <p:cNvSpPr txBox="1"/>
          <p:nvPr/>
        </p:nvSpPr>
        <p:spPr>
          <a:xfrm>
            <a:off x="458786" y="1726248"/>
            <a:ext cx="11272966" cy="4401205"/>
          </a:xfrm>
          <a:prstGeom prst="rect">
            <a:avLst/>
          </a:prstGeom>
          <a:noFill/>
        </p:spPr>
        <p:txBody>
          <a:bodyPr wrap="square" numCol="2" spcCol="365760">
            <a:spAutoFit/>
          </a:bodyPr>
          <a:lstStyle/>
          <a:p>
            <a:pPr marL="310896" marR="0" lvl="0" indent="-310896" algn="l" defTabSz="457200" rtl="0" eaLnBrk="1" fontAlgn="auto" latinLnBrk="0" hangingPunct="1">
              <a:lnSpc>
                <a:spcPct val="100000"/>
              </a:lnSpc>
              <a:spcBef>
                <a:spcPts val="0"/>
              </a:spcBef>
              <a:spcAft>
                <a:spcPts val="1200"/>
              </a:spcAft>
              <a:buClrTx/>
              <a:buSzPct val="100000"/>
              <a:buFont typeface="Arial"/>
              <a:buChar char="•"/>
              <a:tabLst/>
              <a:defRPr/>
            </a:pPr>
            <a:r>
              <a:rPr kumimoji="0" lang="en-NL" sz="2000" b="0" i="0" u="none" strike="noStrike" kern="1200" cap="none" spc="0" normalizeH="0" baseline="0" noProof="0">
                <a:ln>
                  <a:noFill/>
                </a:ln>
                <a:solidFill>
                  <a:prstClr val="black"/>
                </a:solidFill>
                <a:effectLst/>
                <a:uLnTx/>
                <a:uFillTx/>
                <a:latin typeface="Arial" panose="020B0604020202020204"/>
                <a:ea typeface="+mn-ea"/>
                <a:cs typeface="+mn-cs"/>
              </a:rPr>
              <a:t>Leverage sustainable technology </a:t>
            </a:r>
            <a:r>
              <a:rPr kumimoji="0" lang="en-NL" sz="2000" b="1" i="0" u="none" strike="noStrike" kern="1200" cap="none" spc="0" normalizeH="0" baseline="0" noProof="0">
                <a:ln>
                  <a:noFill/>
                </a:ln>
                <a:solidFill>
                  <a:prstClr val="black"/>
                </a:solidFill>
                <a:effectLst/>
                <a:uLnTx/>
                <a:uFillTx/>
                <a:latin typeface="Arial" panose="020B0604020202020204"/>
                <a:ea typeface="+mn-ea"/>
                <a:cs typeface="+mn-cs"/>
              </a:rPr>
              <a:t>to improve quality, scale and impact </a:t>
            </a:r>
            <a:r>
              <a:rPr kumimoji="0" lang="en-NL" sz="2000" b="0" i="0" u="none" strike="noStrike" kern="1200" cap="none" spc="0" normalizeH="0" baseline="0" noProof="0">
                <a:ln>
                  <a:noFill/>
                </a:ln>
                <a:solidFill>
                  <a:prstClr val="black"/>
                </a:solidFill>
                <a:effectLst/>
                <a:uLnTx/>
                <a:uFillTx/>
                <a:latin typeface="Arial" panose="020B0604020202020204"/>
                <a:ea typeface="+mn-ea"/>
                <a:cs typeface="+mn-cs"/>
              </a:rPr>
              <a:t>beyond what spreadsheets can provide.</a:t>
            </a:r>
          </a:p>
          <a:p>
            <a:pPr marL="310896" marR="0" lvl="0" indent="-310896" algn="l" defTabSz="457200" rtl="0" eaLnBrk="1" fontAlgn="auto" latinLnBrk="0" hangingPunct="1">
              <a:lnSpc>
                <a:spcPct val="100000"/>
              </a:lnSpc>
              <a:spcBef>
                <a:spcPts val="0"/>
              </a:spcBef>
              <a:spcAft>
                <a:spcPts val="1200"/>
              </a:spcAft>
              <a:buClrTx/>
              <a:buSzPct val="100000"/>
              <a:buFont typeface="Arial"/>
              <a:buChar char="•"/>
              <a:tabLst/>
              <a:defRPr/>
            </a:pPr>
            <a:r>
              <a:rPr kumimoji="0" lang="en-NL" sz="2000" b="0" i="0" u="none" strike="noStrike" kern="1200" cap="none" spc="0" normalizeH="0" baseline="0" noProof="0">
                <a:ln>
                  <a:noFill/>
                </a:ln>
                <a:solidFill>
                  <a:prstClr val="black"/>
                </a:solidFill>
                <a:effectLst/>
                <a:uLnTx/>
                <a:uFillTx/>
                <a:latin typeface="Arial" panose="020B0604020202020204"/>
                <a:ea typeface="+mn-ea"/>
                <a:cs typeface="+mn-cs"/>
              </a:rPr>
              <a:t>Identify the sustainable technologies needed by starting with material issues. Prioritize technology investments in material issues that are identified as very high in importance.</a:t>
            </a:r>
          </a:p>
          <a:p>
            <a:pPr marL="310896" marR="0" lvl="0" indent="-310896" algn="l" defTabSz="457200" rtl="0" eaLnBrk="1" fontAlgn="auto" latinLnBrk="0" hangingPunct="1">
              <a:lnSpc>
                <a:spcPct val="100000"/>
              </a:lnSpc>
              <a:spcBef>
                <a:spcPts val="0"/>
              </a:spcBef>
              <a:spcAft>
                <a:spcPts val="1200"/>
              </a:spcAft>
              <a:buClrTx/>
              <a:buSzPct val="100000"/>
              <a:buFont typeface="Arial"/>
              <a:buChar char="•"/>
              <a:tabLst/>
              <a:defRPr/>
            </a:pPr>
            <a:r>
              <a:rPr kumimoji="0" lang="en-NL" sz="2000" b="0" i="0" u="none" strike="noStrike" kern="1200" cap="none" spc="0" normalizeH="0" baseline="0" noProof="0">
                <a:ln>
                  <a:noFill/>
                </a:ln>
                <a:solidFill>
                  <a:prstClr val="black"/>
                </a:solidFill>
                <a:effectLst/>
                <a:uLnTx/>
                <a:uFillTx/>
                <a:latin typeface="Arial" panose="020B0604020202020204"/>
                <a:ea typeface="+mn-ea"/>
                <a:cs typeface="+mn-cs"/>
              </a:rPr>
              <a:t>Support </a:t>
            </a:r>
            <a:r>
              <a:rPr kumimoji="0" lang="en-NL" sz="2000" b="1" i="0" u="none" strike="noStrike" kern="1200" cap="none" spc="0" normalizeH="0" baseline="0" noProof="0">
                <a:ln>
                  <a:noFill/>
                </a:ln>
                <a:solidFill>
                  <a:prstClr val="black"/>
                </a:solidFill>
                <a:effectLst/>
                <a:uLnTx/>
                <a:uFillTx/>
                <a:latin typeface="Arial" panose="020B0604020202020204"/>
                <a:ea typeface="+mn-ea"/>
                <a:cs typeface="+mn-cs"/>
              </a:rPr>
              <a:t>cost optimization and rationalization </a:t>
            </a:r>
            <a:r>
              <a:rPr kumimoji="0" lang="en-NL" sz="2000" b="0" i="0" u="none" strike="noStrike" kern="1200" cap="none" spc="0" normalizeH="0" baseline="0" noProof="0">
                <a:ln>
                  <a:noFill/>
                </a:ln>
                <a:solidFill>
                  <a:prstClr val="black"/>
                </a:solidFill>
                <a:effectLst/>
                <a:uLnTx/>
                <a:uFillTx/>
                <a:latin typeface="Arial" panose="020B0604020202020204"/>
                <a:ea typeface="+mn-ea"/>
                <a:cs typeface="+mn-cs"/>
              </a:rPr>
              <a:t>efforts by using sustainable technologies to aggregate and track critical performance and usage data, such as server/storage utilization and the number of end-user devices per employee.</a:t>
            </a:r>
          </a:p>
          <a:p>
            <a:pPr marL="310896" marR="0" lvl="0" indent="-310896" algn="l" defTabSz="457200" rtl="0" eaLnBrk="1" fontAlgn="auto" latinLnBrk="0" hangingPunct="1">
              <a:lnSpc>
                <a:spcPct val="100000"/>
              </a:lnSpc>
              <a:spcBef>
                <a:spcPts val="0"/>
              </a:spcBef>
              <a:spcAft>
                <a:spcPts val="1200"/>
              </a:spcAft>
              <a:buClrTx/>
              <a:buSzPct val="100000"/>
              <a:buFont typeface="Arial"/>
              <a:buChar char="•"/>
              <a:tabLst/>
              <a:defRPr/>
            </a:pPr>
            <a:r>
              <a:rPr kumimoji="0" lang="en-NL" sz="2000" b="0" i="0" u="none" strike="noStrike" kern="1200" cap="none" spc="0" normalizeH="0" baseline="0" noProof="0">
                <a:ln>
                  <a:noFill/>
                </a:ln>
                <a:solidFill>
                  <a:prstClr val="black"/>
                </a:solidFill>
                <a:effectLst/>
                <a:uLnTx/>
                <a:uFillTx/>
                <a:latin typeface="Arial" panose="020B0604020202020204"/>
                <a:ea typeface="+mn-ea"/>
                <a:cs typeface="+mn-cs"/>
              </a:rPr>
              <a:t>Invest in emerging technologies and engage with emerging vendors at a rapid pace — aiming to </a:t>
            </a:r>
            <a:r>
              <a:rPr kumimoji="0" lang="en-NL" sz="2000" b="1" i="0" u="none" strike="noStrike" kern="1200" cap="none" spc="0" normalizeH="0" baseline="0" noProof="0">
                <a:ln>
                  <a:noFill/>
                </a:ln>
                <a:solidFill>
                  <a:prstClr val="black"/>
                </a:solidFill>
                <a:effectLst/>
                <a:uLnTx/>
                <a:uFillTx/>
                <a:latin typeface="Arial" panose="020B0604020202020204"/>
                <a:ea typeface="+mn-ea"/>
                <a:cs typeface="+mn-cs"/>
              </a:rPr>
              <a:t>validate and scale new solutions </a:t>
            </a:r>
            <a:r>
              <a:rPr kumimoji="0" lang="en-NL" sz="2000" b="0" i="0" u="none" strike="noStrike" kern="1200" cap="none" spc="0" normalizeH="0" baseline="0" noProof="0">
                <a:ln>
                  <a:noFill/>
                </a:ln>
                <a:solidFill>
                  <a:prstClr val="black"/>
                </a:solidFill>
                <a:effectLst/>
                <a:uLnTx/>
                <a:uFillTx/>
                <a:latin typeface="Arial" panose="020B0604020202020204"/>
                <a:ea typeface="+mn-ea"/>
                <a:cs typeface="+mn-cs"/>
              </a:rPr>
              <a:t>as fast as possible.</a:t>
            </a:r>
          </a:p>
          <a:p>
            <a:pPr marL="310896" marR="0" lvl="0" indent="-310896" algn="l" defTabSz="457200" rtl="0" eaLnBrk="1" fontAlgn="auto" latinLnBrk="0" hangingPunct="1">
              <a:lnSpc>
                <a:spcPct val="100000"/>
              </a:lnSpc>
              <a:spcBef>
                <a:spcPts val="0"/>
              </a:spcBef>
              <a:spcAft>
                <a:spcPts val="1200"/>
              </a:spcAft>
              <a:buClrTx/>
              <a:buSzPct val="100000"/>
              <a:buFont typeface="Arial"/>
              <a:buChar char="•"/>
              <a:tabLst/>
              <a:defRPr/>
            </a:pPr>
            <a:r>
              <a:rPr kumimoji="0" lang="en-NL" sz="2000" b="0" i="0" u="none" strike="noStrike" kern="1200" cap="none" spc="0" normalizeH="0" baseline="0" noProof="0">
                <a:ln>
                  <a:noFill/>
                </a:ln>
                <a:solidFill>
                  <a:prstClr val="black"/>
                </a:solidFill>
                <a:effectLst/>
                <a:uLnTx/>
                <a:uFillTx/>
                <a:latin typeface="Arial" panose="020B0604020202020204"/>
                <a:ea typeface="+mn-ea"/>
                <a:cs typeface="+mn-cs"/>
              </a:rPr>
              <a:t>Initiate or reinvigorate the sustainable IT program to explore new sustainable business models and products.</a:t>
            </a:r>
          </a:p>
        </p:txBody>
      </p:sp>
      <p:sp>
        <p:nvSpPr>
          <p:cNvPr id="9" name="Text Placeholder 8">
            <a:extLst>
              <a:ext uri="{FF2B5EF4-FFF2-40B4-BE49-F238E27FC236}">
                <a16:creationId xmlns:a16="http://schemas.microsoft.com/office/drawing/2014/main" id="{C01F2A97-9E55-4D7A-D8AC-76FFD7314B4A}"/>
              </a:ext>
            </a:extLst>
          </p:cNvPr>
          <p:cNvSpPr>
            <a:spLocks noGrp="1"/>
          </p:cNvSpPr>
          <p:nvPr>
            <p:ph type="body" sz="quarter" idx="10"/>
          </p:nvPr>
        </p:nvSpPr>
        <p:spPr>
          <a:xfrm>
            <a:off x="458788" y="296486"/>
            <a:ext cx="9571037" cy="276999"/>
          </a:xfrm>
        </p:spPr>
        <p:txBody>
          <a:bodyPr/>
          <a:lstStyle/>
          <a:p>
            <a:r>
              <a:rPr lang="en-US" sz="2000">
                <a:solidFill>
                  <a:srgbClr val="009AD7"/>
                </a:solidFill>
                <a:latin typeface="Arial" panose="020B0604020202020204" pitchFamily="34" charset="0"/>
                <a:cs typeface="Arial" panose="020B0604020202020204" pitchFamily="34" charset="0"/>
              </a:rPr>
              <a:t>Sustainable Technology</a:t>
            </a:r>
          </a:p>
        </p:txBody>
      </p:sp>
    </p:spTree>
    <p:extLst>
      <p:ext uri="{BB962C8B-B14F-4D97-AF65-F5344CB8AC3E}">
        <p14:creationId xmlns:p14="http://schemas.microsoft.com/office/powerpoint/2010/main" val="406166479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1A81D001-8AA0-AB14-4702-0141AEBA6992}"/>
              </a:ext>
            </a:extLst>
          </p:cNvPr>
          <p:cNvCxnSpPr>
            <a:cxnSpLocks/>
          </p:cNvCxnSpPr>
          <p:nvPr/>
        </p:nvCxnSpPr>
        <p:spPr>
          <a:xfrm>
            <a:off x="457200" y="3107722"/>
            <a:ext cx="2474536" cy="0"/>
          </a:xfrm>
          <a:prstGeom prst="line">
            <a:avLst/>
          </a:prstGeom>
          <a:noFill/>
          <a:ln w="12700" cap="flat" cmpd="sng">
            <a:solidFill>
              <a:srgbClr val="06C4B0"/>
            </a:solidFill>
            <a:prstDash val="solid"/>
            <a:round/>
            <a:headEnd type="none" w="lg" len="med"/>
            <a:tailEnd type="none" w="lg" len="med"/>
          </a:ln>
        </p:spPr>
      </p:cxnSp>
      <p:sp>
        <p:nvSpPr>
          <p:cNvPr id="8" name="TextBox 7">
            <a:extLst>
              <a:ext uri="{FF2B5EF4-FFF2-40B4-BE49-F238E27FC236}">
                <a16:creationId xmlns:a16="http://schemas.microsoft.com/office/drawing/2014/main" id="{4D795BEF-4DF6-B741-75C7-8D6C0DD2F450}"/>
              </a:ext>
            </a:extLst>
          </p:cNvPr>
          <p:cNvSpPr txBox="1"/>
          <p:nvPr/>
        </p:nvSpPr>
        <p:spPr>
          <a:xfrm>
            <a:off x="457200" y="3187423"/>
            <a:ext cx="3364110" cy="1077218"/>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a:ln>
                  <a:noFill/>
                </a:ln>
                <a:solidFill>
                  <a:srgbClr val="06C4B0"/>
                </a:solidFill>
                <a:effectLst/>
                <a:uLnTx/>
                <a:uFillTx/>
                <a:latin typeface="Arial Black" panose="020B0604020202020204" pitchFamily="34" charset="0"/>
                <a:ea typeface="+mn-ea"/>
                <a:cs typeface="Arial Black" panose="020B0604020202020204" pitchFamily="34" charset="0"/>
              </a:rPr>
              <a:t>Rise of</a:t>
            </a:r>
            <a:br>
              <a:rPr kumimoji="0" lang="en-US" sz="3200" b="1" i="0" u="none" strike="noStrike" kern="1200" cap="none" spc="0" normalizeH="0" baseline="0" noProof="0">
                <a:ln>
                  <a:noFill/>
                </a:ln>
                <a:solidFill>
                  <a:srgbClr val="06C4B0"/>
                </a:solidFill>
                <a:effectLst/>
                <a:uLnTx/>
                <a:uFillTx/>
                <a:latin typeface="Arial Black" panose="020B0604020202020204" pitchFamily="34" charset="0"/>
                <a:ea typeface="+mn-ea"/>
                <a:cs typeface="Arial Black" panose="020B0604020202020204" pitchFamily="34" charset="0"/>
              </a:rPr>
            </a:br>
            <a:r>
              <a:rPr kumimoji="0" lang="en-US" sz="3200" b="1" i="0" u="none" strike="noStrike" kern="1200" cap="none" spc="0" normalizeH="0" baseline="0" noProof="0">
                <a:ln>
                  <a:noFill/>
                </a:ln>
                <a:solidFill>
                  <a:srgbClr val="06C4B0"/>
                </a:solidFill>
                <a:effectLst/>
                <a:uLnTx/>
                <a:uFillTx/>
                <a:latin typeface="Arial Black" panose="020B0604020202020204" pitchFamily="34" charset="0"/>
                <a:ea typeface="+mn-ea"/>
                <a:cs typeface="Arial Black" panose="020B0604020202020204" pitchFamily="34" charset="0"/>
              </a:rPr>
              <a:t>the Builders</a:t>
            </a:r>
          </a:p>
        </p:txBody>
      </p:sp>
      <p:sp>
        <p:nvSpPr>
          <p:cNvPr id="21" name="TextBox 20">
            <a:extLst>
              <a:ext uri="{FF2B5EF4-FFF2-40B4-BE49-F238E27FC236}">
                <a16:creationId xmlns:a16="http://schemas.microsoft.com/office/drawing/2014/main" id="{F2CA6238-B6E6-103B-4BF3-B80115B66A63}"/>
              </a:ext>
            </a:extLst>
          </p:cNvPr>
          <p:cNvSpPr txBox="1"/>
          <p:nvPr/>
        </p:nvSpPr>
        <p:spPr>
          <a:xfrm>
            <a:off x="7080837" y="4312161"/>
            <a:ext cx="1371703" cy="523220"/>
          </a:xfrm>
          <a:prstGeom prst="rect">
            <a:avLst/>
          </a:prstGeom>
          <a:noFill/>
        </p:spPr>
        <p:txBody>
          <a:bodyPr wrap="square" lIns="0" rIns="0" rtlCol="0">
            <a:spAutoFit/>
          </a:bodyPr>
          <a:lstStyle>
            <a:defPPr>
              <a:defRPr lang="en-US"/>
            </a:defPPr>
            <a:lvl1pPr marR="0" lvl="0" indent="0" algn="ctr" defTabSz="457200" fontAlgn="auto">
              <a:lnSpc>
                <a:spcPct val="100000"/>
              </a:lnSpc>
              <a:spcBef>
                <a:spcPts val="600"/>
              </a:spcBef>
              <a:spcAft>
                <a:spcPts val="0"/>
              </a:spcAft>
              <a:buClrTx/>
              <a:buSzTx/>
              <a:buFontTx/>
              <a:buNone/>
              <a:tabLst/>
              <a:defRPr kumimoji="0" sz="1400" b="0" i="0" u="none" strike="noStrike" cap="none" spc="0" normalizeH="0" baseline="0">
                <a:ln>
                  <a:noFill/>
                </a:ln>
                <a:solidFill>
                  <a:srgbClr val="009AD7">
                    <a:alpha val="40000"/>
                  </a:srgbClr>
                </a:solidFill>
                <a:effectLst/>
                <a:uLnTx/>
                <a:uFillTx/>
                <a:latin typeface="Arial" panose="020B0604020202020204"/>
              </a:defRPr>
            </a:lvl1pPr>
          </a:lstStyle>
          <a:p>
            <a:pPr marL="0" marR="0" lvl="0" indent="0" algn="ctr" defTabSz="457200" rtl="0" eaLnBrk="1" fontAlgn="auto" latinLnBrk="0" hangingPunct="1">
              <a:lnSpc>
                <a:spcPct val="100000"/>
              </a:lnSpc>
              <a:spcBef>
                <a:spcPts val="600"/>
              </a:spcBef>
              <a:spcAft>
                <a:spcPts val="0"/>
              </a:spcAft>
              <a:buClrTx/>
              <a:buSzTx/>
              <a:buFontTx/>
              <a:buNone/>
              <a:tabLst/>
              <a:defRPr/>
            </a:pPr>
            <a:r>
              <a:rPr kumimoji="0" lang="en-US" sz="1400" b="0" i="0" u="none" strike="noStrike" kern="1200" cap="none" spc="0" normalizeH="0" baseline="0" noProof="0">
                <a:ln>
                  <a:noFill/>
                </a:ln>
                <a:solidFill>
                  <a:srgbClr val="009AD7">
                    <a:alpha val="40000"/>
                  </a:srgbClr>
                </a:solidFill>
                <a:effectLst/>
                <a:uLnTx/>
                <a:uFillTx/>
                <a:latin typeface="Arial" panose="020B0604020202020204"/>
                <a:ea typeface="+mn-ea"/>
                <a:cs typeface="+mn-cs"/>
              </a:rPr>
              <a:t>Democratized Generative AI</a:t>
            </a:r>
            <a:endParaRPr kumimoji="0" lang="en-NL" sz="1400" b="0" i="0" u="none" strike="noStrike" kern="1200" cap="none" spc="0" normalizeH="0" baseline="0" noProof="0">
              <a:ln>
                <a:noFill/>
              </a:ln>
              <a:solidFill>
                <a:srgbClr val="009AD7">
                  <a:alpha val="40000"/>
                </a:srgbClr>
              </a:solidFill>
              <a:effectLst/>
              <a:uLnTx/>
              <a:uFillTx/>
              <a:latin typeface="Arial" panose="020B0604020202020204"/>
              <a:ea typeface="+mn-ea"/>
              <a:cs typeface="+mn-cs"/>
            </a:endParaRPr>
          </a:p>
        </p:txBody>
      </p:sp>
      <p:sp>
        <p:nvSpPr>
          <p:cNvPr id="22" name="TextBox 21">
            <a:extLst>
              <a:ext uri="{FF2B5EF4-FFF2-40B4-BE49-F238E27FC236}">
                <a16:creationId xmlns:a16="http://schemas.microsoft.com/office/drawing/2014/main" id="{BF53D895-9F97-E1AE-563B-B01FEFF05380}"/>
              </a:ext>
            </a:extLst>
          </p:cNvPr>
          <p:cNvSpPr txBox="1"/>
          <p:nvPr/>
        </p:nvSpPr>
        <p:spPr>
          <a:xfrm>
            <a:off x="3723581" y="2858985"/>
            <a:ext cx="2574726" cy="523220"/>
          </a:xfrm>
          <a:prstGeom prst="rect">
            <a:avLst/>
          </a:prstGeom>
          <a:noFill/>
        </p:spPr>
        <p:txBody>
          <a:bodyPr wrap="square" lIns="0" rIns="0" rtlCol="0">
            <a:spAutoFit/>
          </a:bodyPr>
          <a:lstStyle/>
          <a:p>
            <a:pPr marL="0" marR="0" lvl="0" indent="0" algn="ctr" defTabSz="457200" rtl="0" eaLnBrk="1" fontAlgn="auto" latinLnBrk="0" hangingPunct="1">
              <a:lnSpc>
                <a:spcPct val="100000"/>
              </a:lnSpc>
              <a:spcBef>
                <a:spcPts val="600"/>
              </a:spcBef>
              <a:spcAft>
                <a:spcPts val="0"/>
              </a:spcAft>
              <a:buClrTx/>
              <a:buSzTx/>
              <a:buFontTx/>
              <a:buNone/>
              <a:tabLst/>
              <a:defRPr/>
            </a:pPr>
            <a:r>
              <a:rPr kumimoji="0" lang="en-US" sz="1400" b="0" i="0" u="none" strike="noStrike" kern="1200" cap="none" spc="0" normalizeH="0" baseline="0" noProof="0">
                <a:ln>
                  <a:noFill/>
                </a:ln>
                <a:solidFill>
                  <a:srgbClr val="009AD7">
                    <a:alpha val="40000"/>
                  </a:srgbClr>
                </a:solidFill>
                <a:effectLst/>
                <a:uLnTx/>
                <a:uFillTx/>
                <a:latin typeface="Arial" panose="020B0604020202020204"/>
                <a:ea typeface="+mn-ea"/>
                <a:cs typeface="+mn-cs"/>
              </a:rPr>
              <a:t>AI Trust, Risk, Security Management</a:t>
            </a:r>
            <a:endParaRPr kumimoji="0" lang="en-NL" sz="1400" b="0" i="0" u="none" strike="noStrike" kern="1200" cap="none" spc="0" normalizeH="0" baseline="0" noProof="0">
              <a:ln>
                <a:noFill/>
              </a:ln>
              <a:solidFill>
                <a:srgbClr val="009AD7">
                  <a:alpha val="40000"/>
                </a:srgbClr>
              </a:solidFill>
              <a:effectLst/>
              <a:uLnTx/>
              <a:uFillTx/>
              <a:latin typeface="Arial" panose="020B0604020202020204"/>
              <a:ea typeface="+mn-ea"/>
              <a:cs typeface="+mn-cs"/>
            </a:endParaRPr>
          </a:p>
        </p:txBody>
      </p:sp>
      <p:sp>
        <p:nvSpPr>
          <p:cNvPr id="23" name="TextBox 22">
            <a:extLst>
              <a:ext uri="{FF2B5EF4-FFF2-40B4-BE49-F238E27FC236}">
                <a16:creationId xmlns:a16="http://schemas.microsoft.com/office/drawing/2014/main" id="{3442DFF6-3853-F5E9-EA35-A6C36809A5DD}"/>
              </a:ext>
            </a:extLst>
          </p:cNvPr>
          <p:cNvSpPr txBox="1"/>
          <p:nvPr/>
        </p:nvSpPr>
        <p:spPr>
          <a:xfrm>
            <a:off x="6124136" y="3010403"/>
            <a:ext cx="1653531" cy="523220"/>
          </a:xfrm>
          <a:prstGeom prst="rect">
            <a:avLst/>
          </a:prstGeom>
          <a:noFill/>
        </p:spPr>
        <p:txBody>
          <a:bodyPr wrap="square" lIns="0" rIns="0" rtlCol="0">
            <a:spAutoFit/>
          </a:bodyPr>
          <a:lstStyle>
            <a:defPPr>
              <a:defRPr lang="en-US"/>
            </a:defPPr>
            <a:lvl1pPr marR="0" lvl="0" indent="0" algn="ctr" defTabSz="457200" fontAlgn="auto">
              <a:lnSpc>
                <a:spcPct val="100000"/>
              </a:lnSpc>
              <a:spcBef>
                <a:spcPts val="600"/>
              </a:spcBef>
              <a:spcAft>
                <a:spcPts val="0"/>
              </a:spcAft>
              <a:buClrTx/>
              <a:buSzTx/>
              <a:buFontTx/>
              <a:buNone/>
              <a:tabLst/>
              <a:defRPr kumimoji="0" sz="1400" b="0" i="0" u="none" strike="noStrike" cap="none" spc="0" normalizeH="0" baseline="0">
                <a:ln>
                  <a:noFill/>
                </a:ln>
                <a:solidFill>
                  <a:srgbClr val="009AD7">
                    <a:alpha val="40000"/>
                  </a:srgbClr>
                </a:solidFill>
                <a:effectLst/>
                <a:uLnTx/>
                <a:uFillTx/>
                <a:latin typeface="Arial" panose="020B0604020202020204"/>
              </a:defRPr>
            </a:lvl1pPr>
          </a:lstStyle>
          <a:p>
            <a:pPr marL="0" marR="0" lvl="0" indent="0" algn="ctr" defTabSz="457200" rtl="0" eaLnBrk="1" fontAlgn="auto" latinLnBrk="0" hangingPunct="1">
              <a:lnSpc>
                <a:spcPct val="100000"/>
              </a:lnSpc>
              <a:spcBef>
                <a:spcPts val="600"/>
              </a:spcBef>
              <a:spcAft>
                <a:spcPts val="0"/>
              </a:spcAft>
              <a:buClrTx/>
              <a:buSzTx/>
              <a:buFontTx/>
              <a:buNone/>
              <a:tabLst/>
              <a:defRPr/>
            </a:pPr>
            <a:r>
              <a:rPr kumimoji="0" lang="en-US" sz="1400" b="1" i="0" u="none" strike="noStrike" kern="1200" cap="none" spc="0" normalizeH="0" baseline="0" noProof="0">
                <a:ln>
                  <a:noFill/>
                </a:ln>
                <a:solidFill>
                  <a:prstClr val="white"/>
                </a:solidFill>
                <a:effectLst/>
                <a:uLnTx/>
                <a:uFillTx/>
                <a:latin typeface="Arial" panose="020B0604020202020204"/>
                <a:ea typeface="+mn-ea"/>
                <a:cs typeface="+mn-cs"/>
              </a:rPr>
              <a:t>Industry Cloud Platforms</a:t>
            </a:r>
            <a:endParaRPr kumimoji="0" lang="en-NL" sz="1400" b="1"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55" name="TextBox 54">
            <a:extLst>
              <a:ext uri="{FF2B5EF4-FFF2-40B4-BE49-F238E27FC236}">
                <a16:creationId xmlns:a16="http://schemas.microsoft.com/office/drawing/2014/main" id="{15989F9A-13C8-9F3E-DC9A-A938E631D105}"/>
              </a:ext>
            </a:extLst>
          </p:cNvPr>
          <p:cNvSpPr txBox="1"/>
          <p:nvPr/>
        </p:nvSpPr>
        <p:spPr>
          <a:xfrm>
            <a:off x="9127288" y="3737606"/>
            <a:ext cx="1809902" cy="523220"/>
          </a:xfrm>
          <a:prstGeom prst="rect">
            <a:avLst/>
          </a:prstGeom>
          <a:noFill/>
        </p:spPr>
        <p:txBody>
          <a:bodyPr wrap="square" lIns="0" rIns="0" rtlCol="0">
            <a:spAutoFit/>
          </a:bodyPr>
          <a:lstStyle/>
          <a:p>
            <a:pPr marL="0" marR="0" lvl="0" indent="0" algn="ctr" defTabSz="457200" rtl="0" eaLnBrk="1" fontAlgn="auto" latinLnBrk="0" hangingPunct="1">
              <a:lnSpc>
                <a:spcPct val="100000"/>
              </a:lnSpc>
              <a:spcBef>
                <a:spcPts val="600"/>
              </a:spcBef>
              <a:spcAft>
                <a:spcPts val="0"/>
              </a:spcAft>
              <a:buClrTx/>
              <a:buSzTx/>
              <a:buFontTx/>
              <a:buNone/>
              <a:tabLst/>
              <a:defRPr/>
            </a:pPr>
            <a:r>
              <a:rPr kumimoji="0" lang="en-US" sz="1400" b="0" i="0" u="none" strike="noStrike" kern="1200" cap="none" spc="0" normalizeH="0" baseline="0" noProof="0">
                <a:ln>
                  <a:noFill/>
                </a:ln>
                <a:solidFill>
                  <a:srgbClr val="009AD7">
                    <a:alpha val="40000"/>
                  </a:srgbClr>
                </a:solidFill>
                <a:effectLst/>
                <a:uLnTx/>
                <a:uFillTx/>
                <a:latin typeface="Arial"/>
                <a:ea typeface="+mn-ea"/>
                <a:cs typeface="+mn-cs"/>
              </a:rPr>
              <a:t>Augmented Connected Workforce</a:t>
            </a:r>
            <a:endParaRPr kumimoji="0" lang="en-NL" sz="1400" b="0" i="0" u="none" strike="noStrike" kern="1200" cap="none" spc="0" normalizeH="0" baseline="0" noProof="0">
              <a:ln>
                <a:noFill/>
              </a:ln>
              <a:solidFill>
                <a:srgbClr val="009AD7">
                  <a:alpha val="40000"/>
                </a:srgbClr>
              </a:solidFill>
              <a:effectLst/>
              <a:uLnTx/>
              <a:uFillTx/>
              <a:latin typeface="Arial" panose="020B0604020202020204"/>
              <a:ea typeface="+mn-ea"/>
              <a:cs typeface="+mn-cs"/>
            </a:endParaRPr>
          </a:p>
        </p:txBody>
      </p:sp>
      <p:sp>
        <p:nvSpPr>
          <p:cNvPr id="56" name="TextBox 55">
            <a:extLst>
              <a:ext uri="{FF2B5EF4-FFF2-40B4-BE49-F238E27FC236}">
                <a16:creationId xmlns:a16="http://schemas.microsoft.com/office/drawing/2014/main" id="{7B83A476-F818-5043-F426-713851EC7DA7}"/>
              </a:ext>
            </a:extLst>
          </p:cNvPr>
          <p:cNvSpPr txBox="1"/>
          <p:nvPr/>
        </p:nvSpPr>
        <p:spPr>
          <a:xfrm>
            <a:off x="4436415" y="3573612"/>
            <a:ext cx="1768974" cy="738664"/>
          </a:xfrm>
          <a:prstGeom prst="rect">
            <a:avLst/>
          </a:prstGeom>
          <a:noFill/>
        </p:spPr>
        <p:txBody>
          <a:bodyPr wrap="square" lIns="0" rIns="0" rtlCol="0">
            <a:spAutoFit/>
          </a:bodyPr>
          <a:lstStyle/>
          <a:p>
            <a:pPr marL="0" marR="0" lvl="0" indent="0" algn="ctr" defTabSz="457200" rtl="0" eaLnBrk="1" fontAlgn="auto" latinLnBrk="0" hangingPunct="1">
              <a:lnSpc>
                <a:spcPct val="100000"/>
              </a:lnSpc>
              <a:spcBef>
                <a:spcPts val="600"/>
              </a:spcBef>
              <a:spcAft>
                <a:spcPts val="0"/>
              </a:spcAft>
              <a:buClrTx/>
              <a:buSzTx/>
              <a:buFontTx/>
              <a:buNone/>
              <a:tabLst/>
              <a:defRPr/>
            </a:pPr>
            <a:r>
              <a:rPr kumimoji="0" lang="en-US" sz="1400" b="0" i="0" u="none" strike="noStrike" kern="1200" cap="none" spc="0" normalizeH="0" baseline="0" noProof="0">
                <a:ln>
                  <a:noFill/>
                </a:ln>
                <a:solidFill>
                  <a:srgbClr val="009AD7">
                    <a:alpha val="40000"/>
                  </a:srgbClr>
                </a:solidFill>
                <a:effectLst/>
                <a:uLnTx/>
                <a:uFillTx/>
                <a:latin typeface="Arial" panose="020B0604020202020204"/>
                <a:ea typeface="+mn-ea"/>
                <a:cs typeface="+mn-cs"/>
              </a:rPr>
              <a:t>Continuous Threat Exposure Management</a:t>
            </a:r>
            <a:endParaRPr kumimoji="0" lang="en-NL" sz="1400" b="0" i="0" u="none" strike="noStrike" kern="1200" cap="none" spc="0" normalizeH="0" baseline="0" noProof="0">
              <a:ln>
                <a:noFill/>
              </a:ln>
              <a:solidFill>
                <a:srgbClr val="009AD7">
                  <a:alpha val="40000"/>
                </a:srgbClr>
              </a:solidFill>
              <a:effectLst/>
              <a:uLnTx/>
              <a:uFillTx/>
              <a:latin typeface="Arial" panose="020B0604020202020204"/>
              <a:ea typeface="+mn-ea"/>
              <a:cs typeface="+mn-cs"/>
            </a:endParaRPr>
          </a:p>
        </p:txBody>
      </p:sp>
      <p:sp>
        <p:nvSpPr>
          <p:cNvPr id="57" name="TextBox 56">
            <a:extLst>
              <a:ext uri="{FF2B5EF4-FFF2-40B4-BE49-F238E27FC236}">
                <a16:creationId xmlns:a16="http://schemas.microsoft.com/office/drawing/2014/main" id="{F093F9F8-7D03-47F0-1CFC-713902A0EB68}"/>
              </a:ext>
            </a:extLst>
          </p:cNvPr>
          <p:cNvSpPr txBox="1"/>
          <p:nvPr/>
        </p:nvSpPr>
        <p:spPr>
          <a:xfrm>
            <a:off x="7196820" y="3767437"/>
            <a:ext cx="1139737" cy="523220"/>
          </a:xfrm>
          <a:prstGeom prst="rect">
            <a:avLst/>
          </a:prstGeom>
          <a:noFill/>
        </p:spPr>
        <p:txBody>
          <a:bodyPr wrap="square" lIns="0" rIns="0" rtlCol="0">
            <a:spAutoFit/>
          </a:bodyPr>
          <a:lstStyle/>
          <a:p>
            <a:pPr marL="0" marR="0" lvl="0" indent="0" algn="ctr" defTabSz="457200" rtl="0" eaLnBrk="1" fontAlgn="auto" latinLnBrk="0" hangingPunct="1">
              <a:lnSpc>
                <a:spcPct val="100000"/>
              </a:lnSpc>
              <a:spcBef>
                <a:spcPts val="600"/>
              </a:spcBef>
              <a:spcAft>
                <a:spcPts val="0"/>
              </a:spcAft>
              <a:buClrTx/>
              <a:buSzTx/>
              <a:buFontTx/>
              <a:buNone/>
              <a:tabLst/>
              <a:defRPr/>
            </a:pPr>
            <a:r>
              <a:rPr kumimoji="0" lang="en-US" sz="1400" b="0" i="0" u="none" strike="noStrike" kern="1200" cap="none" spc="0" normalizeH="0" baseline="0" noProof="0">
                <a:ln>
                  <a:noFill/>
                </a:ln>
                <a:solidFill>
                  <a:srgbClr val="009AD7">
                    <a:alpha val="40000"/>
                  </a:srgbClr>
                </a:solidFill>
                <a:effectLst/>
                <a:uLnTx/>
                <a:uFillTx/>
                <a:latin typeface="Arial" panose="020B0604020202020204"/>
                <a:ea typeface="+mn-ea"/>
                <a:cs typeface="+mn-cs"/>
              </a:rPr>
              <a:t>Sustainable Technology</a:t>
            </a:r>
            <a:endParaRPr kumimoji="0" lang="en-NL" sz="1400" b="0" i="0" u="none" strike="noStrike" kern="1200" cap="none" spc="0" normalizeH="0" baseline="0" noProof="0">
              <a:ln>
                <a:noFill/>
              </a:ln>
              <a:solidFill>
                <a:srgbClr val="009AD7">
                  <a:alpha val="40000"/>
                </a:srgbClr>
              </a:solidFill>
              <a:effectLst/>
              <a:uLnTx/>
              <a:uFillTx/>
              <a:latin typeface="Arial" panose="020B0604020202020204"/>
              <a:ea typeface="+mn-ea"/>
              <a:cs typeface="+mn-cs"/>
            </a:endParaRPr>
          </a:p>
        </p:txBody>
      </p:sp>
      <p:sp>
        <p:nvSpPr>
          <p:cNvPr id="58" name="TextBox 57">
            <a:extLst>
              <a:ext uri="{FF2B5EF4-FFF2-40B4-BE49-F238E27FC236}">
                <a16:creationId xmlns:a16="http://schemas.microsoft.com/office/drawing/2014/main" id="{964876DE-B351-B9CC-9394-044DFA6A1CFF}"/>
              </a:ext>
            </a:extLst>
          </p:cNvPr>
          <p:cNvSpPr txBox="1"/>
          <p:nvPr/>
        </p:nvSpPr>
        <p:spPr>
          <a:xfrm>
            <a:off x="8105336" y="3010403"/>
            <a:ext cx="1129385" cy="523220"/>
          </a:xfrm>
          <a:prstGeom prst="rect">
            <a:avLst/>
          </a:prstGeom>
          <a:noFill/>
        </p:spPr>
        <p:txBody>
          <a:bodyPr wrap="square" lIns="0" rIns="0" rtlCol="0">
            <a:spAutoFit/>
          </a:bodyPr>
          <a:lstStyle/>
          <a:p>
            <a:pPr marL="0" marR="0" lvl="0" indent="0" algn="ctr" defTabSz="457200" rtl="0" eaLnBrk="1" fontAlgn="auto" latinLnBrk="0" hangingPunct="1">
              <a:lnSpc>
                <a:spcPct val="100000"/>
              </a:lnSpc>
              <a:spcBef>
                <a:spcPts val="600"/>
              </a:spcBef>
              <a:spcAft>
                <a:spcPts val="0"/>
              </a:spcAft>
              <a:buClrTx/>
              <a:buSzTx/>
              <a:buFontTx/>
              <a:buNone/>
              <a:tabLst/>
              <a:defRPr/>
            </a:pPr>
            <a:r>
              <a:rPr kumimoji="0" lang="en-US" sz="1400" b="0" i="0" u="none" strike="noStrike" kern="1200" cap="none" spc="0" normalizeH="0" baseline="0" noProof="0">
                <a:ln>
                  <a:noFill/>
                </a:ln>
                <a:solidFill>
                  <a:srgbClr val="009AD7">
                    <a:alpha val="40000"/>
                  </a:srgbClr>
                </a:solidFill>
                <a:effectLst/>
                <a:uLnTx/>
                <a:uFillTx/>
                <a:latin typeface="Arial" panose="020B0604020202020204"/>
                <a:ea typeface="+mn-ea"/>
                <a:cs typeface="+mn-cs"/>
              </a:rPr>
              <a:t>Intelligent Applications</a:t>
            </a:r>
            <a:endParaRPr kumimoji="0" lang="en-NL" sz="1400" b="0" i="0" u="none" strike="noStrike" kern="1200" cap="none" spc="0" normalizeH="0" baseline="0" noProof="0">
              <a:ln>
                <a:noFill/>
              </a:ln>
              <a:solidFill>
                <a:srgbClr val="009AD7">
                  <a:alpha val="40000"/>
                </a:srgbClr>
              </a:solidFill>
              <a:effectLst/>
              <a:uLnTx/>
              <a:uFillTx/>
              <a:latin typeface="Arial" panose="020B0604020202020204"/>
              <a:ea typeface="+mn-ea"/>
              <a:cs typeface="+mn-cs"/>
            </a:endParaRPr>
          </a:p>
        </p:txBody>
      </p:sp>
      <p:sp>
        <p:nvSpPr>
          <p:cNvPr id="59" name="TextBox 58">
            <a:extLst>
              <a:ext uri="{FF2B5EF4-FFF2-40B4-BE49-F238E27FC236}">
                <a16:creationId xmlns:a16="http://schemas.microsoft.com/office/drawing/2014/main" id="{636BB350-23B8-F9A3-A57B-7AE003B9D3B1}"/>
              </a:ext>
            </a:extLst>
          </p:cNvPr>
          <p:cNvSpPr txBox="1"/>
          <p:nvPr/>
        </p:nvSpPr>
        <p:spPr>
          <a:xfrm>
            <a:off x="9768568" y="2858985"/>
            <a:ext cx="1398766" cy="523220"/>
          </a:xfrm>
          <a:prstGeom prst="rect">
            <a:avLst/>
          </a:prstGeom>
          <a:noFill/>
        </p:spPr>
        <p:txBody>
          <a:bodyPr wrap="square" lIns="0" rIns="0" rtlCol="0">
            <a:spAutoFit/>
          </a:bodyPr>
          <a:lstStyle/>
          <a:p>
            <a:pPr marL="0" marR="0" lvl="0" indent="0" algn="ctr" defTabSz="457200" rtl="0" eaLnBrk="1" fontAlgn="auto" latinLnBrk="0" hangingPunct="1">
              <a:lnSpc>
                <a:spcPct val="100000"/>
              </a:lnSpc>
              <a:spcBef>
                <a:spcPts val="600"/>
              </a:spcBef>
              <a:spcAft>
                <a:spcPts val="0"/>
              </a:spcAft>
              <a:buClrTx/>
              <a:buSzTx/>
              <a:buFontTx/>
              <a:buNone/>
              <a:tabLst/>
              <a:defRPr/>
            </a:pPr>
            <a:r>
              <a:rPr kumimoji="0" lang="en-US" sz="1400" b="0" i="0" u="none" strike="noStrike" kern="1200" cap="none" spc="0" normalizeH="0" baseline="0" noProof="0">
                <a:ln>
                  <a:noFill/>
                </a:ln>
                <a:solidFill>
                  <a:srgbClr val="009AD7">
                    <a:alpha val="40000"/>
                  </a:srgbClr>
                </a:solidFill>
                <a:effectLst/>
                <a:uLnTx/>
                <a:uFillTx/>
                <a:latin typeface="Arial" panose="020B0604020202020204"/>
                <a:ea typeface="+mn-ea"/>
                <a:cs typeface="+mn-cs"/>
              </a:rPr>
              <a:t>Machine Customers</a:t>
            </a:r>
            <a:endParaRPr kumimoji="0" lang="en-NL" sz="1400" b="0" i="0" u="none" strike="noStrike" kern="1200" cap="none" spc="0" normalizeH="0" baseline="0" noProof="0">
              <a:ln>
                <a:noFill/>
              </a:ln>
              <a:solidFill>
                <a:srgbClr val="009AD7">
                  <a:alpha val="40000"/>
                </a:srgbClr>
              </a:solidFill>
              <a:effectLst/>
              <a:uLnTx/>
              <a:uFillTx/>
              <a:latin typeface="Arial" panose="020B0604020202020204"/>
              <a:ea typeface="+mn-ea"/>
              <a:cs typeface="+mn-cs"/>
            </a:endParaRPr>
          </a:p>
        </p:txBody>
      </p:sp>
      <p:sp>
        <p:nvSpPr>
          <p:cNvPr id="60" name="Freeform 59">
            <a:extLst>
              <a:ext uri="{FF2B5EF4-FFF2-40B4-BE49-F238E27FC236}">
                <a16:creationId xmlns:a16="http://schemas.microsoft.com/office/drawing/2014/main" id="{E9CBC068-F7F6-53FE-A9AF-A2A765969082}"/>
              </a:ext>
            </a:extLst>
          </p:cNvPr>
          <p:cNvSpPr/>
          <p:nvPr/>
        </p:nvSpPr>
        <p:spPr>
          <a:xfrm>
            <a:off x="6011225" y="1499039"/>
            <a:ext cx="3381830" cy="3841546"/>
          </a:xfrm>
          <a:custGeom>
            <a:avLst/>
            <a:gdLst>
              <a:gd name="connsiteX0" fmla="*/ 1126347 w 3045982"/>
              <a:gd name="connsiteY0" fmla="*/ 3651545 h 3766601"/>
              <a:gd name="connsiteX1" fmla="*/ 1489685 w 3045982"/>
              <a:gd name="connsiteY1" fmla="*/ 3766601 h 3766601"/>
              <a:gd name="connsiteX2" fmla="*/ 1931746 w 3045982"/>
              <a:gd name="connsiteY2" fmla="*/ 3645489 h 3766601"/>
              <a:gd name="connsiteX3" fmla="*/ 3045982 w 3045982"/>
              <a:gd name="connsiteY3" fmla="*/ 1931746 h 3766601"/>
              <a:gd name="connsiteX4" fmla="*/ 1895412 w 3045982"/>
              <a:gd name="connsiteY4" fmla="*/ 0 h 3766601"/>
              <a:gd name="connsiteX5" fmla="*/ 1138459 w 3045982"/>
              <a:gd name="connsiteY5" fmla="*/ 0 h 3766601"/>
              <a:gd name="connsiteX6" fmla="*/ 0 w 3045982"/>
              <a:gd name="connsiteY6" fmla="*/ 1937801 h 3766601"/>
              <a:gd name="connsiteX7" fmla="*/ 1126347 w 3045982"/>
              <a:gd name="connsiteY7" fmla="*/ 3651545 h 3766601"/>
              <a:gd name="connsiteX0" fmla="*/ 1126347 w 3045982"/>
              <a:gd name="connsiteY0" fmla="*/ 3651545 h 3772657"/>
              <a:gd name="connsiteX1" fmla="*/ 1532074 w 3045982"/>
              <a:gd name="connsiteY1" fmla="*/ 3772657 h 3772657"/>
              <a:gd name="connsiteX2" fmla="*/ 1931746 w 3045982"/>
              <a:gd name="connsiteY2" fmla="*/ 3645489 h 3772657"/>
              <a:gd name="connsiteX3" fmla="*/ 3045982 w 3045982"/>
              <a:gd name="connsiteY3" fmla="*/ 1931746 h 3772657"/>
              <a:gd name="connsiteX4" fmla="*/ 1895412 w 3045982"/>
              <a:gd name="connsiteY4" fmla="*/ 0 h 3772657"/>
              <a:gd name="connsiteX5" fmla="*/ 1138459 w 3045982"/>
              <a:gd name="connsiteY5" fmla="*/ 0 h 3772657"/>
              <a:gd name="connsiteX6" fmla="*/ 0 w 3045982"/>
              <a:gd name="connsiteY6" fmla="*/ 1937801 h 3772657"/>
              <a:gd name="connsiteX7" fmla="*/ 1126347 w 3045982"/>
              <a:gd name="connsiteY7" fmla="*/ 3651545 h 3772657"/>
              <a:gd name="connsiteX0" fmla="*/ 978260 w 2897895"/>
              <a:gd name="connsiteY0" fmla="*/ 3651545 h 3772657"/>
              <a:gd name="connsiteX1" fmla="*/ 1383987 w 2897895"/>
              <a:gd name="connsiteY1" fmla="*/ 3772657 h 3772657"/>
              <a:gd name="connsiteX2" fmla="*/ 1783659 w 2897895"/>
              <a:gd name="connsiteY2" fmla="*/ 3645489 h 3772657"/>
              <a:gd name="connsiteX3" fmla="*/ 2897895 w 2897895"/>
              <a:gd name="connsiteY3" fmla="*/ 1931746 h 3772657"/>
              <a:gd name="connsiteX4" fmla="*/ 1747325 w 2897895"/>
              <a:gd name="connsiteY4" fmla="*/ 0 h 3772657"/>
              <a:gd name="connsiteX5" fmla="*/ 990372 w 2897895"/>
              <a:gd name="connsiteY5" fmla="*/ 0 h 3772657"/>
              <a:gd name="connsiteX6" fmla="*/ 0 w 2897895"/>
              <a:gd name="connsiteY6" fmla="*/ 1950497 h 3772657"/>
              <a:gd name="connsiteX7" fmla="*/ 978260 w 2897895"/>
              <a:gd name="connsiteY7" fmla="*/ 3651545 h 3772657"/>
              <a:gd name="connsiteX0" fmla="*/ 978260 w 2722884"/>
              <a:gd name="connsiteY0" fmla="*/ 3651545 h 3772657"/>
              <a:gd name="connsiteX1" fmla="*/ 1383987 w 2722884"/>
              <a:gd name="connsiteY1" fmla="*/ 3772657 h 3772657"/>
              <a:gd name="connsiteX2" fmla="*/ 1783659 w 2722884"/>
              <a:gd name="connsiteY2" fmla="*/ 3645489 h 3772657"/>
              <a:gd name="connsiteX3" fmla="*/ 2722884 w 2722884"/>
              <a:gd name="connsiteY3" fmla="*/ 1995228 h 3772657"/>
              <a:gd name="connsiteX4" fmla="*/ 1747325 w 2722884"/>
              <a:gd name="connsiteY4" fmla="*/ 0 h 3772657"/>
              <a:gd name="connsiteX5" fmla="*/ 990372 w 2722884"/>
              <a:gd name="connsiteY5" fmla="*/ 0 h 3772657"/>
              <a:gd name="connsiteX6" fmla="*/ 0 w 2722884"/>
              <a:gd name="connsiteY6" fmla="*/ 1950497 h 3772657"/>
              <a:gd name="connsiteX7" fmla="*/ 978260 w 2722884"/>
              <a:gd name="connsiteY7" fmla="*/ 3651545 h 3772657"/>
              <a:gd name="connsiteX0" fmla="*/ 978260 w 2700228"/>
              <a:gd name="connsiteY0" fmla="*/ 3651545 h 3772657"/>
              <a:gd name="connsiteX1" fmla="*/ 1383987 w 2700228"/>
              <a:gd name="connsiteY1" fmla="*/ 3772657 h 3772657"/>
              <a:gd name="connsiteX2" fmla="*/ 1783659 w 2700228"/>
              <a:gd name="connsiteY2" fmla="*/ 3645489 h 3772657"/>
              <a:gd name="connsiteX3" fmla="*/ 2700228 w 2700228"/>
              <a:gd name="connsiteY3" fmla="*/ 1980983 h 3772657"/>
              <a:gd name="connsiteX4" fmla="*/ 1747325 w 2700228"/>
              <a:gd name="connsiteY4" fmla="*/ 0 h 3772657"/>
              <a:gd name="connsiteX5" fmla="*/ 990372 w 2700228"/>
              <a:gd name="connsiteY5" fmla="*/ 0 h 3772657"/>
              <a:gd name="connsiteX6" fmla="*/ 0 w 2700228"/>
              <a:gd name="connsiteY6" fmla="*/ 1950497 h 3772657"/>
              <a:gd name="connsiteX7" fmla="*/ 978260 w 2700228"/>
              <a:gd name="connsiteY7" fmla="*/ 3651545 h 3772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00228" h="3772657">
                <a:moveTo>
                  <a:pt x="978260" y="3651545"/>
                </a:moveTo>
                <a:lnTo>
                  <a:pt x="1383987" y="3772657"/>
                </a:lnTo>
                <a:lnTo>
                  <a:pt x="1783659" y="3645489"/>
                </a:lnTo>
                <a:lnTo>
                  <a:pt x="2700228" y="1980983"/>
                </a:lnTo>
                <a:lnTo>
                  <a:pt x="1747325" y="0"/>
                </a:lnTo>
                <a:lnTo>
                  <a:pt x="990372" y="0"/>
                </a:lnTo>
                <a:lnTo>
                  <a:pt x="0" y="1950497"/>
                </a:lnTo>
                <a:lnTo>
                  <a:pt x="978260" y="3651545"/>
                </a:lnTo>
                <a:close/>
              </a:path>
            </a:pathLst>
          </a:custGeom>
          <a:noFill/>
          <a:ln w="38100">
            <a:solidFill>
              <a:srgbClr val="06C4B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prstClr val="white"/>
              </a:solidFill>
              <a:effectLst/>
              <a:uLnTx/>
              <a:uFillTx/>
              <a:latin typeface="Arial"/>
              <a:ea typeface="+mn-ea"/>
              <a:cs typeface="+mn-cs"/>
            </a:endParaRPr>
          </a:p>
        </p:txBody>
      </p:sp>
      <p:sp>
        <p:nvSpPr>
          <p:cNvPr id="62" name="Freeform 61">
            <a:extLst>
              <a:ext uri="{FF2B5EF4-FFF2-40B4-BE49-F238E27FC236}">
                <a16:creationId xmlns:a16="http://schemas.microsoft.com/office/drawing/2014/main" id="{5FA5AD3C-DDDD-34CF-FA18-5848CEA8FD72}"/>
              </a:ext>
            </a:extLst>
          </p:cNvPr>
          <p:cNvSpPr/>
          <p:nvPr/>
        </p:nvSpPr>
        <p:spPr>
          <a:xfrm>
            <a:off x="3921531" y="2573463"/>
            <a:ext cx="4744289" cy="2543625"/>
          </a:xfrm>
          <a:custGeom>
            <a:avLst/>
            <a:gdLst>
              <a:gd name="connsiteX0" fmla="*/ 3354819 w 4135995"/>
              <a:gd name="connsiteY0" fmla="*/ 2264805 h 2264805"/>
              <a:gd name="connsiteX1" fmla="*/ 835677 w 4135995"/>
              <a:gd name="connsiteY1" fmla="*/ 1659242 h 2264805"/>
              <a:gd name="connsiteX2" fmla="*/ 0 w 4135995"/>
              <a:gd name="connsiteY2" fmla="*/ 847788 h 2264805"/>
              <a:gd name="connsiteX3" fmla="*/ 0 w 4135995"/>
              <a:gd name="connsiteY3" fmla="*/ 127168 h 2264805"/>
              <a:gd name="connsiteX4" fmla="*/ 2161860 w 4135995"/>
              <a:gd name="connsiteY4" fmla="*/ 0 h 2264805"/>
              <a:gd name="connsiteX5" fmla="*/ 3366930 w 4135995"/>
              <a:gd name="connsiteY5" fmla="*/ 345170 h 2264805"/>
              <a:gd name="connsiteX6" fmla="*/ 4135995 w 4135995"/>
              <a:gd name="connsiteY6" fmla="*/ 1598686 h 2264805"/>
              <a:gd name="connsiteX7" fmla="*/ 3748434 w 4135995"/>
              <a:gd name="connsiteY7" fmla="*/ 2161859 h 2264805"/>
              <a:gd name="connsiteX8" fmla="*/ 3354819 w 4135995"/>
              <a:gd name="connsiteY8" fmla="*/ 2264805 h 2264805"/>
              <a:gd name="connsiteX0" fmla="*/ 3358949 w 4135995"/>
              <a:gd name="connsiteY0" fmla="*/ 2278432 h 2278432"/>
              <a:gd name="connsiteX1" fmla="*/ 835677 w 4135995"/>
              <a:gd name="connsiteY1" fmla="*/ 1659242 h 2278432"/>
              <a:gd name="connsiteX2" fmla="*/ 0 w 4135995"/>
              <a:gd name="connsiteY2" fmla="*/ 847788 h 2278432"/>
              <a:gd name="connsiteX3" fmla="*/ 0 w 4135995"/>
              <a:gd name="connsiteY3" fmla="*/ 127168 h 2278432"/>
              <a:gd name="connsiteX4" fmla="*/ 2161860 w 4135995"/>
              <a:gd name="connsiteY4" fmla="*/ 0 h 2278432"/>
              <a:gd name="connsiteX5" fmla="*/ 3366930 w 4135995"/>
              <a:gd name="connsiteY5" fmla="*/ 345170 h 2278432"/>
              <a:gd name="connsiteX6" fmla="*/ 4135995 w 4135995"/>
              <a:gd name="connsiteY6" fmla="*/ 1598686 h 2278432"/>
              <a:gd name="connsiteX7" fmla="*/ 3748434 w 4135995"/>
              <a:gd name="connsiteY7" fmla="*/ 2161859 h 2278432"/>
              <a:gd name="connsiteX8" fmla="*/ 3358949 w 4135995"/>
              <a:gd name="connsiteY8" fmla="*/ 2278432 h 2278432"/>
              <a:gd name="connsiteX0" fmla="*/ 3358949 w 4135995"/>
              <a:gd name="connsiteY0" fmla="*/ 2278432 h 2278432"/>
              <a:gd name="connsiteX1" fmla="*/ 835677 w 4135995"/>
              <a:gd name="connsiteY1" fmla="*/ 1659242 h 2278432"/>
              <a:gd name="connsiteX2" fmla="*/ 0 w 4135995"/>
              <a:gd name="connsiteY2" fmla="*/ 847788 h 2278432"/>
              <a:gd name="connsiteX3" fmla="*/ 0 w 4135995"/>
              <a:gd name="connsiteY3" fmla="*/ 127168 h 2278432"/>
              <a:gd name="connsiteX4" fmla="*/ 2161860 w 4135995"/>
              <a:gd name="connsiteY4" fmla="*/ 0 h 2278432"/>
              <a:gd name="connsiteX5" fmla="*/ 3366930 w 4135995"/>
              <a:gd name="connsiteY5" fmla="*/ 345170 h 2278432"/>
              <a:gd name="connsiteX6" fmla="*/ 4135995 w 4135995"/>
              <a:gd name="connsiteY6" fmla="*/ 1587376 h 2278432"/>
              <a:gd name="connsiteX7" fmla="*/ 3748434 w 4135995"/>
              <a:gd name="connsiteY7" fmla="*/ 2161859 h 2278432"/>
              <a:gd name="connsiteX8" fmla="*/ 3358949 w 4135995"/>
              <a:gd name="connsiteY8" fmla="*/ 2278432 h 2278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35995" h="2278432">
                <a:moveTo>
                  <a:pt x="3358949" y="2278432"/>
                </a:moveTo>
                <a:lnTo>
                  <a:pt x="835677" y="1659242"/>
                </a:lnTo>
                <a:lnTo>
                  <a:pt x="0" y="847788"/>
                </a:lnTo>
                <a:lnTo>
                  <a:pt x="0" y="127168"/>
                </a:lnTo>
                <a:lnTo>
                  <a:pt x="2161860" y="0"/>
                </a:lnTo>
                <a:lnTo>
                  <a:pt x="3366930" y="345170"/>
                </a:lnTo>
                <a:lnTo>
                  <a:pt x="4135995" y="1587376"/>
                </a:lnTo>
                <a:lnTo>
                  <a:pt x="3748434" y="2161859"/>
                </a:lnTo>
                <a:lnTo>
                  <a:pt x="3358949" y="2278432"/>
                </a:lnTo>
                <a:close/>
              </a:path>
            </a:pathLst>
          </a:custGeom>
          <a:noFill/>
          <a:ln w="38100">
            <a:solidFill>
              <a:srgbClr val="009AD7">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prstClr val="white"/>
              </a:solidFill>
              <a:effectLst/>
              <a:uLnTx/>
              <a:uFillTx/>
              <a:latin typeface="Arial"/>
              <a:ea typeface="+mn-ea"/>
              <a:cs typeface="+mn-cs"/>
            </a:endParaRPr>
          </a:p>
        </p:txBody>
      </p:sp>
      <p:sp>
        <p:nvSpPr>
          <p:cNvPr id="64" name="Freeform 63">
            <a:extLst>
              <a:ext uri="{FF2B5EF4-FFF2-40B4-BE49-F238E27FC236}">
                <a16:creationId xmlns:a16="http://schemas.microsoft.com/office/drawing/2014/main" id="{A32A264B-C384-BA64-C3A9-711D8279E703}"/>
              </a:ext>
            </a:extLst>
          </p:cNvPr>
          <p:cNvSpPr/>
          <p:nvPr/>
        </p:nvSpPr>
        <p:spPr>
          <a:xfrm>
            <a:off x="6820494" y="2621561"/>
            <a:ext cx="4922219" cy="2592639"/>
          </a:xfrm>
          <a:custGeom>
            <a:avLst/>
            <a:gdLst>
              <a:gd name="connsiteX0" fmla="*/ 756953 w 4111772"/>
              <a:gd name="connsiteY0" fmla="*/ 2313251 h 2313251"/>
              <a:gd name="connsiteX1" fmla="*/ 411782 w 4111772"/>
              <a:gd name="connsiteY1" fmla="*/ 2240583 h 2313251"/>
              <a:gd name="connsiteX2" fmla="*/ 0 w 4111772"/>
              <a:gd name="connsiteY2" fmla="*/ 1586575 h 2313251"/>
              <a:gd name="connsiteX3" fmla="*/ 781176 w 4111772"/>
              <a:gd name="connsiteY3" fmla="*/ 339115 h 2313251"/>
              <a:gd name="connsiteX4" fmla="*/ 1962023 w 4111772"/>
              <a:gd name="connsiteY4" fmla="*/ 0 h 2313251"/>
              <a:gd name="connsiteX5" fmla="*/ 4111772 w 4111772"/>
              <a:gd name="connsiteY5" fmla="*/ 127168 h 2313251"/>
              <a:gd name="connsiteX6" fmla="*/ 4099661 w 4111772"/>
              <a:gd name="connsiteY6" fmla="*/ 823566 h 2313251"/>
              <a:gd name="connsiteX7" fmla="*/ 3288206 w 4111772"/>
              <a:gd name="connsiteY7" fmla="*/ 1641076 h 2313251"/>
              <a:gd name="connsiteX8" fmla="*/ 756953 w 4111772"/>
              <a:gd name="connsiteY8" fmla="*/ 2313251 h 2313251"/>
              <a:gd name="connsiteX0" fmla="*/ 769341 w 4111772"/>
              <a:gd name="connsiteY0" fmla="*/ 2331421 h 2331421"/>
              <a:gd name="connsiteX1" fmla="*/ 411782 w 4111772"/>
              <a:gd name="connsiteY1" fmla="*/ 2240583 h 2331421"/>
              <a:gd name="connsiteX2" fmla="*/ 0 w 4111772"/>
              <a:gd name="connsiteY2" fmla="*/ 1586575 h 2331421"/>
              <a:gd name="connsiteX3" fmla="*/ 781176 w 4111772"/>
              <a:gd name="connsiteY3" fmla="*/ 339115 h 2331421"/>
              <a:gd name="connsiteX4" fmla="*/ 1962023 w 4111772"/>
              <a:gd name="connsiteY4" fmla="*/ 0 h 2331421"/>
              <a:gd name="connsiteX5" fmla="*/ 4111772 w 4111772"/>
              <a:gd name="connsiteY5" fmla="*/ 127168 h 2331421"/>
              <a:gd name="connsiteX6" fmla="*/ 4099661 w 4111772"/>
              <a:gd name="connsiteY6" fmla="*/ 823566 h 2331421"/>
              <a:gd name="connsiteX7" fmla="*/ 3288206 w 4111772"/>
              <a:gd name="connsiteY7" fmla="*/ 1641076 h 2331421"/>
              <a:gd name="connsiteX8" fmla="*/ 769341 w 4111772"/>
              <a:gd name="connsiteY8" fmla="*/ 2331421 h 2331421"/>
              <a:gd name="connsiteX0" fmla="*/ 765212 w 4111772"/>
              <a:gd name="connsiteY0" fmla="*/ 2322336 h 2322336"/>
              <a:gd name="connsiteX1" fmla="*/ 411782 w 4111772"/>
              <a:gd name="connsiteY1" fmla="*/ 2240583 h 2322336"/>
              <a:gd name="connsiteX2" fmla="*/ 0 w 4111772"/>
              <a:gd name="connsiteY2" fmla="*/ 1586575 h 2322336"/>
              <a:gd name="connsiteX3" fmla="*/ 781176 w 4111772"/>
              <a:gd name="connsiteY3" fmla="*/ 339115 h 2322336"/>
              <a:gd name="connsiteX4" fmla="*/ 1962023 w 4111772"/>
              <a:gd name="connsiteY4" fmla="*/ 0 h 2322336"/>
              <a:gd name="connsiteX5" fmla="*/ 4111772 w 4111772"/>
              <a:gd name="connsiteY5" fmla="*/ 127168 h 2322336"/>
              <a:gd name="connsiteX6" fmla="*/ 4099661 w 4111772"/>
              <a:gd name="connsiteY6" fmla="*/ 823566 h 2322336"/>
              <a:gd name="connsiteX7" fmla="*/ 3288206 w 4111772"/>
              <a:gd name="connsiteY7" fmla="*/ 1641076 h 2322336"/>
              <a:gd name="connsiteX8" fmla="*/ 765212 w 4111772"/>
              <a:gd name="connsiteY8" fmla="*/ 2322336 h 2322336"/>
              <a:gd name="connsiteX0" fmla="*/ 780634 w 4127194"/>
              <a:gd name="connsiteY0" fmla="*/ 2322336 h 2322336"/>
              <a:gd name="connsiteX1" fmla="*/ 427204 w 4127194"/>
              <a:gd name="connsiteY1" fmla="*/ 2240583 h 2322336"/>
              <a:gd name="connsiteX2" fmla="*/ 0 w 4127194"/>
              <a:gd name="connsiteY2" fmla="*/ 1592230 h 2322336"/>
              <a:gd name="connsiteX3" fmla="*/ 796598 w 4127194"/>
              <a:gd name="connsiteY3" fmla="*/ 339115 h 2322336"/>
              <a:gd name="connsiteX4" fmla="*/ 1977445 w 4127194"/>
              <a:gd name="connsiteY4" fmla="*/ 0 h 2322336"/>
              <a:gd name="connsiteX5" fmla="*/ 4127194 w 4127194"/>
              <a:gd name="connsiteY5" fmla="*/ 127168 h 2322336"/>
              <a:gd name="connsiteX6" fmla="*/ 4115083 w 4127194"/>
              <a:gd name="connsiteY6" fmla="*/ 823566 h 2322336"/>
              <a:gd name="connsiteX7" fmla="*/ 3303628 w 4127194"/>
              <a:gd name="connsiteY7" fmla="*/ 1641076 h 2322336"/>
              <a:gd name="connsiteX8" fmla="*/ 780634 w 4127194"/>
              <a:gd name="connsiteY8" fmla="*/ 2322336 h 2322336"/>
              <a:gd name="connsiteX0" fmla="*/ 780634 w 4127194"/>
              <a:gd name="connsiteY0" fmla="*/ 2322336 h 2322336"/>
              <a:gd name="connsiteX1" fmla="*/ 427204 w 4127194"/>
              <a:gd name="connsiteY1" fmla="*/ 2240583 h 2322336"/>
              <a:gd name="connsiteX2" fmla="*/ 0 w 4127194"/>
              <a:gd name="connsiteY2" fmla="*/ 1592230 h 2322336"/>
              <a:gd name="connsiteX3" fmla="*/ 816921 w 4127194"/>
              <a:gd name="connsiteY3" fmla="*/ 305822 h 2322336"/>
              <a:gd name="connsiteX4" fmla="*/ 1977445 w 4127194"/>
              <a:gd name="connsiteY4" fmla="*/ 0 h 2322336"/>
              <a:gd name="connsiteX5" fmla="*/ 4127194 w 4127194"/>
              <a:gd name="connsiteY5" fmla="*/ 127168 h 2322336"/>
              <a:gd name="connsiteX6" fmla="*/ 4115083 w 4127194"/>
              <a:gd name="connsiteY6" fmla="*/ 823566 h 2322336"/>
              <a:gd name="connsiteX7" fmla="*/ 3303628 w 4127194"/>
              <a:gd name="connsiteY7" fmla="*/ 1641076 h 2322336"/>
              <a:gd name="connsiteX8" fmla="*/ 780634 w 4127194"/>
              <a:gd name="connsiteY8" fmla="*/ 2322336 h 2322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27194" h="2322336">
                <a:moveTo>
                  <a:pt x="780634" y="2322336"/>
                </a:moveTo>
                <a:lnTo>
                  <a:pt x="427204" y="2240583"/>
                </a:lnTo>
                <a:lnTo>
                  <a:pt x="0" y="1592230"/>
                </a:lnTo>
                <a:lnTo>
                  <a:pt x="816921" y="305822"/>
                </a:lnTo>
                <a:lnTo>
                  <a:pt x="1977445" y="0"/>
                </a:lnTo>
                <a:lnTo>
                  <a:pt x="4127194" y="127168"/>
                </a:lnTo>
                <a:lnTo>
                  <a:pt x="4115083" y="823566"/>
                </a:lnTo>
                <a:lnTo>
                  <a:pt x="3303628" y="1641076"/>
                </a:lnTo>
                <a:lnTo>
                  <a:pt x="780634" y="2322336"/>
                </a:lnTo>
                <a:close/>
              </a:path>
            </a:pathLst>
          </a:custGeom>
          <a:noFill/>
          <a:ln w="38100">
            <a:solidFill>
              <a:srgbClr val="009AD7">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prstClr val="white"/>
              </a:solidFill>
              <a:effectLst/>
              <a:uLnTx/>
              <a:uFillTx/>
              <a:latin typeface="Arial"/>
              <a:ea typeface="+mn-ea"/>
              <a:cs typeface="+mn-cs"/>
            </a:endParaRPr>
          </a:p>
        </p:txBody>
      </p:sp>
      <p:sp>
        <p:nvSpPr>
          <p:cNvPr id="67" name="TextBox 66">
            <a:extLst>
              <a:ext uri="{FF2B5EF4-FFF2-40B4-BE49-F238E27FC236}">
                <a16:creationId xmlns:a16="http://schemas.microsoft.com/office/drawing/2014/main" id="{FBEAAB31-9E33-0EE9-C8C5-A2E26A78523A}"/>
              </a:ext>
            </a:extLst>
          </p:cNvPr>
          <p:cNvSpPr txBox="1"/>
          <p:nvPr/>
        </p:nvSpPr>
        <p:spPr>
          <a:xfrm>
            <a:off x="7048563" y="2180924"/>
            <a:ext cx="1371703" cy="523220"/>
          </a:xfrm>
          <a:prstGeom prst="rect">
            <a:avLst/>
          </a:prstGeom>
          <a:noFill/>
        </p:spPr>
        <p:txBody>
          <a:bodyPr wrap="square" lIns="0" rIns="0" rtlCol="0">
            <a:spAutoFit/>
          </a:bodyPr>
          <a:lstStyle/>
          <a:p>
            <a:pPr marL="0" marR="0" lvl="0" indent="0" algn="ctr" defTabSz="457200" rtl="0" eaLnBrk="1" fontAlgn="auto" latinLnBrk="0" hangingPunct="1">
              <a:lnSpc>
                <a:spcPct val="100000"/>
              </a:lnSpc>
              <a:spcBef>
                <a:spcPts val="600"/>
              </a:spcBef>
              <a:spcAft>
                <a:spcPts val="0"/>
              </a:spcAft>
              <a:buClrTx/>
              <a:buSzTx/>
              <a:buFontTx/>
              <a:buNone/>
              <a:tabLst/>
              <a:defRPr/>
            </a:pPr>
            <a:r>
              <a:rPr kumimoji="0" lang="en-US" sz="1400" b="1" i="0" u="none" strike="noStrike" kern="1200" cap="none" spc="0" normalizeH="0" baseline="0" noProof="0">
                <a:ln>
                  <a:noFill/>
                </a:ln>
                <a:solidFill>
                  <a:prstClr val="white"/>
                </a:solidFill>
                <a:effectLst/>
                <a:uLnTx/>
                <a:uFillTx/>
                <a:latin typeface="Arial" panose="020B0604020202020204"/>
                <a:ea typeface="+mn-ea"/>
                <a:cs typeface="+mn-cs"/>
              </a:rPr>
              <a:t>AI-Augmented Development</a:t>
            </a:r>
            <a:endParaRPr kumimoji="0" lang="en-NL" sz="1400" b="1"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68" name="TextBox 67">
            <a:extLst>
              <a:ext uri="{FF2B5EF4-FFF2-40B4-BE49-F238E27FC236}">
                <a16:creationId xmlns:a16="http://schemas.microsoft.com/office/drawing/2014/main" id="{66707C29-3AF5-D1D3-57AB-F953672AAB67}"/>
              </a:ext>
            </a:extLst>
          </p:cNvPr>
          <p:cNvSpPr txBox="1"/>
          <p:nvPr/>
        </p:nvSpPr>
        <p:spPr>
          <a:xfrm>
            <a:off x="7053888" y="1574467"/>
            <a:ext cx="1361052" cy="523220"/>
          </a:xfrm>
          <a:prstGeom prst="rect">
            <a:avLst/>
          </a:prstGeom>
          <a:noFill/>
        </p:spPr>
        <p:txBody>
          <a:bodyPr wrap="square" lIns="0" rIns="0" rtlCol="0">
            <a:spAutoFit/>
          </a:bodyPr>
          <a:lstStyle/>
          <a:p>
            <a:pPr marL="0" marR="0" lvl="0" indent="0" algn="ctr" defTabSz="457200" rtl="0" eaLnBrk="1" fontAlgn="auto" latinLnBrk="0" hangingPunct="1">
              <a:lnSpc>
                <a:spcPct val="100000"/>
              </a:lnSpc>
              <a:spcBef>
                <a:spcPts val="600"/>
              </a:spcBef>
              <a:spcAft>
                <a:spcPts val="0"/>
              </a:spcAft>
              <a:buClrTx/>
              <a:buSzTx/>
              <a:buFontTx/>
              <a:buNone/>
              <a:tabLst/>
              <a:defRPr/>
            </a:pPr>
            <a:r>
              <a:rPr kumimoji="0" lang="en-US" sz="1400" b="1" i="0" u="none" strike="noStrike" kern="1200" cap="none" spc="0" normalizeH="0" baseline="0" noProof="0">
                <a:ln>
                  <a:noFill/>
                </a:ln>
                <a:solidFill>
                  <a:prstClr val="white"/>
                </a:solidFill>
                <a:effectLst/>
                <a:uLnTx/>
                <a:uFillTx/>
                <a:latin typeface="Arial" panose="020B0604020202020204"/>
                <a:ea typeface="+mn-ea"/>
                <a:cs typeface="+mn-cs"/>
              </a:rPr>
              <a:t>Platform Engineering</a:t>
            </a:r>
            <a:endParaRPr kumimoji="0" lang="en-NL" sz="1400" b="1" i="0" u="none" strike="noStrike" kern="1200" cap="none" spc="0" normalizeH="0" baseline="0" noProof="0">
              <a:ln>
                <a:noFill/>
              </a:ln>
              <a:solidFill>
                <a:prstClr val="white"/>
              </a:solidFill>
              <a:effectLst/>
              <a:uLnTx/>
              <a:uFillTx/>
              <a:latin typeface="Arial" panose="020B0604020202020204"/>
              <a:ea typeface="+mn-ea"/>
              <a:cs typeface="+mn-cs"/>
            </a:endParaRPr>
          </a:p>
        </p:txBody>
      </p:sp>
    </p:spTree>
    <p:extLst>
      <p:ext uri="{BB962C8B-B14F-4D97-AF65-F5344CB8AC3E}">
        <p14:creationId xmlns:p14="http://schemas.microsoft.com/office/powerpoint/2010/main" val="22996277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sp>
        <p:nvSpPr>
          <p:cNvPr id="11" name="TextBox 10">
            <a:extLst>
              <a:ext uri="{FF2B5EF4-FFF2-40B4-BE49-F238E27FC236}">
                <a16:creationId xmlns:a16="http://schemas.microsoft.com/office/drawing/2014/main" id="{2B16F9BD-6A52-7A87-6696-520662B6C7AD}"/>
              </a:ext>
            </a:extLst>
          </p:cNvPr>
          <p:cNvSpPr txBox="1"/>
          <p:nvPr/>
        </p:nvSpPr>
        <p:spPr>
          <a:xfrm>
            <a:off x="0" y="1322174"/>
            <a:ext cx="12191999" cy="3371118"/>
          </a:xfrm>
          <a:prstGeom prst="rect">
            <a:avLst/>
          </a:prstGeom>
          <a:solidFill>
            <a:srgbClr val="000000">
              <a:alpha val="78852"/>
            </a:srgbClr>
          </a:solidFill>
          <a:ln>
            <a:noFill/>
          </a:ln>
          <a:effectLst/>
        </p:spPr>
        <p:txBody>
          <a:bodyPr wrap="square" lIns="182880" tIns="91440" rIns="182880" bIns="91440">
            <a:noAutofit/>
          </a:bodyPr>
          <a:lstStyle>
            <a:defPPr>
              <a:defRPr lang="en-US"/>
            </a:defPPr>
            <a:lvl1pPr marL="50800">
              <a:spcBef>
                <a:spcPts val="0"/>
              </a:spcBef>
              <a:spcAft>
                <a:spcPts val="0"/>
              </a:spcAft>
              <a:defRPr sz="2000" b="0" i="0" u="none" strike="noStrike">
                <a:effectLst/>
              </a:defRPr>
            </a:lvl1pPr>
            <a:lvl2pPr marL="0" marR="0" lvl="1">
              <a:lnSpc>
                <a:spcPct val="100000"/>
              </a:lnSpc>
              <a:spcBef>
                <a:spcPts val="0"/>
              </a:spcBef>
              <a:spcAft>
                <a:spcPts val="1200"/>
              </a:spcAft>
              <a:buClr>
                <a:schemeClr val="tx1"/>
              </a:buClr>
              <a:buSzPct val="100000"/>
              <a:defRPr b="0" i="0" u="none" strike="noStrike">
                <a:latin typeface="Arial"/>
                <a:ea typeface="Arial"/>
                <a:cs typeface="Arial"/>
              </a:defRPr>
            </a:lvl2pPr>
          </a:lstStyle>
          <a:p>
            <a:pPr marL="50800" marR="0" lvl="0" indent="0" algn="l" defTabSz="457200" rtl="0" eaLnBrk="1" fontAlgn="auto" latinLnBrk="0" hangingPunct="1">
              <a:lnSpc>
                <a:spcPct val="100000"/>
              </a:lnSpc>
              <a:spcBef>
                <a:spcPts val="0"/>
              </a:spcBef>
              <a:spcAft>
                <a:spcPts val="600"/>
              </a:spcAft>
              <a:buClrTx/>
              <a:buSzTx/>
              <a:buFontTx/>
              <a:buNone/>
              <a:tabLst/>
              <a:defRPr/>
            </a:pPr>
            <a:endParaRPr kumimoji="0" lang="en-US" sz="2200" b="0" i="0" u="none" strike="noStrike" kern="1200" cap="none" spc="0" normalizeH="0" baseline="0" noProof="0">
              <a:ln>
                <a:noFill/>
              </a:ln>
              <a:solidFill>
                <a:prstClr val="white"/>
              </a:solidFill>
              <a:effectLst/>
              <a:uLnTx/>
              <a:uFillTx/>
              <a:latin typeface="Arial"/>
              <a:ea typeface="+mn-ea"/>
              <a:cs typeface="+mn-cs"/>
            </a:endParaRPr>
          </a:p>
        </p:txBody>
      </p:sp>
      <p:sp>
        <p:nvSpPr>
          <p:cNvPr id="2" name="Google Shape;720;p25">
            <a:extLst>
              <a:ext uri="{FF2B5EF4-FFF2-40B4-BE49-F238E27FC236}">
                <a16:creationId xmlns:a16="http://schemas.microsoft.com/office/drawing/2014/main" id="{2F1B0B00-44A4-BA82-AB82-530C5C0E8B43}"/>
              </a:ext>
            </a:extLst>
          </p:cNvPr>
          <p:cNvSpPr txBox="1"/>
          <p:nvPr/>
        </p:nvSpPr>
        <p:spPr>
          <a:xfrm>
            <a:off x="3294743" y="1939220"/>
            <a:ext cx="5602514" cy="369332"/>
          </a:xfrm>
          <a:prstGeom prst="rect">
            <a:avLst/>
          </a:prstGeom>
          <a:noFill/>
          <a:ln>
            <a:noFill/>
          </a:ln>
        </p:spPr>
        <p:txBody>
          <a:bodyPr spcFirstLastPara="1" wrap="square" lIns="0" tIns="45700" rIns="91425" bIns="45700" anchor="t" anchorCtr="0">
            <a:spAutoFit/>
          </a:bodyPr>
          <a:lstStyle/>
          <a:p>
            <a:pPr marL="0" marR="0" lvl="0" indent="0" algn="ctr" rtl="0">
              <a:lnSpc>
                <a:spcPct val="100000"/>
              </a:lnSpc>
              <a:spcBef>
                <a:spcPts val="0"/>
              </a:spcBef>
              <a:spcAft>
                <a:spcPts val="0"/>
              </a:spcAft>
              <a:buClr>
                <a:srgbClr val="FFFFFF"/>
              </a:buClr>
              <a:buSzPts val="1800"/>
              <a:buFont typeface="Arial"/>
              <a:buNone/>
            </a:pPr>
            <a:r>
              <a:rPr lang="en-US" sz="1800" b="0" i="0" u="none" strike="noStrike" cap="none">
                <a:solidFill>
                  <a:srgbClr val="FFFFFF"/>
                </a:solidFill>
                <a:latin typeface="Arial"/>
                <a:ea typeface="Arial"/>
                <a:cs typeface="Arial"/>
                <a:sym typeface="Arial"/>
              </a:rPr>
              <a:t>Developer-Driven Self-Service</a:t>
            </a:r>
            <a:endParaRPr sz="1800" b="0" i="0" u="none" strike="noStrike" cap="none">
              <a:solidFill>
                <a:srgbClr val="FFFFFF"/>
              </a:solidFill>
              <a:latin typeface="Arial"/>
              <a:ea typeface="Arial"/>
              <a:cs typeface="Arial"/>
              <a:sym typeface="Arial"/>
            </a:endParaRPr>
          </a:p>
        </p:txBody>
      </p:sp>
      <p:sp>
        <p:nvSpPr>
          <p:cNvPr id="5" name="Google Shape;724;p25">
            <a:extLst>
              <a:ext uri="{FF2B5EF4-FFF2-40B4-BE49-F238E27FC236}">
                <a16:creationId xmlns:a16="http://schemas.microsoft.com/office/drawing/2014/main" id="{B72DD2BF-CC3C-345E-A0EA-0F276774EB7C}"/>
              </a:ext>
            </a:extLst>
          </p:cNvPr>
          <p:cNvSpPr txBox="1"/>
          <p:nvPr/>
        </p:nvSpPr>
        <p:spPr>
          <a:xfrm>
            <a:off x="1459755" y="3168513"/>
            <a:ext cx="2584704" cy="1200329"/>
          </a:xfrm>
          <a:prstGeom prst="rect">
            <a:avLst/>
          </a:prstGeom>
          <a:noFill/>
          <a:ln>
            <a:noFill/>
          </a:ln>
        </p:spPr>
        <p:txBody>
          <a:bodyPr spcFirstLastPara="1" wrap="square" lIns="0" tIns="45700" rIns="91425" bIns="45700" anchor="t" anchorCtr="0">
            <a:spAutoFit/>
          </a:bodyPr>
          <a:lstStyle/>
          <a:p>
            <a:pPr marL="0" marR="0" lvl="0" indent="0" algn="l" rtl="0">
              <a:lnSpc>
                <a:spcPct val="100000"/>
              </a:lnSpc>
              <a:spcBef>
                <a:spcPts val="0"/>
              </a:spcBef>
              <a:spcAft>
                <a:spcPts val="0"/>
              </a:spcAft>
              <a:buClr>
                <a:srgbClr val="FFFFFF"/>
              </a:buClr>
              <a:buSzPts val="1800"/>
              <a:buFont typeface="Arial"/>
              <a:buNone/>
            </a:pPr>
            <a:r>
              <a:rPr lang="en-US" sz="1800" b="0" i="0" u="none" strike="noStrike" cap="none">
                <a:solidFill>
                  <a:srgbClr val="FFFFFF"/>
                </a:solidFill>
                <a:latin typeface="Arial"/>
                <a:ea typeface="Arial"/>
                <a:cs typeface="Arial"/>
                <a:sym typeface="Arial"/>
              </a:rPr>
              <a:t>Dedicated teams create tailored, responsive platforms that operate in an integrated fashion</a:t>
            </a:r>
            <a:endParaRPr/>
          </a:p>
        </p:txBody>
      </p:sp>
      <p:sp>
        <p:nvSpPr>
          <p:cNvPr id="6" name="Google Shape;725;p25">
            <a:extLst>
              <a:ext uri="{FF2B5EF4-FFF2-40B4-BE49-F238E27FC236}">
                <a16:creationId xmlns:a16="http://schemas.microsoft.com/office/drawing/2014/main" id="{2060107E-4C06-7C19-C7DE-67228159E153}"/>
              </a:ext>
            </a:extLst>
          </p:cNvPr>
          <p:cNvSpPr txBox="1"/>
          <p:nvPr/>
        </p:nvSpPr>
        <p:spPr>
          <a:xfrm>
            <a:off x="4803648" y="3168513"/>
            <a:ext cx="2584704" cy="923330"/>
          </a:xfrm>
          <a:prstGeom prst="rect">
            <a:avLst/>
          </a:prstGeom>
          <a:noFill/>
          <a:ln>
            <a:noFill/>
          </a:ln>
        </p:spPr>
        <p:txBody>
          <a:bodyPr spcFirstLastPara="1" wrap="square" lIns="0" tIns="45700" rIns="91425" bIns="45700" anchor="t" anchorCtr="0">
            <a:spAutoFit/>
          </a:bodyPr>
          <a:lstStyle/>
          <a:p>
            <a:pPr marL="0" marR="0" lvl="0" indent="0" algn="l" rtl="0">
              <a:lnSpc>
                <a:spcPct val="100000"/>
              </a:lnSpc>
              <a:spcBef>
                <a:spcPts val="0"/>
              </a:spcBef>
              <a:spcAft>
                <a:spcPts val="0"/>
              </a:spcAft>
              <a:buClr>
                <a:srgbClr val="FFFFFF"/>
              </a:buClr>
              <a:buSzPts val="1800"/>
              <a:buFont typeface="Arial"/>
              <a:buNone/>
            </a:pPr>
            <a:r>
              <a:rPr lang="en-US" sz="1800" b="0" i="0" u="none" strike="noStrike" cap="none">
                <a:solidFill>
                  <a:srgbClr val="FFFFFF"/>
                </a:solidFill>
                <a:latin typeface="Arial"/>
                <a:ea typeface="Arial"/>
                <a:cs typeface="Arial"/>
                <a:sym typeface="Arial"/>
              </a:rPr>
              <a:t>Reduce cognitive load, improved productivity, UX and talent retention</a:t>
            </a:r>
            <a:endParaRPr/>
          </a:p>
        </p:txBody>
      </p:sp>
      <p:sp>
        <p:nvSpPr>
          <p:cNvPr id="7" name="Google Shape;726;p25">
            <a:extLst>
              <a:ext uri="{FF2B5EF4-FFF2-40B4-BE49-F238E27FC236}">
                <a16:creationId xmlns:a16="http://schemas.microsoft.com/office/drawing/2014/main" id="{E76C801B-DA78-D9B8-D113-EDE5195D7882}"/>
              </a:ext>
            </a:extLst>
          </p:cNvPr>
          <p:cNvSpPr txBox="1"/>
          <p:nvPr/>
        </p:nvSpPr>
        <p:spPr>
          <a:xfrm>
            <a:off x="7857744" y="3168513"/>
            <a:ext cx="2852639" cy="1200288"/>
          </a:xfrm>
          <a:prstGeom prst="rect">
            <a:avLst/>
          </a:prstGeom>
          <a:noFill/>
          <a:ln>
            <a:noFill/>
          </a:ln>
        </p:spPr>
        <p:txBody>
          <a:bodyPr spcFirstLastPara="1" wrap="square" lIns="0" tIns="45700" rIns="91425" bIns="45700" anchor="t" anchorCtr="0">
            <a:spAutoFit/>
          </a:bodyPr>
          <a:lstStyle/>
          <a:p>
            <a:pPr>
              <a:buClr>
                <a:srgbClr val="FFFFFF"/>
              </a:buClr>
              <a:buSzPts val="1800"/>
            </a:pPr>
            <a:r>
              <a:rPr lang="en-US" sz="1800" b="0" i="0" u="none" strike="noStrike" cap="none">
                <a:solidFill>
                  <a:srgbClr val="FFFFFF"/>
                </a:solidFill>
                <a:latin typeface="Arial"/>
                <a:ea typeface="Arial"/>
                <a:cs typeface="Arial"/>
                <a:sym typeface="Arial"/>
              </a:rPr>
              <a:t>Create a product management culture with routine engineer </a:t>
            </a:r>
            <a:r>
              <a:rPr lang="en-US">
                <a:solidFill>
                  <a:srgbClr val="FFFFFF"/>
                </a:solidFill>
                <a:latin typeface="Arial"/>
                <a:ea typeface="Arial"/>
                <a:cs typeface="Arial"/>
                <a:sym typeface="Arial"/>
              </a:rPr>
              <a:t>and end-user</a:t>
            </a:r>
            <a:r>
              <a:rPr lang="en-US" sz="1800" b="0" i="0" u="none" strike="noStrike" cap="none">
                <a:solidFill>
                  <a:srgbClr val="FFFFFF"/>
                </a:solidFill>
                <a:latin typeface="Arial"/>
                <a:ea typeface="Arial"/>
                <a:cs typeface="Arial"/>
                <a:sym typeface="Arial"/>
              </a:rPr>
              <a:t> collaboration</a:t>
            </a:r>
            <a:endParaRPr lang="en-US"/>
          </a:p>
        </p:txBody>
      </p:sp>
      <p:cxnSp>
        <p:nvCxnSpPr>
          <p:cNvPr id="8" name="Google Shape;727;p25">
            <a:extLst>
              <a:ext uri="{FF2B5EF4-FFF2-40B4-BE49-F238E27FC236}">
                <a16:creationId xmlns:a16="http://schemas.microsoft.com/office/drawing/2014/main" id="{7EF47B31-A315-3E49-6279-3D17825BE6F3}"/>
              </a:ext>
            </a:extLst>
          </p:cNvPr>
          <p:cNvCxnSpPr/>
          <p:nvPr/>
        </p:nvCxnSpPr>
        <p:spPr>
          <a:xfrm>
            <a:off x="4334256" y="3298203"/>
            <a:ext cx="0" cy="793640"/>
          </a:xfrm>
          <a:prstGeom prst="straightConnector1">
            <a:avLst/>
          </a:prstGeom>
          <a:noFill/>
          <a:ln w="12700" cap="flat" cmpd="sng">
            <a:solidFill>
              <a:srgbClr val="FFFFFF"/>
            </a:solidFill>
            <a:prstDash val="solid"/>
            <a:miter lim="800000"/>
            <a:headEnd type="none" w="sm" len="sm"/>
            <a:tailEnd type="none" w="sm" len="sm"/>
          </a:ln>
        </p:spPr>
      </p:cxnSp>
      <p:cxnSp>
        <p:nvCxnSpPr>
          <p:cNvPr id="9" name="Google Shape;728;p25">
            <a:extLst>
              <a:ext uri="{FF2B5EF4-FFF2-40B4-BE49-F238E27FC236}">
                <a16:creationId xmlns:a16="http://schemas.microsoft.com/office/drawing/2014/main" id="{2CDC8E7C-C4DE-DB64-CF63-7CA06EDFD093}"/>
              </a:ext>
            </a:extLst>
          </p:cNvPr>
          <p:cNvCxnSpPr/>
          <p:nvPr/>
        </p:nvCxnSpPr>
        <p:spPr>
          <a:xfrm>
            <a:off x="7388352" y="3298203"/>
            <a:ext cx="0" cy="793640"/>
          </a:xfrm>
          <a:prstGeom prst="straightConnector1">
            <a:avLst/>
          </a:prstGeom>
          <a:noFill/>
          <a:ln w="12700" cap="flat" cmpd="sng">
            <a:solidFill>
              <a:srgbClr val="FFFFFF"/>
            </a:solidFill>
            <a:prstDash val="solid"/>
            <a:miter lim="800000"/>
            <a:headEnd type="none" w="sm" len="sm"/>
            <a:tailEnd type="none" w="sm" len="sm"/>
          </a:ln>
        </p:spPr>
      </p:cxnSp>
      <p:sp>
        <p:nvSpPr>
          <p:cNvPr id="10" name="Google Shape;721;p25">
            <a:extLst>
              <a:ext uri="{FF2B5EF4-FFF2-40B4-BE49-F238E27FC236}">
                <a16:creationId xmlns:a16="http://schemas.microsoft.com/office/drawing/2014/main" id="{76C0E5E6-9420-5FEA-056B-D42DA5BD2AAA}"/>
              </a:ext>
            </a:extLst>
          </p:cNvPr>
          <p:cNvSpPr txBox="1"/>
          <p:nvPr/>
        </p:nvSpPr>
        <p:spPr>
          <a:xfrm>
            <a:off x="457200" y="2438980"/>
            <a:ext cx="11276013" cy="443198"/>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rgbClr val="FFFFFF"/>
              </a:buClr>
              <a:buSzPts val="3200"/>
              <a:buFont typeface="Arial Black"/>
              <a:buNone/>
            </a:pPr>
            <a:r>
              <a:rPr lang="en-US" sz="3200" b="0" i="0" u="none" strike="noStrike" cap="none">
                <a:solidFill>
                  <a:srgbClr val="FFFFFF"/>
                </a:solidFill>
                <a:latin typeface="Arial Black"/>
                <a:ea typeface="Arial Black"/>
                <a:cs typeface="Arial Black"/>
                <a:sym typeface="Arial Black"/>
              </a:rPr>
              <a:t>Platform Engineering</a:t>
            </a:r>
            <a:endParaRPr sz="3200" b="0" i="0" u="none" strike="noStrike" cap="none">
              <a:solidFill>
                <a:srgbClr val="FFFFFF"/>
              </a:solidFill>
              <a:latin typeface="Arial Black"/>
              <a:ea typeface="Arial Black"/>
              <a:cs typeface="Arial Black"/>
              <a:sym typeface="Arial Black"/>
            </a:endParaRPr>
          </a:p>
        </p:txBody>
      </p:sp>
      <p:grpSp>
        <p:nvGrpSpPr>
          <p:cNvPr id="13" name="Group 12">
            <a:extLst>
              <a:ext uri="{FF2B5EF4-FFF2-40B4-BE49-F238E27FC236}">
                <a16:creationId xmlns:a16="http://schemas.microsoft.com/office/drawing/2014/main" id="{E0D85046-3DBD-9033-AE84-2474C0385D97}"/>
              </a:ext>
            </a:extLst>
          </p:cNvPr>
          <p:cNvGrpSpPr/>
          <p:nvPr/>
        </p:nvGrpSpPr>
        <p:grpSpPr>
          <a:xfrm>
            <a:off x="5542084" y="767192"/>
            <a:ext cx="1107831" cy="1107831"/>
            <a:chOff x="5542084" y="767192"/>
            <a:chExt cx="1107831" cy="1107831"/>
          </a:xfrm>
        </p:grpSpPr>
        <p:sp>
          <p:nvSpPr>
            <p:cNvPr id="4" name="Diamond 3">
              <a:extLst>
                <a:ext uri="{FF2B5EF4-FFF2-40B4-BE49-F238E27FC236}">
                  <a16:creationId xmlns:a16="http://schemas.microsoft.com/office/drawing/2014/main" id="{28D365B7-6AB1-EDCA-E447-948D9C1496DF}"/>
                </a:ext>
              </a:extLst>
            </p:cNvPr>
            <p:cNvSpPr/>
            <p:nvPr/>
          </p:nvSpPr>
          <p:spPr>
            <a:xfrm>
              <a:off x="5542084" y="767192"/>
              <a:ext cx="1107831" cy="1107831"/>
            </a:xfrm>
            <a:prstGeom prst="diamond">
              <a:avLst/>
            </a:prstGeom>
            <a:solidFill>
              <a:srgbClr val="002856"/>
            </a:solidFill>
            <a:ln w="12700">
              <a:solidFill>
                <a:srgbClr val="009AD7">
                  <a:alpha val="22000"/>
                </a:srgbClr>
              </a:solidFill>
            </a:ln>
            <a:effectLst/>
          </p:spPr>
          <p:txBody>
            <a:bodyPr wrap="square" lIns="182880" tIns="91440" rIns="182880" bIns="91440">
              <a:noAutofit/>
            </a:bodyPr>
            <a:lstStyle/>
            <a:p>
              <a:pPr marL="50800">
                <a:spcAft>
                  <a:spcPts val="600"/>
                </a:spcAft>
              </a:pPr>
              <a:endParaRPr lang="en-US" sz="2200">
                <a:solidFill>
                  <a:prstClr val="white"/>
                </a:solidFill>
                <a:latin typeface="Arial"/>
              </a:endParaRPr>
            </a:p>
          </p:txBody>
        </p:sp>
        <p:sp>
          <p:nvSpPr>
            <p:cNvPr id="12" name="Google Shape;400;p5">
              <a:extLst>
                <a:ext uri="{FF2B5EF4-FFF2-40B4-BE49-F238E27FC236}">
                  <a16:creationId xmlns:a16="http://schemas.microsoft.com/office/drawing/2014/main" id="{EB8C67E3-A380-506E-FB52-7FD385DD0969}"/>
                </a:ext>
              </a:extLst>
            </p:cNvPr>
            <p:cNvSpPr txBox="1"/>
            <p:nvPr/>
          </p:nvSpPr>
          <p:spPr>
            <a:xfrm>
              <a:off x="5941017" y="1014831"/>
              <a:ext cx="364173" cy="646290"/>
            </a:xfrm>
            <a:prstGeom prst="rect">
              <a:avLst/>
            </a:prstGeom>
            <a:noFill/>
            <a:ln>
              <a:noFill/>
            </a:ln>
          </p:spPr>
          <p:txBody>
            <a:bodyPr spcFirstLastPara="1" wrap="square" lIns="0" tIns="45700" rIns="91425" bIns="45700" anchor="t" anchorCtr="0">
              <a:spAutoFit/>
            </a:bodyPr>
            <a:lstStyle/>
            <a:p>
              <a:pPr marL="0" marR="0" lvl="0" indent="0" algn="r">
                <a:lnSpc>
                  <a:spcPct val="100000"/>
                </a:lnSpc>
                <a:spcBef>
                  <a:spcPts val="0"/>
                </a:spcBef>
                <a:spcAft>
                  <a:spcPts val="0"/>
                </a:spcAft>
                <a:buNone/>
              </a:pPr>
              <a:r>
                <a:rPr lang="en-US" sz="3600" b="1">
                  <a:latin typeface="Arial Black"/>
                  <a:sym typeface="Arial Black"/>
                </a:rPr>
                <a:t>4</a:t>
              </a:r>
              <a:endParaRPr lang="en-US"/>
            </a:p>
          </p:txBody>
        </p:sp>
      </p:grpSp>
    </p:spTree>
    <p:extLst>
      <p:ext uri="{BB962C8B-B14F-4D97-AF65-F5344CB8AC3E}">
        <p14:creationId xmlns:p14="http://schemas.microsoft.com/office/powerpoint/2010/main" val="126660157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24">
            <a:extLst>
              <a:ext uri="{FF2B5EF4-FFF2-40B4-BE49-F238E27FC236}">
                <a16:creationId xmlns:a16="http://schemas.microsoft.com/office/drawing/2014/main" id="{BE229574-3F1C-B28A-CB06-CEC000EAE347}"/>
              </a:ext>
            </a:extLst>
          </p:cNvPr>
          <p:cNvSpPr>
            <a:spLocks noGrp="1"/>
          </p:cNvSpPr>
          <p:nvPr>
            <p:ph type="title"/>
          </p:nvPr>
        </p:nvSpPr>
        <p:spPr/>
        <p:txBody>
          <a:bodyPr/>
          <a:lstStyle/>
          <a:p>
            <a:pPr>
              <a:spcBef>
                <a:spcPts val="600"/>
              </a:spcBef>
            </a:pPr>
            <a:r>
              <a:rPr lang="en-US" b="1">
                <a:solidFill>
                  <a:srgbClr val="FFFFFF"/>
                </a:solidFill>
                <a:latin typeface="Arial Black"/>
              </a:rPr>
              <a:t>Diagram of </a:t>
            </a:r>
            <a:r>
              <a:rPr lang="en-US" sz="3200" b="1" i="0" u="none" strike="noStrike">
                <a:solidFill>
                  <a:srgbClr val="FFFFFF"/>
                </a:solidFill>
                <a:effectLst/>
                <a:latin typeface="Arial Black"/>
              </a:rPr>
              <a:t>Platform Engineering</a:t>
            </a:r>
          </a:p>
        </p:txBody>
      </p:sp>
      <p:sp>
        <p:nvSpPr>
          <p:cNvPr id="218" name="object 4">
            <a:extLst>
              <a:ext uri="{FF2B5EF4-FFF2-40B4-BE49-F238E27FC236}">
                <a16:creationId xmlns:a16="http://schemas.microsoft.com/office/drawing/2014/main" id="{277B7D3B-F427-96FF-6BA2-8FE2847E397B}"/>
              </a:ext>
            </a:extLst>
          </p:cNvPr>
          <p:cNvSpPr/>
          <p:nvPr/>
        </p:nvSpPr>
        <p:spPr>
          <a:xfrm>
            <a:off x="4333347" y="3052082"/>
            <a:ext cx="4176419" cy="1601991"/>
          </a:xfrm>
          <a:custGeom>
            <a:avLst/>
            <a:gdLst/>
            <a:ahLst/>
            <a:cxnLst/>
            <a:rect l="l" t="t" r="r" b="b"/>
            <a:pathLst>
              <a:path w="5097145" h="1955164">
                <a:moveTo>
                  <a:pt x="5096725" y="0"/>
                </a:moveTo>
                <a:lnTo>
                  <a:pt x="0" y="0"/>
                </a:lnTo>
                <a:lnTo>
                  <a:pt x="0" y="1954860"/>
                </a:lnTo>
                <a:lnTo>
                  <a:pt x="5096725" y="1954860"/>
                </a:lnTo>
                <a:lnTo>
                  <a:pt x="5096725" y="0"/>
                </a:lnTo>
                <a:close/>
              </a:path>
            </a:pathLst>
          </a:custGeom>
          <a:solidFill>
            <a:srgbClr val="002855"/>
          </a:solid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19" name="object 5">
            <a:extLst>
              <a:ext uri="{FF2B5EF4-FFF2-40B4-BE49-F238E27FC236}">
                <a16:creationId xmlns:a16="http://schemas.microsoft.com/office/drawing/2014/main" id="{95ED6114-E5EF-386F-8FE1-63A113D2F132}"/>
              </a:ext>
            </a:extLst>
          </p:cNvPr>
          <p:cNvSpPr/>
          <p:nvPr/>
        </p:nvSpPr>
        <p:spPr>
          <a:xfrm>
            <a:off x="4332723" y="1702225"/>
            <a:ext cx="4177458" cy="570245"/>
          </a:xfrm>
          <a:custGeom>
            <a:avLst/>
            <a:gdLst/>
            <a:ahLst/>
            <a:cxnLst/>
            <a:rect l="l" t="t" r="r" b="b"/>
            <a:pathLst>
              <a:path w="5098415" h="695960">
                <a:moveTo>
                  <a:pt x="0" y="695960"/>
                </a:moveTo>
                <a:lnTo>
                  <a:pt x="5098249" y="695960"/>
                </a:lnTo>
                <a:lnTo>
                  <a:pt x="5098249" y="0"/>
                </a:lnTo>
                <a:lnTo>
                  <a:pt x="0" y="0"/>
                </a:lnTo>
                <a:lnTo>
                  <a:pt x="0" y="695960"/>
                </a:lnTo>
                <a:close/>
              </a:path>
            </a:pathLst>
          </a:custGeom>
          <a:ln w="12700">
            <a:solidFill>
              <a:srgbClr val="002855"/>
            </a:solidFill>
          </a:ln>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20" name="object 6">
            <a:extLst>
              <a:ext uri="{FF2B5EF4-FFF2-40B4-BE49-F238E27FC236}">
                <a16:creationId xmlns:a16="http://schemas.microsoft.com/office/drawing/2014/main" id="{670A2DF0-4089-FEFC-11B8-FB44B91DC9B0}"/>
              </a:ext>
            </a:extLst>
          </p:cNvPr>
          <p:cNvSpPr txBox="1"/>
          <p:nvPr/>
        </p:nvSpPr>
        <p:spPr>
          <a:xfrm>
            <a:off x="8927333" y="4049861"/>
            <a:ext cx="641006" cy="354207"/>
          </a:xfrm>
          <a:prstGeom prst="rect">
            <a:avLst/>
          </a:prstGeom>
        </p:spPr>
        <p:txBody>
          <a:bodyPr vert="horz" wrap="square" lIns="0" tIns="8325" rIns="0" bIns="0" rtlCol="0">
            <a:spAutoFit/>
          </a:bodyPr>
          <a:lstStyle/>
          <a:p>
            <a:pPr marL="38499" marR="4163" lvl="0" indent="-28614" algn="l" defTabSz="457200" rtl="0" eaLnBrk="1" fontAlgn="auto" latinLnBrk="0" hangingPunct="1">
              <a:lnSpc>
                <a:spcPct val="101200"/>
              </a:lnSpc>
              <a:spcBef>
                <a:spcPts val="66"/>
              </a:spcBef>
              <a:spcAft>
                <a:spcPts val="0"/>
              </a:spcAft>
              <a:buClrTx/>
              <a:buSzTx/>
              <a:buFontTx/>
              <a:buNone/>
              <a:tabLst/>
              <a:defRPr/>
            </a:pPr>
            <a:r>
              <a:rPr kumimoji="0" sz="1148" b="1" i="0" u="none" strike="noStrike" kern="1200" cap="none" spc="-8" normalizeH="0" baseline="0" noProof="0">
                <a:ln>
                  <a:noFill/>
                </a:ln>
                <a:solidFill>
                  <a:prstClr val="black"/>
                </a:solidFill>
                <a:effectLst/>
                <a:uLnTx/>
                <a:uFillTx/>
                <a:latin typeface="Arial" panose="020B0604020202020204" pitchFamily="34" charset="0"/>
                <a:ea typeface="+mn-ea"/>
                <a:cs typeface="Arial" panose="020B0604020202020204" pitchFamily="34" charset="0"/>
              </a:rPr>
              <a:t>Platform Team(s)</a:t>
            </a:r>
            <a:endParaRPr kumimoji="0" sz="1148"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21" name="object 7">
            <a:extLst>
              <a:ext uri="{FF2B5EF4-FFF2-40B4-BE49-F238E27FC236}">
                <a16:creationId xmlns:a16="http://schemas.microsoft.com/office/drawing/2014/main" id="{608EC0B3-417B-BA0F-5799-F9526F2E6B44}"/>
              </a:ext>
            </a:extLst>
          </p:cNvPr>
          <p:cNvSpPr txBox="1"/>
          <p:nvPr/>
        </p:nvSpPr>
        <p:spPr>
          <a:xfrm>
            <a:off x="5442788" y="1890185"/>
            <a:ext cx="1957355" cy="187159"/>
          </a:xfrm>
          <a:prstGeom prst="rect">
            <a:avLst/>
          </a:prstGeom>
        </p:spPr>
        <p:txBody>
          <a:bodyPr vert="horz" wrap="square" lIns="0" tIns="10406" rIns="0" bIns="0" rtlCol="0">
            <a:spAutoFit/>
          </a:bodyPr>
          <a:lstStyle/>
          <a:p>
            <a:pPr marL="10406" marR="0" lvl="0" indent="0" algn="l" defTabSz="457200" rtl="0" eaLnBrk="1" fontAlgn="auto" latinLnBrk="0" hangingPunct="1">
              <a:lnSpc>
                <a:spcPct val="100000"/>
              </a:lnSpc>
              <a:spcBef>
                <a:spcPts val="83"/>
              </a:spcBef>
              <a:spcAft>
                <a:spcPts val="0"/>
              </a:spcAft>
              <a:buClrTx/>
              <a:buSzTx/>
              <a:buFontTx/>
              <a:buNone/>
              <a:tabLst/>
              <a:defRPr/>
            </a:pPr>
            <a:r>
              <a:rPr kumimoji="0" sz="1148"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Product and Service </a:t>
            </a:r>
            <a:r>
              <a:rPr kumimoji="0" sz="1148" b="1" i="0" u="none" strike="noStrike" kern="1200" cap="none" spc="-8" normalizeH="0" baseline="0" noProof="0">
                <a:ln>
                  <a:noFill/>
                </a:ln>
                <a:solidFill>
                  <a:prstClr val="black"/>
                </a:solidFill>
                <a:effectLst/>
                <a:uLnTx/>
                <a:uFillTx/>
                <a:latin typeface="Arial" panose="020B0604020202020204" pitchFamily="34" charset="0"/>
                <a:ea typeface="+mn-ea"/>
                <a:cs typeface="Arial" panose="020B0604020202020204" pitchFamily="34" charset="0"/>
              </a:rPr>
              <a:t>Teams</a:t>
            </a:r>
            <a:endParaRPr kumimoji="0" sz="1148"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22" name="object 8">
            <a:extLst>
              <a:ext uri="{FF2B5EF4-FFF2-40B4-BE49-F238E27FC236}">
                <a16:creationId xmlns:a16="http://schemas.microsoft.com/office/drawing/2014/main" id="{214394BF-FD6D-2FA4-9247-1A54EACAE7CE}"/>
              </a:ext>
            </a:extLst>
          </p:cNvPr>
          <p:cNvSpPr txBox="1"/>
          <p:nvPr/>
        </p:nvSpPr>
        <p:spPr>
          <a:xfrm>
            <a:off x="5850765" y="4393676"/>
            <a:ext cx="1141530" cy="187159"/>
          </a:xfrm>
          <a:prstGeom prst="rect">
            <a:avLst/>
          </a:prstGeom>
        </p:spPr>
        <p:txBody>
          <a:bodyPr vert="horz" wrap="square" lIns="0" tIns="10406" rIns="0" bIns="0" rtlCol="0">
            <a:spAutoFit/>
          </a:bodyPr>
          <a:lstStyle/>
          <a:p>
            <a:pPr marL="10406" marR="0" lvl="0" indent="0" algn="l" defTabSz="457200" rtl="0" eaLnBrk="1" fontAlgn="auto" latinLnBrk="0" hangingPunct="1">
              <a:lnSpc>
                <a:spcPct val="100000"/>
              </a:lnSpc>
              <a:spcBef>
                <a:spcPts val="83"/>
              </a:spcBef>
              <a:spcAft>
                <a:spcPts val="0"/>
              </a:spcAft>
              <a:buClrTx/>
              <a:buSzTx/>
              <a:buFontTx/>
              <a:buNone/>
              <a:tabLst/>
              <a:defRPr/>
            </a:pPr>
            <a:r>
              <a:rPr kumimoji="0" sz="1148" b="1"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Digital </a:t>
            </a:r>
            <a:r>
              <a:rPr kumimoji="0" sz="1148" b="1" i="0" u="none" strike="noStrike" kern="1200" cap="none" spc="-8" normalizeH="0" baseline="0" noProof="0">
                <a:ln>
                  <a:noFill/>
                </a:ln>
                <a:solidFill>
                  <a:srgbClr val="FFFFFF"/>
                </a:solidFill>
                <a:effectLst/>
                <a:uLnTx/>
                <a:uFillTx/>
                <a:latin typeface="Arial" panose="020B0604020202020204" pitchFamily="34" charset="0"/>
                <a:ea typeface="+mn-ea"/>
                <a:cs typeface="Arial" panose="020B0604020202020204" pitchFamily="34" charset="0"/>
              </a:rPr>
              <a:t>Platform</a:t>
            </a:r>
            <a:endParaRPr kumimoji="0" sz="1148"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23" name="object 9">
            <a:extLst>
              <a:ext uri="{FF2B5EF4-FFF2-40B4-BE49-F238E27FC236}">
                <a16:creationId xmlns:a16="http://schemas.microsoft.com/office/drawing/2014/main" id="{E9F73648-418E-7695-0CBD-DEF157BC6DF4}"/>
              </a:ext>
            </a:extLst>
          </p:cNvPr>
          <p:cNvSpPr txBox="1"/>
          <p:nvPr/>
        </p:nvSpPr>
        <p:spPr>
          <a:xfrm>
            <a:off x="4333347" y="5097314"/>
            <a:ext cx="2045805" cy="232217"/>
          </a:xfrm>
          <a:prstGeom prst="rect">
            <a:avLst/>
          </a:prstGeom>
          <a:solidFill>
            <a:srgbClr val="002855"/>
          </a:solidFill>
        </p:spPr>
        <p:txBody>
          <a:bodyPr vert="horz" wrap="square" lIns="0" tIns="0" rIns="0" bIns="0" rtlCol="0" anchor="ctr" anchorCtr="0">
            <a:noAutofit/>
          </a:bodyPr>
          <a:lstStyle/>
          <a:p>
            <a:pPr marL="228392" marR="0" lvl="0" indent="0" algn="l" defTabSz="457200" rtl="0" eaLnBrk="1" fontAlgn="auto" latinLnBrk="0" hangingPunct="1">
              <a:lnSpc>
                <a:spcPct val="100000"/>
              </a:lnSpc>
              <a:spcBef>
                <a:spcPts val="434"/>
              </a:spcBef>
              <a:spcAft>
                <a:spcPts val="0"/>
              </a:spcAft>
              <a:buClrTx/>
              <a:buSzTx/>
              <a:buFontTx/>
              <a:buNone/>
              <a:tabLst/>
              <a:defRPr/>
            </a:pPr>
            <a:r>
              <a:rPr kumimoji="0" sz="1148"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Infrastructure</a:t>
            </a:r>
            <a:r>
              <a:rPr kumimoji="0" sz="1148" b="0" i="0" u="none" strike="noStrike" kern="1200" cap="none" spc="-28" normalizeH="0" baseline="0" noProof="0">
                <a:ln>
                  <a:noFill/>
                </a:ln>
                <a:solidFill>
                  <a:srgbClr val="FFFFFF"/>
                </a:solidFill>
                <a:effectLst/>
                <a:uLnTx/>
                <a:uFillTx/>
                <a:latin typeface="Arial" panose="020B0604020202020204" pitchFamily="34" charset="0"/>
                <a:ea typeface="+mn-ea"/>
                <a:cs typeface="Arial" panose="020B0604020202020204" pitchFamily="34" charset="0"/>
              </a:rPr>
              <a:t> </a:t>
            </a:r>
            <a:r>
              <a:rPr kumimoji="0" sz="1148" b="0" i="0" u="none" strike="noStrike" kern="1200" cap="none" spc="-8" normalizeH="0" baseline="0" noProof="0">
                <a:ln>
                  <a:noFill/>
                </a:ln>
                <a:solidFill>
                  <a:srgbClr val="FFFFFF"/>
                </a:solidFill>
                <a:effectLst/>
                <a:uLnTx/>
                <a:uFillTx/>
                <a:latin typeface="Arial" panose="020B0604020202020204" pitchFamily="34" charset="0"/>
                <a:ea typeface="+mn-ea"/>
                <a:cs typeface="Arial" panose="020B0604020202020204" pitchFamily="34" charset="0"/>
              </a:rPr>
              <a:t>Platform</a:t>
            </a:r>
            <a:endParaRPr kumimoji="0" sz="1148"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24" name="object 10">
            <a:extLst>
              <a:ext uri="{FF2B5EF4-FFF2-40B4-BE49-F238E27FC236}">
                <a16:creationId xmlns:a16="http://schemas.microsoft.com/office/drawing/2014/main" id="{920D8FBC-EB29-420A-21A6-DDC2B2BD74C4}"/>
              </a:ext>
            </a:extLst>
          </p:cNvPr>
          <p:cNvSpPr txBox="1"/>
          <p:nvPr/>
        </p:nvSpPr>
        <p:spPr>
          <a:xfrm>
            <a:off x="6463678" y="2715701"/>
            <a:ext cx="2045805" cy="232217"/>
          </a:xfrm>
          <a:prstGeom prst="rect">
            <a:avLst/>
          </a:prstGeom>
          <a:solidFill>
            <a:srgbClr val="002855"/>
          </a:solidFill>
        </p:spPr>
        <p:txBody>
          <a:bodyPr vert="horz" wrap="square" lIns="0" tIns="0" rIns="0" bIns="0" rtlCol="0" anchor="ctr" anchorCtr="0">
            <a:noAutofit/>
          </a:bodyPr>
          <a:lstStyle/>
          <a:p>
            <a:pPr marL="444299" marR="0" lvl="0" indent="0" algn="l" defTabSz="457200" rtl="0" eaLnBrk="1" fontAlgn="auto" latinLnBrk="0" hangingPunct="1">
              <a:lnSpc>
                <a:spcPct val="100000"/>
              </a:lnSpc>
              <a:spcBef>
                <a:spcPts val="434"/>
              </a:spcBef>
              <a:spcAft>
                <a:spcPts val="0"/>
              </a:spcAft>
              <a:buClrTx/>
              <a:buSzTx/>
              <a:buFontTx/>
              <a:buNone/>
              <a:tabLst/>
              <a:defRPr/>
            </a:pPr>
            <a:r>
              <a:rPr kumimoji="0" sz="1148"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Developer</a:t>
            </a:r>
            <a:r>
              <a:rPr kumimoji="0" sz="1148" b="0" i="0" u="none" strike="noStrike" kern="1200" cap="none" spc="-45" normalizeH="0" baseline="0" noProof="0">
                <a:ln>
                  <a:noFill/>
                </a:ln>
                <a:solidFill>
                  <a:srgbClr val="FFFFFF"/>
                </a:solidFill>
                <a:effectLst/>
                <a:uLnTx/>
                <a:uFillTx/>
                <a:latin typeface="Arial" panose="020B0604020202020204" pitchFamily="34" charset="0"/>
                <a:ea typeface="+mn-ea"/>
                <a:cs typeface="Arial" panose="020B0604020202020204" pitchFamily="34" charset="0"/>
              </a:rPr>
              <a:t> </a:t>
            </a:r>
            <a:r>
              <a:rPr kumimoji="0" sz="1148" b="0" i="0" u="none" strike="noStrike" kern="1200" cap="none" spc="-8" normalizeH="0" baseline="0" noProof="0">
                <a:ln>
                  <a:noFill/>
                </a:ln>
                <a:solidFill>
                  <a:srgbClr val="FFFFFF"/>
                </a:solidFill>
                <a:effectLst/>
                <a:uLnTx/>
                <a:uFillTx/>
                <a:latin typeface="Arial" panose="020B0604020202020204" pitchFamily="34" charset="0"/>
                <a:ea typeface="+mn-ea"/>
                <a:cs typeface="Arial" panose="020B0604020202020204" pitchFamily="34" charset="0"/>
              </a:rPr>
              <a:t>Portal</a:t>
            </a:r>
            <a:endParaRPr kumimoji="0" sz="1148"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25" name="object 11">
            <a:extLst>
              <a:ext uri="{FF2B5EF4-FFF2-40B4-BE49-F238E27FC236}">
                <a16:creationId xmlns:a16="http://schemas.microsoft.com/office/drawing/2014/main" id="{D3A4AB81-EEAE-60EE-752D-5467B9EA6F80}"/>
              </a:ext>
            </a:extLst>
          </p:cNvPr>
          <p:cNvSpPr/>
          <p:nvPr/>
        </p:nvSpPr>
        <p:spPr>
          <a:xfrm>
            <a:off x="4332723" y="5438900"/>
            <a:ext cx="4177458" cy="570245"/>
          </a:xfrm>
          <a:custGeom>
            <a:avLst/>
            <a:gdLst/>
            <a:ahLst/>
            <a:cxnLst/>
            <a:rect l="l" t="t" r="r" b="b"/>
            <a:pathLst>
              <a:path w="5098415" h="695960">
                <a:moveTo>
                  <a:pt x="5098249" y="0"/>
                </a:moveTo>
                <a:lnTo>
                  <a:pt x="0" y="0"/>
                </a:lnTo>
                <a:lnTo>
                  <a:pt x="0" y="695959"/>
                </a:lnTo>
                <a:lnTo>
                  <a:pt x="5098249" y="695959"/>
                </a:lnTo>
                <a:lnTo>
                  <a:pt x="5098249" y="0"/>
                </a:lnTo>
                <a:close/>
              </a:path>
            </a:pathLst>
          </a:custGeom>
          <a:solidFill>
            <a:srgbClr val="002855"/>
          </a:solid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26" name="object 12">
            <a:extLst>
              <a:ext uri="{FF2B5EF4-FFF2-40B4-BE49-F238E27FC236}">
                <a16:creationId xmlns:a16="http://schemas.microsoft.com/office/drawing/2014/main" id="{77AA68E6-94F1-EC79-3631-4A03BB03CB51}"/>
              </a:ext>
            </a:extLst>
          </p:cNvPr>
          <p:cNvSpPr txBox="1"/>
          <p:nvPr/>
        </p:nvSpPr>
        <p:spPr>
          <a:xfrm>
            <a:off x="5477241" y="5626859"/>
            <a:ext cx="1888676" cy="187159"/>
          </a:xfrm>
          <a:prstGeom prst="rect">
            <a:avLst/>
          </a:prstGeom>
        </p:spPr>
        <p:txBody>
          <a:bodyPr vert="horz" wrap="square" lIns="0" tIns="10406" rIns="0" bIns="0" rtlCol="0">
            <a:spAutoFit/>
          </a:bodyPr>
          <a:lstStyle/>
          <a:p>
            <a:pPr marL="10406" marR="0" lvl="0" indent="0" algn="l" defTabSz="457200" rtl="0" eaLnBrk="1" fontAlgn="auto" latinLnBrk="0" hangingPunct="1">
              <a:lnSpc>
                <a:spcPct val="100000"/>
              </a:lnSpc>
              <a:spcBef>
                <a:spcPts val="83"/>
              </a:spcBef>
              <a:spcAft>
                <a:spcPts val="0"/>
              </a:spcAft>
              <a:buClrTx/>
              <a:buSzTx/>
              <a:buFontTx/>
              <a:buNone/>
              <a:tabLst/>
              <a:defRPr/>
            </a:pPr>
            <a:r>
              <a:rPr kumimoji="0" sz="1148" b="1"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Infrastructure</a:t>
            </a:r>
            <a:r>
              <a:rPr kumimoji="0" sz="1148" b="1" i="0" u="none" strike="noStrike" kern="1200" cap="none" spc="-33" normalizeH="0" baseline="0" noProof="0">
                <a:ln>
                  <a:noFill/>
                </a:ln>
                <a:solidFill>
                  <a:srgbClr val="FFFFFF"/>
                </a:solidFill>
                <a:effectLst/>
                <a:uLnTx/>
                <a:uFillTx/>
                <a:latin typeface="Arial" panose="020B0604020202020204" pitchFamily="34" charset="0"/>
                <a:ea typeface="+mn-ea"/>
                <a:cs typeface="Arial" panose="020B0604020202020204" pitchFamily="34" charset="0"/>
              </a:rPr>
              <a:t> </a:t>
            </a:r>
            <a:r>
              <a:rPr kumimoji="0" sz="1148" b="1" i="0" u="none" strike="noStrike" kern="1200" cap="none" spc="-8" normalizeH="0" baseline="0" noProof="0">
                <a:ln>
                  <a:noFill/>
                </a:ln>
                <a:solidFill>
                  <a:srgbClr val="FFFFFF"/>
                </a:solidFill>
                <a:effectLst/>
                <a:uLnTx/>
                <a:uFillTx/>
                <a:latin typeface="Arial" panose="020B0604020202020204" pitchFamily="34" charset="0"/>
                <a:ea typeface="+mn-ea"/>
                <a:cs typeface="Arial" panose="020B0604020202020204" pitchFamily="34" charset="0"/>
              </a:rPr>
              <a:t>Complexity</a:t>
            </a:r>
            <a:endParaRPr kumimoji="0" sz="1148"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27" name="object 13">
            <a:extLst>
              <a:ext uri="{FF2B5EF4-FFF2-40B4-BE49-F238E27FC236}">
                <a16:creationId xmlns:a16="http://schemas.microsoft.com/office/drawing/2014/main" id="{93C35DC5-53FB-2816-492C-98290F74268B}"/>
              </a:ext>
            </a:extLst>
          </p:cNvPr>
          <p:cNvSpPr txBox="1"/>
          <p:nvPr/>
        </p:nvSpPr>
        <p:spPr>
          <a:xfrm>
            <a:off x="4621296" y="3696479"/>
            <a:ext cx="920925" cy="354207"/>
          </a:xfrm>
          <a:prstGeom prst="rect">
            <a:avLst/>
          </a:prstGeom>
        </p:spPr>
        <p:txBody>
          <a:bodyPr vert="horz" wrap="square" lIns="0" tIns="8325" rIns="0" bIns="0" rtlCol="0">
            <a:spAutoFit/>
          </a:bodyPr>
          <a:lstStyle/>
          <a:p>
            <a:pPr marL="10406" marR="4163" lvl="0" indent="132665" algn="l" defTabSz="457200" rtl="0" eaLnBrk="1" fontAlgn="auto" latinLnBrk="0" hangingPunct="1">
              <a:lnSpc>
                <a:spcPct val="101200"/>
              </a:lnSpc>
              <a:spcBef>
                <a:spcPts val="66"/>
              </a:spcBef>
              <a:spcAft>
                <a:spcPts val="0"/>
              </a:spcAft>
              <a:buClrTx/>
              <a:buSzTx/>
              <a:buFontTx/>
              <a:buNone/>
              <a:tabLst/>
              <a:defRPr/>
            </a:pPr>
            <a:r>
              <a:rPr kumimoji="0" sz="1148" b="0" i="0" u="none" strike="noStrike" kern="1200" cap="none" spc="-8" normalizeH="0" baseline="0" noProof="0">
                <a:ln>
                  <a:noFill/>
                </a:ln>
                <a:solidFill>
                  <a:srgbClr val="FFFFFF"/>
                </a:solidFill>
                <a:effectLst/>
                <a:uLnTx/>
                <a:uFillTx/>
                <a:latin typeface="Arial" panose="020B0604020202020204" pitchFamily="34" charset="0"/>
                <a:ea typeface="+mn-ea"/>
                <a:cs typeface="Arial" panose="020B0604020202020204" pitchFamily="34" charset="0"/>
              </a:rPr>
              <a:t>Reusable Components</a:t>
            </a:r>
            <a:endParaRPr kumimoji="0" sz="1148"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28" name="object 14">
            <a:extLst>
              <a:ext uri="{FF2B5EF4-FFF2-40B4-BE49-F238E27FC236}">
                <a16:creationId xmlns:a16="http://schemas.microsoft.com/office/drawing/2014/main" id="{D15D74D7-7908-EF32-DAF9-BB5385749FB3}"/>
              </a:ext>
            </a:extLst>
          </p:cNvPr>
          <p:cNvSpPr txBox="1"/>
          <p:nvPr/>
        </p:nvSpPr>
        <p:spPr>
          <a:xfrm>
            <a:off x="5839287" y="3696479"/>
            <a:ext cx="384500" cy="187159"/>
          </a:xfrm>
          <a:prstGeom prst="rect">
            <a:avLst/>
          </a:prstGeom>
        </p:spPr>
        <p:txBody>
          <a:bodyPr vert="horz" wrap="square" lIns="0" tIns="10406" rIns="0" bIns="0" rtlCol="0">
            <a:spAutoFit/>
          </a:bodyPr>
          <a:lstStyle/>
          <a:p>
            <a:pPr marL="10406" marR="0" lvl="0" indent="0" algn="l" defTabSz="457200" rtl="0" eaLnBrk="1" fontAlgn="auto" latinLnBrk="0" hangingPunct="1">
              <a:lnSpc>
                <a:spcPct val="100000"/>
              </a:lnSpc>
              <a:spcBef>
                <a:spcPts val="83"/>
              </a:spcBef>
              <a:spcAft>
                <a:spcPts val="0"/>
              </a:spcAft>
              <a:buClrTx/>
              <a:buSzTx/>
              <a:buFontTx/>
              <a:buNone/>
              <a:tabLst/>
              <a:defRPr/>
            </a:pPr>
            <a:r>
              <a:rPr kumimoji="0" sz="1148" b="0" i="0" u="none" strike="noStrike" kern="1200" cap="none" spc="-17" normalizeH="0" baseline="0" noProof="0">
                <a:ln>
                  <a:noFill/>
                </a:ln>
                <a:solidFill>
                  <a:srgbClr val="FFFFFF"/>
                </a:solidFill>
                <a:effectLst/>
                <a:uLnTx/>
                <a:uFillTx/>
                <a:latin typeface="Arial" panose="020B0604020202020204" pitchFamily="34" charset="0"/>
                <a:ea typeface="+mn-ea"/>
                <a:cs typeface="Arial" panose="020B0604020202020204" pitchFamily="34" charset="0"/>
              </a:rPr>
              <a:t>Tools</a:t>
            </a:r>
            <a:endParaRPr kumimoji="0" sz="1148"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29" name="object 15">
            <a:extLst>
              <a:ext uri="{FF2B5EF4-FFF2-40B4-BE49-F238E27FC236}">
                <a16:creationId xmlns:a16="http://schemas.microsoft.com/office/drawing/2014/main" id="{C612DB72-8B71-668A-DF32-53C9B8318595}"/>
              </a:ext>
            </a:extLst>
          </p:cNvPr>
          <p:cNvSpPr txBox="1"/>
          <p:nvPr/>
        </p:nvSpPr>
        <p:spPr>
          <a:xfrm>
            <a:off x="6520320" y="3696478"/>
            <a:ext cx="618632" cy="354207"/>
          </a:xfrm>
          <a:prstGeom prst="rect">
            <a:avLst/>
          </a:prstGeom>
        </p:spPr>
        <p:txBody>
          <a:bodyPr vert="horz" wrap="square" lIns="0" tIns="8325" rIns="0" bIns="0" rtlCol="0">
            <a:spAutoFit/>
          </a:bodyPr>
          <a:lstStyle/>
          <a:p>
            <a:pPr marL="10406" marR="4163" lvl="0" indent="2601" algn="l" defTabSz="457200" rtl="0" eaLnBrk="1" fontAlgn="auto" latinLnBrk="0" hangingPunct="1">
              <a:lnSpc>
                <a:spcPct val="101200"/>
              </a:lnSpc>
              <a:spcBef>
                <a:spcPts val="66"/>
              </a:spcBef>
              <a:spcAft>
                <a:spcPts val="0"/>
              </a:spcAft>
              <a:buClrTx/>
              <a:buSzTx/>
              <a:buFontTx/>
              <a:buNone/>
              <a:tabLst/>
              <a:defRPr/>
            </a:pPr>
            <a:r>
              <a:rPr kumimoji="0" sz="1148" b="0" i="0" u="none" strike="noStrike" kern="1200" cap="none" spc="-8" normalizeH="0" baseline="0" noProof="0">
                <a:ln>
                  <a:noFill/>
                </a:ln>
                <a:solidFill>
                  <a:srgbClr val="FFFFFF"/>
                </a:solidFill>
                <a:effectLst/>
                <a:uLnTx/>
                <a:uFillTx/>
                <a:latin typeface="Arial" panose="020B0604020202020204" pitchFamily="34" charset="0"/>
                <a:ea typeface="+mn-ea"/>
                <a:cs typeface="Arial" panose="020B0604020202020204" pitchFamily="34" charset="0"/>
              </a:rPr>
              <a:t>Platform Services</a:t>
            </a:r>
            <a:endParaRPr kumimoji="0" sz="1148"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30" name="object 16">
            <a:extLst>
              <a:ext uri="{FF2B5EF4-FFF2-40B4-BE49-F238E27FC236}">
                <a16:creationId xmlns:a16="http://schemas.microsoft.com/office/drawing/2014/main" id="{510FC785-0413-67B8-E427-3B2DD1382397}"/>
              </a:ext>
            </a:extLst>
          </p:cNvPr>
          <p:cNvSpPr txBox="1"/>
          <p:nvPr/>
        </p:nvSpPr>
        <p:spPr>
          <a:xfrm>
            <a:off x="7435311" y="3696479"/>
            <a:ext cx="803858" cy="187159"/>
          </a:xfrm>
          <a:prstGeom prst="rect">
            <a:avLst/>
          </a:prstGeom>
        </p:spPr>
        <p:txBody>
          <a:bodyPr vert="horz" wrap="square" lIns="0" tIns="10406" rIns="0" bIns="0" rtlCol="0">
            <a:spAutoFit/>
          </a:bodyPr>
          <a:lstStyle/>
          <a:p>
            <a:pPr marL="10406" marR="0" lvl="0" indent="0" algn="l" defTabSz="457200" rtl="0" eaLnBrk="1" fontAlgn="auto" latinLnBrk="0" hangingPunct="1">
              <a:lnSpc>
                <a:spcPct val="100000"/>
              </a:lnSpc>
              <a:spcBef>
                <a:spcPts val="83"/>
              </a:spcBef>
              <a:spcAft>
                <a:spcPts val="0"/>
              </a:spcAft>
              <a:buClrTx/>
              <a:buSzTx/>
              <a:buFontTx/>
              <a:buNone/>
              <a:tabLst/>
              <a:defRPr/>
            </a:pPr>
            <a:r>
              <a:rPr kumimoji="0" sz="1148" b="0" i="0" u="none" strike="noStrike" kern="1200" cap="none" spc="-8" normalizeH="0" baseline="0" noProof="0">
                <a:ln>
                  <a:noFill/>
                </a:ln>
                <a:solidFill>
                  <a:srgbClr val="FFFFFF"/>
                </a:solidFill>
                <a:effectLst/>
                <a:uLnTx/>
                <a:uFillTx/>
                <a:latin typeface="Arial" panose="020B0604020202020204" pitchFamily="34" charset="0"/>
                <a:ea typeface="+mn-ea"/>
                <a:cs typeface="Arial" panose="020B0604020202020204" pitchFamily="34" charset="0"/>
              </a:rPr>
              <a:t>Knowledge</a:t>
            </a:r>
            <a:endParaRPr kumimoji="0" sz="1148"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31" name="object 17">
            <a:extLst>
              <a:ext uri="{FF2B5EF4-FFF2-40B4-BE49-F238E27FC236}">
                <a16:creationId xmlns:a16="http://schemas.microsoft.com/office/drawing/2014/main" id="{58470EF5-069D-1D24-9A0B-8CC685FE5094}"/>
              </a:ext>
            </a:extLst>
          </p:cNvPr>
          <p:cNvSpPr/>
          <p:nvPr/>
        </p:nvSpPr>
        <p:spPr>
          <a:xfrm>
            <a:off x="4333353" y="4705853"/>
            <a:ext cx="2045805" cy="391784"/>
          </a:xfrm>
          <a:custGeom>
            <a:avLst/>
            <a:gdLst/>
            <a:ahLst/>
            <a:cxnLst/>
            <a:rect l="l" t="t" r="r" b="b"/>
            <a:pathLst>
              <a:path w="2496820" h="478154">
                <a:moveTo>
                  <a:pt x="1248371" y="0"/>
                </a:moveTo>
                <a:lnTo>
                  <a:pt x="0" y="477761"/>
                </a:lnTo>
                <a:lnTo>
                  <a:pt x="2496743" y="477761"/>
                </a:lnTo>
                <a:lnTo>
                  <a:pt x="1248371" y="0"/>
                </a:lnTo>
                <a:close/>
              </a:path>
            </a:pathLst>
          </a:custGeom>
          <a:solidFill>
            <a:srgbClr val="D2D2D2"/>
          </a:solid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32" name="object 18">
            <a:extLst>
              <a:ext uri="{FF2B5EF4-FFF2-40B4-BE49-F238E27FC236}">
                <a16:creationId xmlns:a16="http://schemas.microsoft.com/office/drawing/2014/main" id="{E92B965A-5690-7C2F-78EB-D00F26B27E8D}"/>
              </a:ext>
            </a:extLst>
          </p:cNvPr>
          <p:cNvSpPr/>
          <p:nvPr/>
        </p:nvSpPr>
        <p:spPr>
          <a:xfrm>
            <a:off x="6463678" y="2324240"/>
            <a:ext cx="2045805" cy="391784"/>
          </a:xfrm>
          <a:custGeom>
            <a:avLst/>
            <a:gdLst/>
            <a:ahLst/>
            <a:cxnLst/>
            <a:rect l="l" t="t" r="r" b="b"/>
            <a:pathLst>
              <a:path w="2496820" h="478155">
                <a:moveTo>
                  <a:pt x="1248371" y="0"/>
                </a:moveTo>
                <a:lnTo>
                  <a:pt x="0" y="477761"/>
                </a:lnTo>
                <a:lnTo>
                  <a:pt x="2496743" y="477761"/>
                </a:lnTo>
                <a:lnTo>
                  <a:pt x="1248371" y="0"/>
                </a:lnTo>
                <a:close/>
              </a:path>
            </a:pathLst>
          </a:custGeom>
          <a:solidFill>
            <a:srgbClr val="D2D2D2"/>
          </a:solid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33" name="object 19">
            <a:extLst>
              <a:ext uri="{FF2B5EF4-FFF2-40B4-BE49-F238E27FC236}">
                <a16:creationId xmlns:a16="http://schemas.microsoft.com/office/drawing/2014/main" id="{8E32282F-0A5E-1858-5DEA-1DD22F026B23}"/>
              </a:ext>
            </a:extLst>
          </p:cNvPr>
          <p:cNvSpPr/>
          <p:nvPr/>
        </p:nvSpPr>
        <p:spPr>
          <a:xfrm>
            <a:off x="6463678" y="4705853"/>
            <a:ext cx="2045805" cy="675866"/>
          </a:xfrm>
          <a:custGeom>
            <a:avLst/>
            <a:gdLst/>
            <a:ahLst/>
            <a:cxnLst/>
            <a:rect l="l" t="t" r="r" b="b"/>
            <a:pathLst>
              <a:path w="2496820" h="824864">
                <a:moveTo>
                  <a:pt x="1248371" y="0"/>
                </a:moveTo>
                <a:lnTo>
                  <a:pt x="0" y="824801"/>
                </a:lnTo>
                <a:lnTo>
                  <a:pt x="2496743" y="824801"/>
                </a:lnTo>
                <a:lnTo>
                  <a:pt x="1248371" y="0"/>
                </a:lnTo>
                <a:close/>
              </a:path>
            </a:pathLst>
          </a:custGeom>
          <a:solidFill>
            <a:srgbClr val="D2D2D2"/>
          </a:solid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34" name="object 20">
            <a:extLst>
              <a:ext uri="{FF2B5EF4-FFF2-40B4-BE49-F238E27FC236}">
                <a16:creationId xmlns:a16="http://schemas.microsoft.com/office/drawing/2014/main" id="{A58340CF-FA8B-E42D-5DF1-C9B888A2461D}"/>
              </a:ext>
            </a:extLst>
          </p:cNvPr>
          <p:cNvSpPr/>
          <p:nvPr/>
        </p:nvSpPr>
        <p:spPr>
          <a:xfrm>
            <a:off x="4333353" y="2324240"/>
            <a:ext cx="2045805" cy="675866"/>
          </a:xfrm>
          <a:custGeom>
            <a:avLst/>
            <a:gdLst/>
            <a:ahLst/>
            <a:cxnLst/>
            <a:rect l="l" t="t" r="r" b="b"/>
            <a:pathLst>
              <a:path w="2496820" h="824864">
                <a:moveTo>
                  <a:pt x="1248371" y="0"/>
                </a:moveTo>
                <a:lnTo>
                  <a:pt x="0" y="824801"/>
                </a:lnTo>
                <a:lnTo>
                  <a:pt x="2496743" y="824801"/>
                </a:lnTo>
                <a:lnTo>
                  <a:pt x="1248371" y="0"/>
                </a:lnTo>
                <a:close/>
              </a:path>
            </a:pathLst>
          </a:custGeom>
          <a:solidFill>
            <a:srgbClr val="D2D2D2"/>
          </a:solid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35" name="object 21">
            <a:extLst>
              <a:ext uri="{FF2B5EF4-FFF2-40B4-BE49-F238E27FC236}">
                <a16:creationId xmlns:a16="http://schemas.microsoft.com/office/drawing/2014/main" id="{A5662FA7-1871-3BAC-74B2-2A8D6E9F2239}"/>
              </a:ext>
            </a:extLst>
          </p:cNvPr>
          <p:cNvSpPr txBox="1"/>
          <p:nvPr/>
        </p:nvSpPr>
        <p:spPr>
          <a:xfrm>
            <a:off x="4880947" y="2713891"/>
            <a:ext cx="989604" cy="187159"/>
          </a:xfrm>
          <a:prstGeom prst="rect">
            <a:avLst/>
          </a:prstGeom>
        </p:spPr>
        <p:txBody>
          <a:bodyPr vert="horz" wrap="square" lIns="0" tIns="10406" rIns="0" bIns="0" rtlCol="0">
            <a:spAutoFit/>
          </a:bodyPr>
          <a:lstStyle/>
          <a:p>
            <a:pPr marL="10406" marR="0" lvl="0" indent="0" algn="l" defTabSz="457200" rtl="0" eaLnBrk="1" fontAlgn="auto" latinLnBrk="0" hangingPunct="1">
              <a:lnSpc>
                <a:spcPct val="100000"/>
              </a:lnSpc>
              <a:spcBef>
                <a:spcPts val="83"/>
              </a:spcBef>
              <a:spcAft>
                <a:spcPts val="0"/>
              </a:spcAft>
              <a:buClrTx/>
              <a:buSzTx/>
              <a:buFontTx/>
              <a:buNone/>
              <a:tabLst/>
              <a:defRPr/>
            </a:pPr>
            <a:r>
              <a:rPr kumimoji="0" sz="1148" b="0" i="0" u="none" strike="noStrike" kern="1200" cap="none" spc="-45" normalizeH="0" baseline="0" noProof="0">
                <a:ln>
                  <a:noFill/>
                </a:ln>
                <a:solidFill>
                  <a:prstClr val="black"/>
                </a:solidFill>
                <a:effectLst/>
                <a:uLnTx/>
                <a:uFillTx/>
                <a:latin typeface="Arial" panose="020B0604020202020204" pitchFamily="34" charset="0"/>
                <a:ea typeface="+mn-ea"/>
                <a:cs typeface="Arial" panose="020B0604020202020204" pitchFamily="34" charset="0"/>
              </a:rPr>
              <a:t>X-</a:t>
            </a:r>
            <a:r>
              <a:rPr kumimoji="0" sz="1148"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as-</a:t>
            </a:r>
            <a:r>
              <a:rPr kumimoji="0" sz="1148" b="0" i="0" u="none" strike="noStrike" kern="1200" cap="none" spc="-8" normalizeH="0" baseline="0" noProof="0">
                <a:ln>
                  <a:noFill/>
                </a:ln>
                <a:solidFill>
                  <a:prstClr val="black"/>
                </a:solidFill>
                <a:effectLst/>
                <a:uLnTx/>
                <a:uFillTx/>
                <a:latin typeface="Arial" panose="020B0604020202020204" pitchFamily="34" charset="0"/>
                <a:ea typeface="+mn-ea"/>
                <a:cs typeface="Arial" panose="020B0604020202020204" pitchFamily="34" charset="0"/>
              </a:rPr>
              <a:t>a-Service</a:t>
            </a:r>
            <a:endParaRPr kumimoji="0" sz="1148"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grpSp>
        <p:nvGrpSpPr>
          <p:cNvPr id="236" name="object 22">
            <a:extLst>
              <a:ext uri="{FF2B5EF4-FFF2-40B4-BE49-F238E27FC236}">
                <a16:creationId xmlns:a16="http://schemas.microsoft.com/office/drawing/2014/main" id="{0C423041-E796-451F-AD46-D18D8DFE8798}"/>
              </a:ext>
            </a:extLst>
          </p:cNvPr>
          <p:cNvGrpSpPr/>
          <p:nvPr/>
        </p:nvGrpSpPr>
        <p:grpSpPr>
          <a:xfrm>
            <a:off x="8614104" y="2736511"/>
            <a:ext cx="185226" cy="1917812"/>
            <a:chOff x="7763191" y="1910789"/>
            <a:chExt cx="226060" cy="2340610"/>
          </a:xfrm>
        </p:grpSpPr>
        <p:sp>
          <p:nvSpPr>
            <p:cNvPr id="237" name="object 23">
              <a:extLst>
                <a:ext uri="{FF2B5EF4-FFF2-40B4-BE49-F238E27FC236}">
                  <a16:creationId xmlns:a16="http://schemas.microsoft.com/office/drawing/2014/main" id="{09D8132F-4C4B-9D30-220A-165EB74A9381}"/>
                </a:ext>
              </a:extLst>
            </p:cNvPr>
            <p:cNvSpPr/>
            <p:nvPr/>
          </p:nvSpPr>
          <p:spPr>
            <a:xfrm>
              <a:off x="7763195" y="3273360"/>
              <a:ext cx="226060" cy="0"/>
            </a:xfrm>
            <a:custGeom>
              <a:avLst/>
              <a:gdLst/>
              <a:ahLst/>
              <a:cxnLst/>
              <a:rect l="l" t="t" r="r" b="b"/>
              <a:pathLst>
                <a:path w="226059">
                  <a:moveTo>
                    <a:pt x="0" y="0"/>
                  </a:moveTo>
                  <a:lnTo>
                    <a:pt x="225488" y="0"/>
                  </a:lnTo>
                </a:path>
              </a:pathLst>
            </a:custGeom>
            <a:ln w="12700">
              <a:solidFill>
                <a:srgbClr val="002855"/>
              </a:solidFill>
            </a:ln>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38" name="object 24">
              <a:extLst>
                <a:ext uri="{FF2B5EF4-FFF2-40B4-BE49-F238E27FC236}">
                  <a16:creationId xmlns:a16="http://schemas.microsoft.com/office/drawing/2014/main" id="{2991DD28-CE80-250F-8179-F43590E15482}"/>
                </a:ext>
              </a:extLst>
            </p:cNvPr>
            <p:cNvSpPr/>
            <p:nvPr/>
          </p:nvSpPr>
          <p:spPr>
            <a:xfrm>
              <a:off x="7769541" y="1910789"/>
              <a:ext cx="0" cy="2340610"/>
            </a:xfrm>
            <a:custGeom>
              <a:avLst/>
              <a:gdLst/>
              <a:ahLst/>
              <a:cxnLst/>
              <a:rect l="l" t="t" r="r" b="b"/>
              <a:pathLst>
                <a:path h="2340610">
                  <a:moveTo>
                    <a:pt x="0" y="2340000"/>
                  </a:moveTo>
                  <a:lnTo>
                    <a:pt x="0" y="0"/>
                  </a:lnTo>
                </a:path>
              </a:pathLst>
            </a:custGeom>
            <a:ln w="12700">
              <a:solidFill>
                <a:srgbClr val="002855"/>
              </a:solidFill>
            </a:ln>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grpSp>
      <p:grpSp>
        <p:nvGrpSpPr>
          <p:cNvPr id="239" name="object 25">
            <a:extLst>
              <a:ext uri="{FF2B5EF4-FFF2-40B4-BE49-F238E27FC236}">
                <a16:creationId xmlns:a16="http://schemas.microsoft.com/office/drawing/2014/main" id="{E0CDBC86-0CCC-1C64-9567-5D38AB12AC2D}"/>
              </a:ext>
            </a:extLst>
          </p:cNvPr>
          <p:cNvGrpSpPr/>
          <p:nvPr/>
        </p:nvGrpSpPr>
        <p:grpSpPr>
          <a:xfrm>
            <a:off x="4046186" y="5439428"/>
            <a:ext cx="569204" cy="569204"/>
            <a:chOff x="2188235" y="5209588"/>
            <a:chExt cx="694690" cy="694690"/>
          </a:xfrm>
        </p:grpSpPr>
        <p:sp>
          <p:nvSpPr>
            <p:cNvPr id="240" name="object 26">
              <a:extLst>
                <a:ext uri="{FF2B5EF4-FFF2-40B4-BE49-F238E27FC236}">
                  <a16:creationId xmlns:a16="http://schemas.microsoft.com/office/drawing/2014/main" id="{259A148D-8BC8-6D2B-F093-7681DB4E15F3}"/>
                </a:ext>
              </a:extLst>
            </p:cNvPr>
            <p:cNvSpPr/>
            <p:nvPr/>
          </p:nvSpPr>
          <p:spPr>
            <a:xfrm>
              <a:off x="2188235" y="5209588"/>
              <a:ext cx="694690" cy="694690"/>
            </a:xfrm>
            <a:custGeom>
              <a:avLst/>
              <a:gdLst/>
              <a:ahLst/>
              <a:cxnLst/>
              <a:rect l="l" t="t" r="r" b="b"/>
              <a:pathLst>
                <a:path w="694689" h="694689">
                  <a:moveTo>
                    <a:pt x="347332" y="0"/>
                  </a:moveTo>
                  <a:lnTo>
                    <a:pt x="300202" y="3170"/>
                  </a:lnTo>
                  <a:lnTo>
                    <a:pt x="254999" y="12407"/>
                  </a:lnTo>
                  <a:lnTo>
                    <a:pt x="212137" y="27295"/>
                  </a:lnTo>
                  <a:lnTo>
                    <a:pt x="172029" y="47422"/>
                  </a:lnTo>
                  <a:lnTo>
                    <a:pt x="135090" y="72372"/>
                  </a:lnTo>
                  <a:lnTo>
                    <a:pt x="101733" y="101733"/>
                  </a:lnTo>
                  <a:lnTo>
                    <a:pt x="72372" y="135090"/>
                  </a:lnTo>
                  <a:lnTo>
                    <a:pt x="47422" y="172029"/>
                  </a:lnTo>
                  <a:lnTo>
                    <a:pt x="27295" y="212137"/>
                  </a:lnTo>
                  <a:lnTo>
                    <a:pt x="12407" y="254999"/>
                  </a:lnTo>
                  <a:lnTo>
                    <a:pt x="3170" y="300202"/>
                  </a:lnTo>
                  <a:lnTo>
                    <a:pt x="0" y="347332"/>
                  </a:lnTo>
                  <a:lnTo>
                    <a:pt x="3170" y="394462"/>
                  </a:lnTo>
                  <a:lnTo>
                    <a:pt x="12407" y="439665"/>
                  </a:lnTo>
                  <a:lnTo>
                    <a:pt x="27295" y="482527"/>
                  </a:lnTo>
                  <a:lnTo>
                    <a:pt x="47422" y="522635"/>
                  </a:lnTo>
                  <a:lnTo>
                    <a:pt x="72372" y="559574"/>
                  </a:lnTo>
                  <a:lnTo>
                    <a:pt x="101733" y="592931"/>
                  </a:lnTo>
                  <a:lnTo>
                    <a:pt x="135090" y="622291"/>
                  </a:lnTo>
                  <a:lnTo>
                    <a:pt x="172029" y="647242"/>
                  </a:lnTo>
                  <a:lnTo>
                    <a:pt x="212137" y="667368"/>
                  </a:lnTo>
                  <a:lnTo>
                    <a:pt x="254999" y="682257"/>
                  </a:lnTo>
                  <a:lnTo>
                    <a:pt x="300202" y="691493"/>
                  </a:lnTo>
                  <a:lnTo>
                    <a:pt x="347332" y="694664"/>
                  </a:lnTo>
                  <a:lnTo>
                    <a:pt x="394462" y="691493"/>
                  </a:lnTo>
                  <a:lnTo>
                    <a:pt x="439665" y="682257"/>
                  </a:lnTo>
                  <a:lnTo>
                    <a:pt x="482527" y="667368"/>
                  </a:lnTo>
                  <a:lnTo>
                    <a:pt x="522635" y="647242"/>
                  </a:lnTo>
                  <a:lnTo>
                    <a:pt x="559574" y="622291"/>
                  </a:lnTo>
                  <a:lnTo>
                    <a:pt x="592931" y="592931"/>
                  </a:lnTo>
                  <a:lnTo>
                    <a:pt x="622291" y="559574"/>
                  </a:lnTo>
                  <a:lnTo>
                    <a:pt x="647242" y="522635"/>
                  </a:lnTo>
                  <a:lnTo>
                    <a:pt x="667368" y="482527"/>
                  </a:lnTo>
                  <a:lnTo>
                    <a:pt x="682257" y="439665"/>
                  </a:lnTo>
                  <a:lnTo>
                    <a:pt x="691493" y="394462"/>
                  </a:lnTo>
                  <a:lnTo>
                    <a:pt x="694664" y="347332"/>
                  </a:lnTo>
                  <a:lnTo>
                    <a:pt x="691493" y="300202"/>
                  </a:lnTo>
                  <a:lnTo>
                    <a:pt x="682257" y="254999"/>
                  </a:lnTo>
                  <a:lnTo>
                    <a:pt x="667368" y="212137"/>
                  </a:lnTo>
                  <a:lnTo>
                    <a:pt x="647242" y="172029"/>
                  </a:lnTo>
                  <a:lnTo>
                    <a:pt x="622291" y="135090"/>
                  </a:lnTo>
                  <a:lnTo>
                    <a:pt x="592931" y="101733"/>
                  </a:lnTo>
                  <a:lnTo>
                    <a:pt x="559574" y="72372"/>
                  </a:lnTo>
                  <a:lnTo>
                    <a:pt x="522635" y="47422"/>
                  </a:lnTo>
                  <a:lnTo>
                    <a:pt x="482527" y="27295"/>
                  </a:lnTo>
                  <a:lnTo>
                    <a:pt x="439665" y="12407"/>
                  </a:lnTo>
                  <a:lnTo>
                    <a:pt x="394462" y="3170"/>
                  </a:lnTo>
                  <a:lnTo>
                    <a:pt x="347332" y="0"/>
                  </a:lnTo>
                  <a:close/>
                </a:path>
              </a:pathLst>
            </a:custGeom>
            <a:solidFill>
              <a:srgbClr val="002855"/>
            </a:solid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41" name="object 27">
              <a:extLst>
                <a:ext uri="{FF2B5EF4-FFF2-40B4-BE49-F238E27FC236}">
                  <a16:creationId xmlns:a16="http://schemas.microsoft.com/office/drawing/2014/main" id="{541B080A-0620-3115-9D1C-21F279EDEBE9}"/>
                </a:ext>
              </a:extLst>
            </p:cNvPr>
            <p:cNvSpPr/>
            <p:nvPr/>
          </p:nvSpPr>
          <p:spPr>
            <a:xfrm>
              <a:off x="2334414" y="5354803"/>
              <a:ext cx="402590" cy="404495"/>
            </a:xfrm>
            <a:custGeom>
              <a:avLst/>
              <a:gdLst/>
              <a:ahLst/>
              <a:cxnLst/>
              <a:rect l="l" t="t" r="r" b="b"/>
              <a:pathLst>
                <a:path w="402589" h="404495">
                  <a:moveTo>
                    <a:pt x="101955" y="338391"/>
                  </a:moveTo>
                  <a:lnTo>
                    <a:pt x="101714" y="338391"/>
                  </a:lnTo>
                  <a:lnTo>
                    <a:pt x="88896" y="340977"/>
                  </a:lnTo>
                  <a:lnTo>
                    <a:pt x="78428" y="348030"/>
                  </a:lnTo>
                  <a:lnTo>
                    <a:pt x="71371" y="358494"/>
                  </a:lnTo>
                  <a:lnTo>
                    <a:pt x="68783" y="371309"/>
                  </a:lnTo>
                  <a:lnTo>
                    <a:pt x="71371" y="384127"/>
                  </a:lnTo>
                  <a:lnTo>
                    <a:pt x="78428" y="394595"/>
                  </a:lnTo>
                  <a:lnTo>
                    <a:pt x="88896" y="401652"/>
                  </a:lnTo>
                  <a:lnTo>
                    <a:pt x="101714" y="404240"/>
                  </a:lnTo>
                  <a:lnTo>
                    <a:pt x="114532" y="401652"/>
                  </a:lnTo>
                  <a:lnTo>
                    <a:pt x="124999" y="394595"/>
                  </a:lnTo>
                  <a:lnTo>
                    <a:pt x="132057" y="384127"/>
                  </a:lnTo>
                  <a:lnTo>
                    <a:pt x="134645" y="371309"/>
                  </a:lnTo>
                  <a:lnTo>
                    <a:pt x="134645" y="364375"/>
                  </a:lnTo>
                  <a:lnTo>
                    <a:pt x="132486" y="357974"/>
                  </a:lnTo>
                  <a:lnTo>
                    <a:pt x="128816" y="352666"/>
                  </a:lnTo>
                  <a:lnTo>
                    <a:pt x="136481" y="338454"/>
                  </a:lnTo>
                  <a:lnTo>
                    <a:pt x="102158" y="338454"/>
                  </a:lnTo>
                  <a:lnTo>
                    <a:pt x="101955" y="338391"/>
                  </a:lnTo>
                  <a:close/>
                </a:path>
                <a:path w="402589" h="404495">
                  <a:moveTo>
                    <a:pt x="247281" y="307619"/>
                  </a:moveTo>
                  <a:lnTo>
                    <a:pt x="204851" y="307619"/>
                  </a:lnTo>
                  <a:lnTo>
                    <a:pt x="232016" y="334784"/>
                  </a:lnTo>
                  <a:lnTo>
                    <a:pt x="231000" y="337946"/>
                  </a:lnTo>
                  <a:lnTo>
                    <a:pt x="230364" y="340977"/>
                  </a:lnTo>
                  <a:lnTo>
                    <a:pt x="230301" y="344779"/>
                  </a:lnTo>
                  <a:lnTo>
                    <a:pt x="232889" y="357590"/>
                  </a:lnTo>
                  <a:lnTo>
                    <a:pt x="239947" y="368053"/>
                  </a:lnTo>
                  <a:lnTo>
                    <a:pt x="250415" y="375110"/>
                  </a:lnTo>
                  <a:lnTo>
                    <a:pt x="263232" y="377697"/>
                  </a:lnTo>
                  <a:lnTo>
                    <a:pt x="276043" y="375110"/>
                  </a:lnTo>
                  <a:lnTo>
                    <a:pt x="286507" y="368053"/>
                  </a:lnTo>
                  <a:lnTo>
                    <a:pt x="293563" y="357590"/>
                  </a:lnTo>
                  <a:lnTo>
                    <a:pt x="296151" y="344779"/>
                  </a:lnTo>
                  <a:lnTo>
                    <a:pt x="293563" y="331961"/>
                  </a:lnTo>
                  <a:lnTo>
                    <a:pt x="286507" y="321494"/>
                  </a:lnTo>
                  <a:lnTo>
                    <a:pt x="276043" y="314436"/>
                  </a:lnTo>
                  <a:lnTo>
                    <a:pt x="271719" y="313562"/>
                  </a:lnTo>
                  <a:lnTo>
                    <a:pt x="253225" y="313562"/>
                  </a:lnTo>
                  <a:lnTo>
                    <a:pt x="247281" y="307619"/>
                  </a:lnTo>
                  <a:close/>
                </a:path>
                <a:path w="402589" h="404495">
                  <a:moveTo>
                    <a:pt x="145166" y="272249"/>
                  </a:moveTo>
                  <a:lnTo>
                    <a:pt x="102476" y="272249"/>
                  </a:lnTo>
                  <a:lnTo>
                    <a:pt x="106473" y="280018"/>
                  </a:lnTo>
                  <a:lnTo>
                    <a:pt x="111320" y="287220"/>
                  </a:lnTo>
                  <a:lnTo>
                    <a:pt x="116954" y="293788"/>
                  </a:lnTo>
                  <a:lnTo>
                    <a:pt x="123317" y="299656"/>
                  </a:lnTo>
                  <a:lnTo>
                    <a:pt x="102387" y="338454"/>
                  </a:lnTo>
                  <a:lnTo>
                    <a:pt x="136481" y="338454"/>
                  </a:lnTo>
                  <a:lnTo>
                    <a:pt x="149936" y="313512"/>
                  </a:lnTo>
                  <a:lnTo>
                    <a:pt x="190033" y="313512"/>
                  </a:lnTo>
                  <a:lnTo>
                    <a:pt x="196802" y="311333"/>
                  </a:lnTo>
                  <a:lnTo>
                    <a:pt x="204851" y="307619"/>
                  </a:lnTo>
                  <a:lnTo>
                    <a:pt x="247281" y="307619"/>
                  </a:lnTo>
                  <a:lnTo>
                    <a:pt x="227914" y="288251"/>
                  </a:lnTo>
                  <a:lnTo>
                    <a:pt x="232278" y="281812"/>
                  </a:lnTo>
                  <a:lnTo>
                    <a:pt x="170027" y="281812"/>
                  </a:lnTo>
                  <a:lnTo>
                    <a:pt x="154747" y="278718"/>
                  </a:lnTo>
                  <a:lnTo>
                    <a:pt x="145166" y="272249"/>
                  </a:lnTo>
                  <a:close/>
                </a:path>
                <a:path w="402589" h="404495">
                  <a:moveTo>
                    <a:pt x="190033" y="313512"/>
                  </a:moveTo>
                  <a:lnTo>
                    <a:pt x="149936" y="313512"/>
                  </a:lnTo>
                  <a:lnTo>
                    <a:pt x="156337" y="315328"/>
                  </a:lnTo>
                  <a:lnTo>
                    <a:pt x="163055" y="316369"/>
                  </a:lnTo>
                  <a:lnTo>
                    <a:pt x="170027" y="316369"/>
                  </a:lnTo>
                  <a:lnTo>
                    <a:pt x="179319" y="315784"/>
                  </a:lnTo>
                  <a:lnTo>
                    <a:pt x="188267" y="314080"/>
                  </a:lnTo>
                  <a:lnTo>
                    <a:pt x="190033" y="313512"/>
                  </a:lnTo>
                  <a:close/>
                </a:path>
                <a:path w="402589" h="404495">
                  <a:moveTo>
                    <a:pt x="263232" y="311848"/>
                  </a:moveTo>
                  <a:lnTo>
                    <a:pt x="259727" y="311848"/>
                  </a:lnTo>
                  <a:lnTo>
                    <a:pt x="256400" y="312546"/>
                  </a:lnTo>
                  <a:lnTo>
                    <a:pt x="253225" y="313562"/>
                  </a:lnTo>
                  <a:lnTo>
                    <a:pt x="271719" y="313562"/>
                  </a:lnTo>
                  <a:lnTo>
                    <a:pt x="263232" y="311848"/>
                  </a:lnTo>
                  <a:close/>
                </a:path>
                <a:path w="402589" h="404495">
                  <a:moveTo>
                    <a:pt x="32918" y="236448"/>
                  </a:moveTo>
                  <a:lnTo>
                    <a:pt x="20107" y="239036"/>
                  </a:lnTo>
                  <a:lnTo>
                    <a:pt x="9644" y="246092"/>
                  </a:lnTo>
                  <a:lnTo>
                    <a:pt x="2587" y="256556"/>
                  </a:lnTo>
                  <a:lnTo>
                    <a:pt x="0" y="269366"/>
                  </a:lnTo>
                  <a:lnTo>
                    <a:pt x="2587" y="282184"/>
                  </a:lnTo>
                  <a:lnTo>
                    <a:pt x="9644" y="292652"/>
                  </a:lnTo>
                  <a:lnTo>
                    <a:pt x="20107" y="299710"/>
                  </a:lnTo>
                  <a:lnTo>
                    <a:pt x="32918" y="302298"/>
                  </a:lnTo>
                  <a:lnTo>
                    <a:pt x="43469" y="300554"/>
                  </a:lnTo>
                  <a:lnTo>
                    <a:pt x="52568" y="295709"/>
                  </a:lnTo>
                  <a:lnTo>
                    <a:pt x="59671" y="288346"/>
                  </a:lnTo>
                  <a:lnTo>
                    <a:pt x="64236" y="279044"/>
                  </a:lnTo>
                  <a:lnTo>
                    <a:pt x="102476" y="272249"/>
                  </a:lnTo>
                  <a:lnTo>
                    <a:pt x="145166" y="272249"/>
                  </a:lnTo>
                  <a:lnTo>
                    <a:pt x="142255" y="270284"/>
                  </a:lnTo>
                  <a:lnTo>
                    <a:pt x="133826" y="257788"/>
                  </a:lnTo>
                  <a:lnTo>
                    <a:pt x="132147" y="249491"/>
                  </a:lnTo>
                  <a:lnTo>
                    <a:pt x="59016" y="249491"/>
                  </a:lnTo>
                  <a:lnTo>
                    <a:pt x="53901" y="244131"/>
                  </a:lnTo>
                  <a:lnTo>
                    <a:pt x="47715" y="240017"/>
                  </a:lnTo>
                  <a:lnTo>
                    <a:pt x="40655" y="237379"/>
                  </a:lnTo>
                  <a:lnTo>
                    <a:pt x="32918" y="236448"/>
                  </a:lnTo>
                  <a:close/>
                </a:path>
                <a:path w="402589" h="404495">
                  <a:moveTo>
                    <a:pt x="232305" y="203212"/>
                  </a:moveTo>
                  <a:lnTo>
                    <a:pt x="170027" y="203212"/>
                  </a:lnTo>
                  <a:lnTo>
                    <a:pt x="185315" y="206305"/>
                  </a:lnTo>
                  <a:lnTo>
                    <a:pt x="197810" y="214734"/>
                  </a:lnTo>
                  <a:lnTo>
                    <a:pt x="206241" y="227226"/>
                  </a:lnTo>
                  <a:lnTo>
                    <a:pt x="209145" y="241575"/>
                  </a:lnTo>
                  <a:lnTo>
                    <a:pt x="209256" y="242887"/>
                  </a:lnTo>
                  <a:lnTo>
                    <a:pt x="206241" y="257788"/>
                  </a:lnTo>
                  <a:lnTo>
                    <a:pt x="197810" y="270284"/>
                  </a:lnTo>
                  <a:lnTo>
                    <a:pt x="185315" y="278718"/>
                  </a:lnTo>
                  <a:lnTo>
                    <a:pt x="170027" y="281812"/>
                  </a:lnTo>
                  <a:lnTo>
                    <a:pt x="232278" y="281812"/>
                  </a:lnTo>
                  <a:lnTo>
                    <a:pt x="234064" y="279178"/>
                  </a:lnTo>
                  <a:lnTo>
                    <a:pt x="238826" y="269214"/>
                  </a:lnTo>
                  <a:lnTo>
                    <a:pt x="242069" y="258498"/>
                  </a:lnTo>
                  <a:lnTo>
                    <a:pt x="243662" y="247167"/>
                  </a:lnTo>
                  <a:lnTo>
                    <a:pt x="343281" y="229463"/>
                  </a:lnTo>
                  <a:lnTo>
                    <a:pt x="394955" y="229463"/>
                  </a:lnTo>
                  <a:lnTo>
                    <a:pt x="399722" y="222393"/>
                  </a:lnTo>
                  <a:lnTo>
                    <a:pt x="400723" y="217436"/>
                  </a:lnTo>
                  <a:lnTo>
                    <a:pt x="239420" y="217436"/>
                  </a:lnTo>
                  <a:lnTo>
                    <a:pt x="235618" y="208739"/>
                  </a:lnTo>
                  <a:lnTo>
                    <a:pt x="232305" y="203212"/>
                  </a:lnTo>
                  <a:close/>
                </a:path>
                <a:path w="402589" h="404495">
                  <a:moveTo>
                    <a:pt x="95280" y="155651"/>
                  </a:moveTo>
                  <a:lnTo>
                    <a:pt x="52844" y="155651"/>
                  </a:lnTo>
                  <a:lnTo>
                    <a:pt x="104927" y="207708"/>
                  </a:lnTo>
                  <a:lnTo>
                    <a:pt x="101208" y="215754"/>
                  </a:lnTo>
                  <a:lnTo>
                    <a:pt x="98461" y="224283"/>
                  </a:lnTo>
                  <a:lnTo>
                    <a:pt x="96760" y="233224"/>
                  </a:lnTo>
                  <a:lnTo>
                    <a:pt x="96235" y="241575"/>
                  </a:lnTo>
                  <a:lnTo>
                    <a:pt x="96189" y="242887"/>
                  </a:lnTo>
                  <a:lnTo>
                    <a:pt x="59016" y="249491"/>
                  </a:lnTo>
                  <a:lnTo>
                    <a:pt x="132147" y="249491"/>
                  </a:lnTo>
                  <a:lnTo>
                    <a:pt x="130733" y="242506"/>
                  </a:lnTo>
                  <a:lnTo>
                    <a:pt x="133826" y="227226"/>
                  </a:lnTo>
                  <a:lnTo>
                    <a:pt x="142255" y="214734"/>
                  </a:lnTo>
                  <a:lnTo>
                    <a:pt x="154747" y="206305"/>
                  </a:lnTo>
                  <a:lnTo>
                    <a:pt x="170027" y="203212"/>
                  </a:lnTo>
                  <a:lnTo>
                    <a:pt x="232305" y="203212"/>
                  </a:lnTo>
                  <a:lnTo>
                    <a:pt x="230781" y="200669"/>
                  </a:lnTo>
                  <a:lnTo>
                    <a:pt x="224986" y="193308"/>
                  </a:lnTo>
                  <a:lnTo>
                    <a:pt x="218313" y="186740"/>
                  </a:lnTo>
                  <a:lnTo>
                    <a:pt x="219443" y="184645"/>
                  </a:lnTo>
                  <a:lnTo>
                    <a:pt x="124282" y="184645"/>
                  </a:lnTo>
                  <a:lnTo>
                    <a:pt x="95280" y="155651"/>
                  </a:lnTo>
                  <a:close/>
                </a:path>
                <a:path w="402589" h="404495">
                  <a:moveTo>
                    <a:pt x="394955" y="229463"/>
                  </a:moveTo>
                  <a:lnTo>
                    <a:pt x="343281" y="229463"/>
                  </a:lnTo>
                  <a:lnTo>
                    <a:pt x="348396" y="234823"/>
                  </a:lnTo>
                  <a:lnTo>
                    <a:pt x="354582" y="238937"/>
                  </a:lnTo>
                  <a:lnTo>
                    <a:pt x="361642" y="241575"/>
                  </a:lnTo>
                  <a:lnTo>
                    <a:pt x="369379" y="242506"/>
                  </a:lnTo>
                  <a:lnTo>
                    <a:pt x="382197" y="239918"/>
                  </a:lnTo>
                  <a:lnTo>
                    <a:pt x="392664" y="232860"/>
                  </a:lnTo>
                  <a:lnTo>
                    <a:pt x="394955" y="229463"/>
                  </a:lnTo>
                  <a:close/>
                </a:path>
                <a:path w="402589" h="404495">
                  <a:moveTo>
                    <a:pt x="369379" y="176656"/>
                  </a:moveTo>
                  <a:lnTo>
                    <a:pt x="358828" y="178400"/>
                  </a:lnTo>
                  <a:lnTo>
                    <a:pt x="349731" y="183245"/>
                  </a:lnTo>
                  <a:lnTo>
                    <a:pt x="342631" y="190608"/>
                  </a:lnTo>
                  <a:lnTo>
                    <a:pt x="338074" y="199910"/>
                  </a:lnTo>
                  <a:lnTo>
                    <a:pt x="239420" y="217436"/>
                  </a:lnTo>
                  <a:lnTo>
                    <a:pt x="400723" y="217436"/>
                  </a:lnTo>
                  <a:lnTo>
                    <a:pt x="402310" y="209575"/>
                  </a:lnTo>
                  <a:lnTo>
                    <a:pt x="399722" y="196764"/>
                  </a:lnTo>
                  <a:lnTo>
                    <a:pt x="392664" y="186301"/>
                  </a:lnTo>
                  <a:lnTo>
                    <a:pt x="382197" y="179244"/>
                  </a:lnTo>
                  <a:lnTo>
                    <a:pt x="369379" y="176656"/>
                  </a:lnTo>
                  <a:close/>
                </a:path>
                <a:path w="402589" h="404495">
                  <a:moveTo>
                    <a:pt x="177736" y="168655"/>
                  </a:moveTo>
                  <a:lnTo>
                    <a:pt x="170027" y="168655"/>
                  </a:lnTo>
                  <a:lnTo>
                    <a:pt x="157363" y="169750"/>
                  </a:lnTo>
                  <a:lnTo>
                    <a:pt x="145397" y="172907"/>
                  </a:lnTo>
                  <a:lnTo>
                    <a:pt x="134310" y="177935"/>
                  </a:lnTo>
                  <a:lnTo>
                    <a:pt x="124282" y="184645"/>
                  </a:lnTo>
                  <a:lnTo>
                    <a:pt x="219443" y="184645"/>
                  </a:lnTo>
                  <a:lnTo>
                    <a:pt x="226238" y="172046"/>
                  </a:lnTo>
                  <a:lnTo>
                    <a:pt x="192151" y="172046"/>
                  </a:lnTo>
                  <a:lnTo>
                    <a:pt x="185166" y="169849"/>
                  </a:lnTo>
                  <a:lnTo>
                    <a:pt x="177736" y="168655"/>
                  </a:lnTo>
                  <a:close/>
                </a:path>
                <a:path w="402589" h="404495">
                  <a:moveTo>
                    <a:pt x="277279" y="0"/>
                  </a:moveTo>
                  <a:lnTo>
                    <a:pt x="259446" y="3600"/>
                  </a:lnTo>
                  <a:lnTo>
                    <a:pt x="244881" y="13419"/>
                  </a:lnTo>
                  <a:lnTo>
                    <a:pt x="235059" y="27983"/>
                  </a:lnTo>
                  <a:lnTo>
                    <a:pt x="231457" y="45821"/>
                  </a:lnTo>
                  <a:lnTo>
                    <a:pt x="232302" y="54526"/>
                  </a:lnTo>
                  <a:lnTo>
                    <a:pt x="234722" y="62660"/>
                  </a:lnTo>
                  <a:lnTo>
                    <a:pt x="238545" y="70087"/>
                  </a:lnTo>
                  <a:lnTo>
                    <a:pt x="243598" y="76669"/>
                  </a:lnTo>
                  <a:lnTo>
                    <a:pt x="192151" y="172046"/>
                  </a:lnTo>
                  <a:lnTo>
                    <a:pt x="226238" y="172046"/>
                  </a:lnTo>
                  <a:lnTo>
                    <a:pt x="270002" y="90906"/>
                  </a:lnTo>
                  <a:lnTo>
                    <a:pt x="280926" y="90906"/>
                  </a:lnTo>
                  <a:lnTo>
                    <a:pt x="295116" y="88041"/>
                  </a:lnTo>
                  <a:lnTo>
                    <a:pt x="309681" y="78219"/>
                  </a:lnTo>
                  <a:lnTo>
                    <a:pt x="319500" y="63653"/>
                  </a:lnTo>
                  <a:lnTo>
                    <a:pt x="323100" y="45821"/>
                  </a:lnTo>
                  <a:lnTo>
                    <a:pt x="319500" y="27983"/>
                  </a:lnTo>
                  <a:lnTo>
                    <a:pt x="309681" y="13419"/>
                  </a:lnTo>
                  <a:lnTo>
                    <a:pt x="295116" y="3600"/>
                  </a:lnTo>
                  <a:lnTo>
                    <a:pt x="277279" y="0"/>
                  </a:lnTo>
                  <a:close/>
                </a:path>
                <a:path w="402589" h="404495">
                  <a:moveTo>
                    <a:pt x="39052" y="82969"/>
                  </a:moveTo>
                  <a:lnTo>
                    <a:pt x="24376" y="85929"/>
                  </a:lnTo>
                  <a:lnTo>
                    <a:pt x="12395" y="94003"/>
                  </a:lnTo>
                  <a:lnTo>
                    <a:pt x="4319" y="105980"/>
                  </a:lnTo>
                  <a:lnTo>
                    <a:pt x="1358" y="120649"/>
                  </a:lnTo>
                  <a:lnTo>
                    <a:pt x="4319" y="135321"/>
                  </a:lnTo>
                  <a:lnTo>
                    <a:pt x="12395" y="147302"/>
                  </a:lnTo>
                  <a:lnTo>
                    <a:pt x="24376" y="155381"/>
                  </a:lnTo>
                  <a:lnTo>
                    <a:pt x="39052" y="158343"/>
                  </a:lnTo>
                  <a:lnTo>
                    <a:pt x="43929" y="158343"/>
                  </a:lnTo>
                  <a:lnTo>
                    <a:pt x="48552" y="157340"/>
                  </a:lnTo>
                  <a:lnTo>
                    <a:pt x="52844" y="155651"/>
                  </a:lnTo>
                  <a:lnTo>
                    <a:pt x="95280" y="155651"/>
                  </a:lnTo>
                  <a:lnTo>
                    <a:pt x="74053" y="134429"/>
                  </a:lnTo>
                  <a:lnTo>
                    <a:pt x="75730" y="130149"/>
                  </a:lnTo>
                  <a:lnTo>
                    <a:pt x="76733" y="125526"/>
                  </a:lnTo>
                  <a:lnTo>
                    <a:pt x="76733" y="120649"/>
                  </a:lnTo>
                  <a:lnTo>
                    <a:pt x="73772" y="105980"/>
                  </a:lnTo>
                  <a:lnTo>
                    <a:pt x="65698" y="94003"/>
                  </a:lnTo>
                  <a:lnTo>
                    <a:pt x="53721" y="85929"/>
                  </a:lnTo>
                  <a:lnTo>
                    <a:pt x="39052" y="82969"/>
                  </a:lnTo>
                  <a:close/>
                </a:path>
                <a:path w="402589" h="404495">
                  <a:moveTo>
                    <a:pt x="280926" y="90906"/>
                  </a:moveTo>
                  <a:lnTo>
                    <a:pt x="270002" y="90906"/>
                  </a:lnTo>
                  <a:lnTo>
                    <a:pt x="272389" y="91287"/>
                  </a:lnTo>
                  <a:lnTo>
                    <a:pt x="274789" y="91643"/>
                  </a:lnTo>
                  <a:lnTo>
                    <a:pt x="277279" y="91643"/>
                  </a:lnTo>
                  <a:lnTo>
                    <a:pt x="280926" y="90906"/>
                  </a:lnTo>
                  <a:close/>
                </a:path>
              </a:pathLst>
            </a:custGeom>
            <a:solidFill>
              <a:srgbClr val="FFFFFF"/>
            </a:solid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grpSp>
      <p:grpSp>
        <p:nvGrpSpPr>
          <p:cNvPr id="242" name="object 28">
            <a:extLst>
              <a:ext uri="{FF2B5EF4-FFF2-40B4-BE49-F238E27FC236}">
                <a16:creationId xmlns:a16="http://schemas.microsoft.com/office/drawing/2014/main" id="{85E23941-8970-2CB1-B627-FDB565B7E2EE}"/>
              </a:ext>
            </a:extLst>
          </p:cNvPr>
          <p:cNvGrpSpPr/>
          <p:nvPr/>
        </p:nvGrpSpPr>
        <p:grpSpPr>
          <a:xfrm>
            <a:off x="4040451" y="1697019"/>
            <a:ext cx="580650" cy="580650"/>
            <a:chOff x="2181237" y="642134"/>
            <a:chExt cx="708660" cy="708660"/>
          </a:xfrm>
        </p:grpSpPr>
        <p:sp>
          <p:nvSpPr>
            <p:cNvPr id="243" name="object 29">
              <a:extLst>
                <a:ext uri="{FF2B5EF4-FFF2-40B4-BE49-F238E27FC236}">
                  <a16:creationId xmlns:a16="http://schemas.microsoft.com/office/drawing/2014/main" id="{AC0FAA62-2966-E933-1E73-AA45B6D28997}"/>
                </a:ext>
              </a:extLst>
            </p:cNvPr>
            <p:cNvSpPr/>
            <p:nvPr/>
          </p:nvSpPr>
          <p:spPr>
            <a:xfrm>
              <a:off x="2181237" y="642134"/>
              <a:ext cx="708660" cy="708660"/>
            </a:xfrm>
            <a:custGeom>
              <a:avLst/>
              <a:gdLst/>
              <a:ahLst/>
              <a:cxnLst/>
              <a:rect l="l" t="t" r="r" b="b"/>
              <a:pathLst>
                <a:path w="708660" h="708660">
                  <a:moveTo>
                    <a:pt x="354330" y="0"/>
                  </a:moveTo>
                  <a:lnTo>
                    <a:pt x="306248" y="3234"/>
                  </a:lnTo>
                  <a:lnTo>
                    <a:pt x="260133" y="12656"/>
                  </a:lnTo>
                  <a:lnTo>
                    <a:pt x="216407" y="27844"/>
                  </a:lnTo>
                  <a:lnTo>
                    <a:pt x="175491" y="48375"/>
                  </a:lnTo>
                  <a:lnTo>
                    <a:pt x="137808" y="73828"/>
                  </a:lnTo>
                  <a:lnTo>
                    <a:pt x="103779" y="103779"/>
                  </a:lnTo>
                  <a:lnTo>
                    <a:pt x="73828" y="137808"/>
                  </a:lnTo>
                  <a:lnTo>
                    <a:pt x="48375" y="175491"/>
                  </a:lnTo>
                  <a:lnTo>
                    <a:pt x="27844" y="216407"/>
                  </a:lnTo>
                  <a:lnTo>
                    <a:pt x="12656" y="260133"/>
                  </a:lnTo>
                  <a:lnTo>
                    <a:pt x="3234" y="306248"/>
                  </a:lnTo>
                  <a:lnTo>
                    <a:pt x="0" y="354330"/>
                  </a:lnTo>
                  <a:lnTo>
                    <a:pt x="3234" y="402411"/>
                  </a:lnTo>
                  <a:lnTo>
                    <a:pt x="12656" y="448526"/>
                  </a:lnTo>
                  <a:lnTo>
                    <a:pt x="27844" y="492252"/>
                  </a:lnTo>
                  <a:lnTo>
                    <a:pt x="48375" y="533168"/>
                  </a:lnTo>
                  <a:lnTo>
                    <a:pt x="73828" y="570851"/>
                  </a:lnTo>
                  <a:lnTo>
                    <a:pt x="103779" y="604880"/>
                  </a:lnTo>
                  <a:lnTo>
                    <a:pt x="137808" y="634831"/>
                  </a:lnTo>
                  <a:lnTo>
                    <a:pt x="175491" y="660284"/>
                  </a:lnTo>
                  <a:lnTo>
                    <a:pt x="216407" y="680815"/>
                  </a:lnTo>
                  <a:lnTo>
                    <a:pt x="260133" y="696003"/>
                  </a:lnTo>
                  <a:lnTo>
                    <a:pt x="306248" y="705425"/>
                  </a:lnTo>
                  <a:lnTo>
                    <a:pt x="354330" y="708660"/>
                  </a:lnTo>
                  <a:lnTo>
                    <a:pt x="402411" y="705425"/>
                  </a:lnTo>
                  <a:lnTo>
                    <a:pt x="448526" y="696003"/>
                  </a:lnTo>
                  <a:lnTo>
                    <a:pt x="492252" y="680815"/>
                  </a:lnTo>
                  <a:lnTo>
                    <a:pt x="533168" y="660284"/>
                  </a:lnTo>
                  <a:lnTo>
                    <a:pt x="570851" y="634831"/>
                  </a:lnTo>
                  <a:lnTo>
                    <a:pt x="604880" y="604880"/>
                  </a:lnTo>
                  <a:lnTo>
                    <a:pt x="634831" y="570851"/>
                  </a:lnTo>
                  <a:lnTo>
                    <a:pt x="660284" y="533168"/>
                  </a:lnTo>
                  <a:lnTo>
                    <a:pt x="680815" y="492252"/>
                  </a:lnTo>
                  <a:lnTo>
                    <a:pt x="696003" y="448526"/>
                  </a:lnTo>
                  <a:lnTo>
                    <a:pt x="705425" y="402411"/>
                  </a:lnTo>
                  <a:lnTo>
                    <a:pt x="708660" y="354330"/>
                  </a:lnTo>
                  <a:lnTo>
                    <a:pt x="705425" y="306248"/>
                  </a:lnTo>
                  <a:lnTo>
                    <a:pt x="696003" y="260133"/>
                  </a:lnTo>
                  <a:lnTo>
                    <a:pt x="680815" y="216407"/>
                  </a:lnTo>
                  <a:lnTo>
                    <a:pt x="660284" y="175491"/>
                  </a:lnTo>
                  <a:lnTo>
                    <a:pt x="634831" y="137808"/>
                  </a:lnTo>
                  <a:lnTo>
                    <a:pt x="604880" y="103779"/>
                  </a:lnTo>
                  <a:lnTo>
                    <a:pt x="570851" y="73828"/>
                  </a:lnTo>
                  <a:lnTo>
                    <a:pt x="533168" y="48375"/>
                  </a:lnTo>
                  <a:lnTo>
                    <a:pt x="492252" y="27844"/>
                  </a:lnTo>
                  <a:lnTo>
                    <a:pt x="448526" y="12656"/>
                  </a:lnTo>
                  <a:lnTo>
                    <a:pt x="402411" y="3234"/>
                  </a:lnTo>
                  <a:lnTo>
                    <a:pt x="354330" y="0"/>
                  </a:lnTo>
                  <a:close/>
                </a:path>
              </a:pathLst>
            </a:custGeom>
            <a:solidFill>
              <a:srgbClr val="002855"/>
            </a:solid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44" name="object 30">
              <a:extLst>
                <a:ext uri="{FF2B5EF4-FFF2-40B4-BE49-F238E27FC236}">
                  <a16:creationId xmlns:a16="http://schemas.microsoft.com/office/drawing/2014/main" id="{F13574C2-763D-67D9-26F1-642258D61A06}"/>
                </a:ext>
              </a:extLst>
            </p:cNvPr>
            <p:cNvSpPr/>
            <p:nvPr/>
          </p:nvSpPr>
          <p:spPr>
            <a:xfrm>
              <a:off x="2282003" y="756437"/>
              <a:ext cx="507365" cy="480059"/>
            </a:xfrm>
            <a:custGeom>
              <a:avLst/>
              <a:gdLst/>
              <a:ahLst/>
              <a:cxnLst/>
              <a:rect l="l" t="t" r="r" b="b"/>
              <a:pathLst>
                <a:path w="507364" h="480059">
                  <a:moveTo>
                    <a:pt x="240029" y="0"/>
                  </a:moveTo>
                  <a:lnTo>
                    <a:pt x="191718" y="4884"/>
                  </a:lnTo>
                  <a:lnTo>
                    <a:pt x="146691" y="18891"/>
                  </a:lnTo>
                  <a:lnTo>
                    <a:pt x="105922" y="41047"/>
                  </a:lnTo>
                  <a:lnTo>
                    <a:pt x="70384" y="70380"/>
                  </a:lnTo>
                  <a:lnTo>
                    <a:pt x="41050" y="105917"/>
                  </a:lnTo>
                  <a:lnTo>
                    <a:pt x="18893" y="146686"/>
                  </a:lnTo>
                  <a:lnTo>
                    <a:pt x="4885" y="191714"/>
                  </a:lnTo>
                  <a:lnTo>
                    <a:pt x="0" y="240029"/>
                  </a:lnTo>
                  <a:lnTo>
                    <a:pt x="4885" y="288345"/>
                  </a:lnTo>
                  <a:lnTo>
                    <a:pt x="18893" y="333373"/>
                  </a:lnTo>
                  <a:lnTo>
                    <a:pt x="41050" y="374142"/>
                  </a:lnTo>
                  <a:lnTo>
                    <a:pt x="70384" y="409679"/>
                  </a:lnTo>
                  <a:lnTo>
                    <a:pt x="105922" y="439012"/>
                  </a:lnTo>
                  <a:lnTo>
                    <a:pt x="146691" y="461168"/>
                  </a:lnTo>
                  <a:lnTo>
                    <a:pt x="191718" y="475175"/>
                  </a:lnTo>
                  <a:lnTo>
                    <a:pt x="240029" y="480059"/>
                  </a:lnTo>
                  <a:lnTo>
                    <a:pt x="291018" y="474652"/>
                  </a:lnTo>
                  <a:lnTo>
                    <a:pt x="338582" y="459063"/>
                  </a:lnTo>
                  <a:lnTo>
                    <a:pt x="361521" y="445769"/>
                  </a:lnTo>
                  <a:lnTo>
                    <a:pt x="240029" y="445769"/>
                  </a:lnTo>
                  <a:lnTo>
                    <a:pt x="192911" y="440326"/>
                  </a:lnTo>
                  <a:lnTo>
                    <a:pt x="149628" y="424827"/>
                  </a:lnTo>
                  <a:lnTo>
                    <a:pt x="111424" y="400515"/>
                  </a:lnTo>
                  <a:lnTo>
                    <a:pt x="79544" y="368635"/>
                  </a:lnTo>
                  <a:lnTo>
                    <a:pt x="55232" y="330431"/>
                  </a:lnTo>
                  <a:lnTo>
                    <a:pt x="39733" y="287148"/>
                  </a:lnTo>
                  <a:lnTo>
                    <a:pt x="34289" y="240029"/>
                  </a:lnTo>
                  <a:lnTo>
                    <a:pt x="39741" y="192887"/>
                  </a:lnTo>
                  <a:lnTo>
                    <a:pt x="55232" y="149628"/>
                  </a:lnTo>
                  <a:lnTo>
                    <a:pt x="79544" y="111424"/>
                  </a:lnTo>
                  <a:lnTo>
                    <a:pt x="111424" y="79544"/>
                  </a:lnTo>
                  <a:lnTo>
                    <a:pt x="149628" y="55232"/>
                  </a:lnTo>
                  <a:lnTo>
                    <a:pt x="192911" y="39733"/>
                  </a:lnTo>
                  <a:lnTo>
                    <a:pt x="240029" y="34289"/>
                  </a:lnTo>
                  <a:lnTo>
                    <a:pt x="362548" y="34289"/>
                  </a:lnTo>
                  <a:lnTo>
                    <a:pt x="330467" y="17575"/>
                  </a:lnTo>
                  <a:lnTo>
                    <a:pt x="286634" y="4514"/>
                  </a:lnTo>
                  <a:lnTo>
                    <a:pt x="240029" y="0"/>
                  </a:lnTo>
                  <a:close/>
                </a:path>
                <a:path w="507364" h="480059">
                  <a:moveTo>
                    <a:pt x="435851" y="303339"/>
                  </a:moveTo>
                  <a:lnTo>
                    <a:pt x="413520" y="350865"/>
                  </a:lnTo>
                  <a:lnTo>
                    <a:pt x="380841" y="390277"/>
                  </a:lnTo>
                  <a:lnTo>
                    <a:pt x="339745" y="420169"/>
                  </a:lnTo>
                  <a:lnTo>
                    <a:pt x="292164" y="439135"/>
                  </a:lnTo>
                  <a:lnTo>
                    <a:pt x="240029" y="445769"/>
                  </a:lnTo>
                  <a:lnTo>
                    <a:pt x="361521" y="445769"/>
                  </a:lnTo>
                  <a:lnTo>
                    <a:pt x="381415" y="434241"/>
                  </a:lnTo>
                  <a:lnTo>
                    <a:pt x="418214" y="401137"/>
                  </a:lnTo>
                  <a:lnTo>
                    <a:pt x="447674" y="360700"/>
                  </a:lnTo>
                  <a:lnTo>
                    <a:pt x="468490" y="313880"/>
                  </a:lnTo>
                  <a:lnTo>
                    <a:pt x="435851" y="303339"/>
                  </a:lnTo>
                  <a:close/>
                </a:path>
                <a:path w="507364" h="480059">
                  <a:moveTo>
                    <a:pt x="341033" y="270675"/>
                  </a:moveTo>
                  <a:lnTo>
                    <a:pt x="306743" y="270675"/>
                  </a:lnTo>
                  <a:lnTo>
                    <a:pt x="306743" y="351472"/>
                  </a:lnTo>
                  <a:lnTo>
                    <a:pt x="341033" y="351472"/>
                  </a:lnTo>
                  <a:lnTo>
                    <a:pt x="341033" y="270675"/>
                  </a:lnTo>
                  <a:close/>
                </a:path>
                <a:path w="507364" h="480059">
                  <a:moveTo>
                    <a:pt x="341033" y="236385"/>
                  </a:moveTo>
                  <a:lnTo>
                    <a:pt x="138836" y="236385"/>
                  </a:lnTo>
                  <a:lnTo>
                    <a:pt x="138836" y="351066"/>
                  </a:lnTo>
                  <a:lnTo>
                    <a:pt x="173126" y="351066"/>
                  </a:lnTo>
                  <a:lnTo>
                    <a:pt x="173126" y="270675"/>
                  </a:lnTo>
                  <a:lnTo>
                    <a:pt x="341033" y="270675"/>
                  </a:lnTo>
                  <a:lnTo>
                    <a:pt x="341033" y="236385"/>
                  </a:lnTo>
                  <a:close/>
                </a:path>
                <a:path w="507364" h="480059">
                  <a:moveTo>
                    <a:pt x="239941" y="119786"/>
                  </a:moveTo>
                  <a:lnTo>
                    <a:pt x="211511" y="125541"/>
                  </a:lnTo>
                  <a:lnTo>
                    <a:pt x="188267" y="141225"/>
                  </a:lnTo>
                  <a:lnTo>
                    <a:pt x="172582" y="164465"/>
                  </a:lnTo>
                  <a:lnTo>
                    <a:pt x="166829" y="192911"/>
                  </a:lnTo>
                  <a:lnTo>
                    <a:pt x="167816" y="204850"/>
                  </a:lnTo>
                  <a:lnTo>
                    <a:pt x="170670" y="216184"/>
                  </a:lnTo>
                  <a:lnTo>
                    <a:pt x="175222" y="226743"/>
                  </a:lnTo>
                  <a:lnTo>
                    <a:pt x="181305" y="236385"/>
                  </a:lnTo>
                  <a:lnTo>
                    <a:pt x="298576" y="236385"/>
                  </a:lnTo>
                  <a:lnTo>
                    <a:pt x="301517" y="231724"/>
                  </a:lnTo>
                  <a:lnTo>
                    <a:pt x="239941" y="231724"/>
                  </a:lnTo>
                  <a:lnTo>
                    <a:pt x="224846" y="228668"/>
                  </a:lnTo>
                  <a:lnTo>
                    <a:pt x="212504" y="220340"/>
                  </a:lnTo>
                  <a:lnTo>
                    <a:pt x="204174" y="207994"/>
                  </a:lnTo>
                  <a:lnTo>
                    <a:pt x="201117" y="192887"/>
                  </a:lnTo>
                  <a:lnTo>
                    <a:pt x="204174" y="177795"/>
                  </a:lnTo>
                  <a:lnTo>
                    <a:pt x="212504" y="165457"/>
                  </a:lnTo>
                  <a:lnTo>
                    <a:pt x="224846" y="157131"/>
                  </a:lnTo>
                  <a:lnTo>
                    <a:pt x="239941" y="154076"/>
                  </a:lnTo>
                  <a:lnTo>
                    <a:pt x="300287" y="154076"/>
                  </a:lnTo>
                  <a:lnTo>
                    <a:pt x="291614" y="141225"/>
                  </a:lnTo>
                  <a:lnTo>
                    <a:pt x="268370" y="125541"/>
                  </a:lnTo>
                  <a:lnTo>
                    <a:pt x="239941" y="119786"/>
                  </a:lnTo>
                  <a:close/>
                </a:path>
                <a:path w="507364" h="480059">
                  <a:moveTo>
                    <a:pt x="300287" y="154076"/>
                  </a:moveTo>
                  <a:lnTo>
                    <a:pt x="239941" y="154076"/>
                  </a:lnTo>
                  <a:lnTo>
                    <a:pt x="255040" y="157131"/>
                  </a:lnTo>
                  <a:lnTo>
                    <a:pt x="267382" y="165457"/>
                  </a:lnTo>
                  <a:lnTo>
                    <a:pt x="275709" y="177795"/>
                  </a:lnTo>
                  <a:lnTo>
                    <a:pt x="278760" y="192911"/>
                  </a:lnTo>
                  <a:lnTo>
                    <a:pt x="275709" y="207994"/>
                  </a:lnTo>
                  <a:lnTo>
                    <a:pt x="267382" y="220340"/>
                  </a:lnTo>
                  <a:lnTo>
                    <a:pt x="255040" y="228668"/>
                  </a:lnTo>
                  <a:lnTo>
                    <a:pt x="239941" y="231724"/>
                  </a:lnTo>
                  <a:lnTo>
                    <a:pt x="301517" y="231724"/>
                  </a:lnTo>
                  <a:lnTo>
                    <a:pt x="304659" y="226743"/>
                  </a:lnTo>
                  <a:lnTo>
                    <a:pt x="309211" y="216184"/>
                  </a:lnTo>
                  <a:lnTo>
                    <a:pt x="312066" y="204850"/>
                  </a:lnTo>
                  <a:lnTo>
                    <a:pt x="313054" y="192887"/>
                  </a:lnTo>
                  <a:lnTo>
                    <a:pt x="307299" y="164465"/>
                  </a:lnTo>
                  <a:lnTo>
                    <a:pt x="300287" y="154076"/>
                  </a:lnTo>
                  <a:close/>
                </a:path>
                <a:path w="507364" h="480059">
                  <a:moveTo>
                    <a:pt x="361861" y="141973"/>
                  </a:moveTo>
                  <a:lnTo>
                    <a:pt x="354774" y="175526"/>
                  </a:lnTo>
                  <a:lnTo>
                    <a:pt x="480593" y="202069"/>
                  </a:lnTo>
                  <a:lnTo>
                    <a:pt x="490343" y="155854"/>
                  </a:lnTo>
                  <a:lnTo>
                    <a:pt x="427697" y="155854"/>
                  </a:lnTo>
                  <a:lnTo>
                    <a:pt x="361861" y="141973"/>
                  </a:lnTo>
                  <a:close/>
                </a:path>
                <a:path w="507364" h="480059">
                  <a:moveTo>
                    <a:pt x="362548" y="34289"/>
                  </a:moveTo>
                  <a:lnTo>
                    <a:pt x="240029" y="34289"/>
                  </a:lnTo>
                  <a:lnTo>
                    <a:pt x="287898" y="39877"/>
                  </a:lnTo>
                  <a:lnTo>
                    <a:pt x="332072" y="55914"/>
                  </a:lnTo>
                  <a:lnTo>
                    <a:pt x="371079" y="81313"/>
                  </a:lnTo>
                  <a:lnTo>
                    <a:pt x="403445" y="114989"/>
                  </a:lnTo>
                  <a:lnTo>
                    <a:pt x="427697" y="155854"/>
                  </a:lnTo>
                  <a:lnTo>
                    <a:pt x="490343" y="155854"/>
                  </a:lnTo>
                  <a:lnTo>
                    <a:pt x="493520" y="140792"/>
                  </a:lnTo>
                  <a:lnTo>
                    <a:pt x="458482" y="140792"/>
                  </a:lnTo>
                  <a:lnTo>
                    <a:pt x="435537" y="100791"/>
                  </a:lnTo>
                  <a:lnTo>
                    <a:pt x="405899" y="66438"/>
                  </a:lnTo>
                  <a:lnTo>
                    <a:pt x="370549" y="38458"/>
                  </a:lnTo>
                  <a:lnTo>
                    <a:pt x="362548" y="34289"/>
                  </a:lnTo>
                  <a:close/>
                </a:path>
                <a:path w="507364" h="480059">
                  <a:moveTo>
                    <a:pt x="473582" y="69164"/>
                  </a:moveTo>
                  <a:lnTo>
                    <a:pt x="458482" y="140792"/>
                  </a:lnTo>
                  <a:lnTo>
                    <a:pt x="493520" y="140792"/>
                  </a:lnTo>
                  <a:lnTo>
                    <a:pt x="507136" y="76250"/>
                  </a:lnTo>
                  <a:lnTo>
                    <a:pt x="473582" y="69164"/>
                  </a:lnTo>
                  <a:close/>
                </a:path>
              </a:pathLst>
            </a:custGeom>
            <a:solidFill>
              <a:srgbClr val="FFFFFF"/>
            </a:solid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grpSp>
      <p:grpSp>
        <p:nvGrpSpPr>
          <p:cNvPr id="245" name="object 31">
            <a:extLst>
              <a:ext uri="{FF2B5EF4-FFF2-40B4-BE49-F238E27FC236}">
                <a16:creationId xmlns:a16="http://schemas.microsoft.com/office/drawing/2014/main" id="{8BB17CBD-86F0-979D-435F-DD621FE4C90C}"/>
              </a:ext>
            </a:extLst>
          </p:cNvPr>
          <p:cNvGrpSpPr/>
          <p:nvPr/>
        </p:nvGrpSpPr>
        <p:grpSpPr>
          <a:xfrm>
            <a:off x="4040451" y="3052080"/>
            <a:ext cx="3937602" cy="599382"/>
            <a:chOff x="2181237" y="2295931"/>
            <a:chExt cx="4805680" cy="731520"/>
          </a:xfrm>
        </p:grpSpPr>
        <p:sp>
          <p:nvSpPr>
            <p:cNvPr id="246" name="object 32">
              <a:extLst>
                <a:ext uri="{FF2B5EF4-FFF2-40B4-BE49-F238E27FC236}">
                  <a16:creationId xmlns:a16="http://schemas.microsoft.com/office/drawing/2014/main" id="{5216CD5E-1377-1D21-21B4-A89612EF8D6A}"/>
                </a:ext>
              </a:extLst>
            </p:cNvPr>
            <p:cNvSpPr/>
            <p:nvPr/>
          </p:nvSpPr>
          <p:spPr>
            <a:xfrm>
              <a:off x="2181237" y="2295931"/>
              <a:ext cx="708660" cy="708660"/>
            </a:xfrm>
            <a:custGeom>
              <a:avLst/>
              <a:gdLst/>
              <a:ahLst/>
              <a:cxnLst/>
              <a:rect l="l" t="t" r="r" b="b"/>
              <a:pathLst>
                <a:path w="708660" h="708660">
                  <a:moveTo>
                    <a:pt x="354330" y="0"/>
                  </a:moveTo>
                  <a:lnTo>
                    <a:pt x="306248" y="3234"/>
                  </a:lnTo>
                  <a:lnTo>
                    <a:pt x="260133" y="12656"/>
                  </a:lnTo>
                  <a:lnTo>
                    <a:pt x="216407" y="27844"/>
                  </a:lnTo>
                  <a:lnTo>
                    <a:pt x="175491" y="48375"/>
                  </a:lnTo>
                  <a:lnTo>
                    <a:pt x="137808" y="73828"/>
                  </a:lnTo>
                  <a:lnTo>
                    <a:pt x="103779" y="103779"/>
                  </a:lnTo>
                  <a:lnTo>
                    <a:pt x="73828" y="137808"/>
                  </a:lnTo>
                  <a:lnTo>
                    <a:pt x="48375" y="175491"/>
                  </a:lnTo>
                  <a:lnTo>
                    <a:pt x="27844" y="216407"/>
                  </a:lnTo>
                  <a:lnTo>
                    <a:pt x="12656" y="260133"/>
                  </a:lnTo>
                  <a:lnTo>
                    <a:pt x="3234" y="306248"/>
                  </a:lnTo>
                  <a:lnTo>
                    <a:pt x="0" y="354330"/>
                  </a:lnTo>
                  <a:lnTo>
                    <a:pt x="3234" y="402411"/>
                  </a:lnTo>
                  <a:lnTo>
                    <a:pt x="12656" y="448526"/>
                  </a:lnTo>
                  <a:lnTo>
                    <a:pt x="27844" y="492252"/>
                  </a:lnTo>
                  <a:lnTo>
                    <a:pt x="48375" y="533168"/>
                  </a:lnTo>
                  <a:lnTo>
                    <a:pt x="73828" y="570851"/>
                  </a:lnTo>
                  <a:lnTo>
                    <a:pt x="103779" y="604880"/>
                  </a:lnTo>
                  <a:lnTo>
                    <a:pt x="137808" y="634831"/>
                  </a:lnTo>
                  <a:lnTo>
                    <a:pt x="175491" y="660284"/>
                  </a:lnTo>
                  <a:lnTo>
                    <a:pt x="216407" y="680815"/>
                  </a:lnTo>
                  <a:lnTo>
                    <a:pt x="260133" y="696003"/>
                  </a:lnTo>
                  <a:lnTo>
                    <a:pt x="306248" y="705425"/>
                  </a:lnTo>
                  <a:lnTo>
                    <a:pt x="354330" y="708660"/>
                  </a:lnTo>
                  <a:lnTo>
                    <a:pt x="402411" y="705425"/>
                  </a:lnTo>
                  <a:lnTo>
                    <a:pt x="448526" y="696003"/>
                  </a:lnTo>
                  <a:lnTo>
                    <a:pt x="492252" y="680815"/>
                  </a:lnTo>
                  <a:lnTo>
                    <a:pt x="533168" y="660284"/>
                  </a:lnTo>
                  <a:lnTo>
                    <a:pt x="570851" y="634831"/>
                  </a:lnTo>
                  <a:lnTo>
                    <a:pt x="604880" y="604880"/>
                  </a:lnTo>
                  <a:lnTo>
                    <a:pt x="634831" y="570851"/>
                  </a:lnTo>
                  <a:lnTo>
                    <a:pt x="660284" y="533168"/>
                  </a:lnTo>
                  <a:lnTo>
                    <a:pt x="680815" y="492252"/>
                  </a:lnTo>
                  <a:lnTo>
                    <a:pt x="696003" y="448526"/>
                  </a:lnTo>
                  <a:lnTo>
                    <a:pt x="705425" y="402411"/>
                  </a:lnTo>
                  <a:lnTo>
                    <a:pt x="708660" y="354330"/>
                  </a:lnTo>
                  <a:lnTo>
                    <a:pt x="705425" y="306248"/>
                  </a:lnTo>
                  <a:lnTo>
                    <a:pt x="696003" y="260133"/>
                  </a:lnTo>
                  <a:lnTo>
                    <a:pt x="680815" y="216407"/>
                  </a:lnTo>
                  <a:lnTo>
                    <a:pt x="660284" y="175491"/>
                  </a:lnTo>
                  <a:lnTo>
                    <a:pt x="634831" y="137808"/>
                  </a:lnTo>
                  <a:lnTo>
                    <a:pt x="604880" y="103779"/>
                  </a:lnTo>
                  <a:lnTo>
                    <a:pt x="570851" y="73828"/>
                  </a:lnTo>
                  <a:lnTo>
                    <a:pt x="533168" y="48375"/>
                  </a:lnTo>
                  <a:lnTo>
                    <a:pt x="492252" y="27844"/>
                  </a:lnTo>
                  <a:lnTo>
                    <a:pt x="448526" y="12656"/>
                  </a:lnTo>
                  <a:lnTo>
                    <a:pt x="402411" y="3234"/>
                  </a:lnTo>
                  <a:lnTo>
                    <a:pt x="354330" y="0"/>
                  </a:lnTo>
                  <a:close/>
                </a:path>
              </a:pathLst>
            </a:custGeom>
            <a:solidFill>
              <a:srgbClr val="002855"/>
            </a:solid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47" name="object 33">
              <a:extLst>
                <a:ext uri="{FF2B5EF4-FFF2-40B4-BE49-F238E27FC236}">
                  <a16:creationId xmlns:a16="http://schemas.microsoft.com/office/drawing/2014/main" id="{5E35EFB2-7182-D501-7322-9CA0A20FEC7D}"/>
                </a:ext>
              </a:extLst>
            </p:cNvPr>
            <p:cNvSpPr/>
            <p:nvPr/>
          </p:nvSpPr>
          <p:spPr>
            <a:xfrm>
              <a:off x="2328684" y="2410231"/>
              <a:ext cx="4657725" cy="617220"/>
            </a:xfrm>
            <a:custGeom>
              <a:avLst/>
              <a:gdLst/>
              <a:ahLst/>
              <a:cxnLst/>
              <a:rect l="l" t="t" r="r" b="b"/>
              <a:pathLst>
                <a:path w="4657725" h="617219">
                  <a:moveTo>
                    <a:pt x="111391" y="317309"/>
                  </a:moveTo>
                  <a:lnTo>
                    <a:pt x="110109" y="315125"/>
                  </a:lnTo>
                  <a:lnTo>
                    <a:pt x="94005" y="287756"/>
                  </a:lnTo>
                  <a:lnTo>
                    <a:pt x="47498" y="315125"/>
                  </a:lnTo>
                  <a:lnTo>
                    <a:pt x="56388" y="280873"/>
                  </a:lnTo>
                  <a:lnTo>
                    <a:pt x="23190" y="272249"/>
                  </a:lnTo>
                  <a:lnTo>
                    <a:pt x="0" y="361759"/>
                  </a:lnTo>
                  <a:lnTo>
                    <a:pt x="89496" y="384937"/>
                  </a:lnTo>
                  <a:lnTo>
                    <a:pt x="98107" y="351751"/>
                  </a:lnTo>
                  <a:lnTo>
                    <a:pt x="66687" y="343611"/>
                  </a:lnTo>
                  <a:lnTo>
                    <a:pt x="111391" y="317309"/>
                  </a:lnTo>
                  <a:close/>
                </a:path>
                <a:path w="4657725" h="617219">
                  <a:moveTo>
                    <a:pt x="111391" y="162750"/>
                  </a:moveTo>
                  <a:lnTo>
                    <a:pt x="66687" y="136448"/>
                  </a:lnTo>
                  <a:lnTo>
                    <a:pt x="98107" y="128308"/>
                  </a:lnTo>
                  <a:lnTo>
                    <a:pt x="89496" y="95123"/>
                  </a:lnTo>
                  <a:lnTo>
                    <a:pt x="0" y="118313"/>
                  </a:lnTo>
                  <a:lnTo>
                    <a:pt x="23190" y="207810"/>
                  </a:lnTo>
                  <a:lnTo>
                    <a:pt x="56388" y="199212"/>
                  </a:lnTo>
                  <a:lnTo>
                    <a:pt x="47498" y="164947"/>
                  </a:lnTo>
                  <a:lnTo>
                    <a:pt x="94005" y="192303"/>
                  </a:lnTo>
                  <a:lnTo>
                    <a:pt x="110096" y="164947"/>
                  </a:lnTo>
                  <a:lnTo>
                    <a:pt x="111391" y="162750"/>
                  </a:lnTo>
                  <a:close/>
                </a:path>
                <a:path w="4657725" h="617219">
                  <a:moveTo>
                    <a:pt x="266877" y="218846"/>
                  </a:moveTo>
                  <a:lnTo>
                    <a:pt x="219405" y="218846"/>
                  </a:lnTo>
                  <a:lnTo>
                    <a:pt x="245706" y="155321"/>
                  </a:lnTo>
                  <a:lnTo>
                    <a:pt x="189230" y="155321"/>
                  </a:lnTo>
                  <a:lnTo>
                    <a:pt x="146862" y="257683"/>
                  </a:lnTo>
                  <a:lnTo>
                    <a:pt x="193636" y="257683"/>
                  </a:lnTo>
                  <a:lnTo>
                    <a:pt x="168046" y="324764"/>
                  </a:lnTo>
                  <a:lnTo>
                    <a:pt x="185686" y="324764"/>
                  </a:lnTo>
                  <a:lnTo>
                    <a:pt x="266877" y="218846"/>
                  </a:lnTo>
                  <a:close/>
                </a:path>
                <a:path w="4657725" h="617219">
                  <a:moveTo>
                    <a:pt x="272249" y="414693"/>
                  </a:moveTo>
                  <a:lnTo>
                    <a:pt x="270954" y="413397"/>
                  </a:lnTo>
                  <a:lnTo>
                    <a:pt x="248005" y="390436"/>
                  </a:lnTo>
                  <a:lnTo>
                    <a:pt x="225056" y="413397"/>
                  </a:lnTo>
                  <a:lnTo>
                    <a:pt x="225056" y="361518"/>
                  </a:lnTo>
                  <a:lnTo>
                    <a:pt x="190766" y="361518"/>
                  </a:lnTo>
                  <a:lnTo>
                    <a:pt x="190766" y="415467"/>
                  </a:lnTo>
                  <a:lnTo>
                    <a:pt x="165747" y="390436"/>
                  </a:lnTo>
                  <a:lnTo>
                    <a:pt x="141503" y="414693"/>
                  </a:lnTo>
                  <a:lnTo>
                    <a:pt x="206870" y="480060"/>
                  </a:lnTo>
                  <a:lnTo>
                    <a:pt x="271475" y="415467"/>
                  </a:lnTo>
                  <a:lnTo>
                    <a:pt x="272249" y="414693"/>
                  </a:lnTo>
                  <a:close/>
                </a:path>
                <a:path w="4657725" h="617219">
                  <a:moveTo>
                    <a:pt x="272249" y="65379"/>
                  </a:moveTo>
                  <a:lnTo>
                    <a:pt x="271475" y="64604"/>
                  </a:lnTo>
                  <a:lnTo>
                    <a:pt x="206870" y="0"/>
                  </a:lnTo>
                  <a:lnTo>
                    <a:pt x="141503" y="65379"/>
                  </a:lnTo>
                  <a:lnTo>
                    <a:pt x="165747" y="89623"/>
                  </a:lnTo>
                  <a:lnTo>
                    <a:pt x="188696" y="66675"/>
                  </a:lnTo>
                  <a:lnTo>
                    <a:pt x="188696" y="118541"/>
                  </a:lnTo>
                  <a:lnTo>
                    <a:pt x="222986" y="118541"/>
                  </a:lnTo>
                  <a:lnTo>
                    <a:pt x="222986" y="66675"/>
                  </a:lnTo>
                  <a:lnTo>
                    <a:pt x="222986" y="64604"/>
                  </a:lnTo>
                  <a:lnTo>
                    <a:pt x="248005" y="89623"/>
                  </a:lnTo>
                  <a:lnTo>
                    <a:pt x="272249" y="65379"/>
                  </a:lnTo>
                  <a:close/>
                </a:path>
                <a:path w="4657725" h="617219">
                  <a:moveTo>
                    <a:pt x="413753" y="361759"/>
                  </a:moveTo>
                  <a:lnTo>
                    <a:pt x="401675" y="315125"/>
                  </a:lnTo>
                  <a:lnTo>
                    <a:pt x="390563" y="272249"/>
                  </a:lnTo>
                  <a:lnTo>
                    <a:pt x="357365" y="280873"/>
                  </a:lnTo>
                  <a:lnTo>
                    <a:pt x="366242" y="315125"/>
                  </a:lnTo>
                  <a:lnTo>
                    <a:pt x="319747" y="287756"/>
                  </a:lnTo>
                  <a:lnTo>
                    <a:pt x="302361" y="317309"/>
                  </a:lnTo>
                  <a:lnTo>
                    <a:pt x="347065" y="343611"/>
                  </a:lnTo>
                  <a:lnTo>
                    <a:pt x="315645" y="351751"/>
                  </a:lnTo>
                  <a:lnTo>
                    <a:pt x="324256" y="384937"/>
                  </a:lnTo>
                  <a:lnTo>
                    <a:pt x="413753" y="361759"/>
                  </a:lnTo>
                  <a:close/>
                </a:path>
                <a:path w="4657725" h="617219">
                  <a:moveTo>
                    <a:pt x="413753" y="118313"/>
                  </a:moveTo>
                  <a:lnTo>
                    <a:pt x="324256" y="95123"/>
                  </a:lnTo>
                  <a:lnTo>
                    <a:pt x="315645" y="128308"/>
                  </a:lnTo>
                  <a:lnTo>
                    <a:pt x="347065" y="136448"/>
                  </a:lnTo>
                  <a:lnTo>
                    <a:pt x="302361" y="162750"/>
                  </a:lnTo>
                  <a:lnTo>
                    <a:pt x="319747" y="192303"/>
                  </a:lnTo>
                  <a:lnTo>
                    <a:pt x="366242" y="164947"/>
                  </a:lnTo>
                  <a:lnTo>
                    <a:pt x="357365" y="199212"/>
                  </a:lnTo>
                  <a:lnTo>
                    <a:pt x="390563" y="207810"/>
                  </a:lnTo>
                  <a:lnTo>
                    <a:pt x="401675" y="164947"/>
                  </a:lnTo>
                  <a:lnTo>
                    <a:pt x="413753" y="118313"/>
                  </a:lnTo>
                  <a:close/>
                </a:path>
                <a:path w="4657725" h="617219">
                  <a:moveTo>
                    <a:pt x="1346161" y="377190"/>
                  </a:moveTo>
                  <a:lnTo>
                    <a:pt x="1311871" y="377190"/>
                  </a:lnTo>
                  <a:lnTo>
                    <a:pt x="1311871" y="411480"/>
                  </a:lnTo>
                  <a:lnTo>
                    <a:pt x="1311871" y="582930"/>
                  </a:lnTo>
                  <a:lnTo>
                    <a:pt x="934681" y="582930"/>
                  </a:lnTo>
                  <a:lnTo>
                    <a:pt x="934681" y="411480"/>
                  </a:lnTo>
                  <a:lnTo>
                    <a:pt x="1311871" y="411480"/>
                  </a:lnTo>
                  <a:lnTo>
                    <a:pt x="1311871" y="377190"/>
                  </a:lnTo>
                  <a:lnTo>
                    <a:pt x="1311871" y="342900"/>
                  </a:lnTo>
                  <a:lnTo>
                    <a:pt x="1311871" y="308610"/>
                  </a:lnTo>
                  <a:lnTo>
                    <a:pt x="1277581" y="308610"/>
                  </a:lnTo>
                  <a:lnTo>
                    <a:pt x="1277581" y="342900"/>
                  </a:lnTo>
                  <a:lnTo>
                    <a:pt x="1277581" y="377190"/>
                  </a:lnTo>
                  <a:lnTo>
                    <a:pt x="1243291" y="377190"/>
                  </a:lnTo>
                  <a:lnTo>
                    <a:pt x="1243291" y="342900"/>
                  </a:lnTo>
                  <a:lnTo>
                    <a:pt x="1277581" y="342900"/>
                  </a:lnTo>
                  <a:lnTo>
                    <a:pt x="1277581" y="308610"/>
                  </a:lnTo>
                  <a:lnTo>
                    <a:pt x="1209001" y="308610"/>
                  </a:lnTo>
                  <a:lnTo>
                    <a:pt x="1209001" y="342900"/>
                  </a:lnTo>
                  <a:lnTo>
                    <a:pt x="1209001" y="377190"/>
                  </a:lnTo>
                  <a:lnTo>
                    <a:pt x="1174711" y="377190"/>
                  </a:lnTo>
                  <a:lnTo>
                    <a:pt x="1174711" y="342900"/>
                  </a:lnTo>
                  <a:lnTo>
                    <a:pt x="1174711" y="308610"/>
                  </a:lnTo>
                  <a:lnTo>
                    <a:pt x="1140421" y="308610"/>
                  </a:lnTo>
                  <a:lnTo>
                    <a:pt x="1140421" y="342900"/>
                  </a:lnTo>
                  <a:lnTo>
                    <a:pt x="1140421" y="377190"/>
                  </a:lnTo>
                  <a:lnTo>
                    <a:pt x="1106131" y="377190"/>
                  </a:lnTo>
                  <a:lnTo>
                    <a:pt x="1106131" y="342900"/>
                  </a:lnTo>
                  <a:lnTo>
                    <a:pt x="1140421" y="342900"/>
                  </a:lnTo>
                  <a:lnTo>
                    <a:pt x="1140421" y="308610"/>
                  </a:lnTo>
                  <a:lnTo>
                    <a:pt x="1071841" y="308610"/>
                  </a:lnTo>
                  <a:lnTo>
                    <a:pt x="1071841" y="342900"/>
                  </a:lnTo>
                  <a:lnTo>
                    <a:pt x="1071841" y="377190"/>
                  </a:lnTo>
                  <a:lnTo>
                    <a:pt x="1037551" y="377190"/>
                  </a:lnTo>
                  <a:lnTo>
                    <a:pt x="1037551" y="342900"/>
                  </a:lnTo>
                  <a:lnTo>
                    <a:pt x="1037551" y="308610"/>
                  </a:lnTo>
                  <a:lnTo>
                    <a:pt x="1003261" y="308610"/>
                  </a:lnTo>
                  <a:lnTo>
                    <a:pt x="1003261" y="342900"/>
                  </a:lnTo>
                  <a:lnTo>
                    <a:pt x="1003261" y="377190"/>
                  </a:lnTo>
                  <a:lnTo>
                    <a:pt x="968971" y="377190"/>
                  </a:lnTo>
                  <a:lnTo>
                    <a:pt x="968971" y="342900"/>
                  </a:lnTo>
                  <a:lnTo>
                    <a:pt x="1003261" y="342900"/>
                  </a:lnTo>
                  <a:lnTo>
                    <a:pt x="1003261" y="308610"/>
                  </a:lnTo>
                  <a:lnTo>
                    <a:pt x="934681" y="308610"/>
                  </a:lnTo>
                  <a:lnTo>
                    <a:pt x="934681" y="342900"/>
                  </a:lnTo>
                  <a:lnTo>
                    <a:pt x="934681" y="377190"/>
                  </a:lnTo>
                  <a:lnTo>
                    <a:pt x="900391" y="377190"/>
                  </a:lnTo>
                  <a:lnTo>
                    <a:pt x="900391" y="411480"/>
                  </a:lnTo>
                  <a:lnTo>
                    <a:pt x="900391" y="582930"/>
                  </a:lnTo>
                  <a:lnTo>
                    <a:pt x="900391" y="617220"/>
                  </a:lnTo>
                  <a:lnTo>
                    <a:pt x="1346161" y="617220"/>
                  </a:lnTo>
                  <a:lnTo>
                    <a:pt x="1346161" y="582930"/>
                  </a:lnTo>
                  <a:lnTo>
                    <a:pt x="1346161" y="411480"/>
                  </a:lnTo>
                  <a:lnTo>
                    <a:pt x="1346161" y="377190"/>
                  </a:lnTo>
                  <a:close/>
                </a:path>
                <a:path w="4657725" h="617219">
                  <a:moveTo>
                    <a:pt x="2496350" y="532371"/>
                  </a:moveTo>
                  <a:lnTo>
                    <a:pt x="2447861" y="483882"/>
                  </a:lnTo>
                  <a:lnTo>
                    <a:pt x="2447861" y="532371"/>
                  </a:lnTo>
                  <a:lnTo>
                    <a:pt x="2411501" y="568744"/>
                  </a:lnTo>
                  <a:lnTo>
                    <a:pt x="2252408" y="409651"/>
                  </a:lnTo>
                  <a:lnTo>
                    <a:pt x="2220760" y="378002"/>
                  </a:lnTo>
                  <a:lnTo>
                    <a:pt x="2214905" y="372148"/>
                  </a:lnTo>
                  <a:lnTo>
                    <a:pt x="2190978" y="377380"/>
                  </a:lnTo>
                  <a:lnTo>
                    <a:pt x="2185390" y="378002"/>
                  </a:lnTo>
                  <a:lnTo>
                    <a:pt x="2179993" y="378002"/>
                  </a:lnTo>
                  <a:lnTo>
                    <a:pt x="2137206" y="365086"/>
                  </a:lnTo>
                  <a:lnTo>
                    <a:pt x="2108670" y="330403"/>
                  </a:lnTo>
                  <a:lnTo>
                    <a:pt x="2102840" y="300850"/>
                  </a:lnTo>
                  <a:lnTo>
                    <a:pt x="2102840" y="297535"/>
                  </a:lnTo>
                  <a:lnTo>
                    <a:pt x="2103043" y="294233"/>
                  </a:lnTo>
                  <a:lnTo>
                    <a:pt x="2103450" y="290995"/>
                  </a:lnTo>
                  <a:lnTo>
                    <a:pt x="2152700" y="340258"/>
                  </a:lnTo>
                  <a:lnTo>
                    <a:pt x="2201214" y="291757"/>
                  </a:lnTo>
                  <a:lnTo>
                    <a:pt x="2219388" y="273583"/>
                  </a:lnTo>
                  <a:lnTo>
                    <a:pt x="2170125" y="224320"/>
                  </a:lnTo>
                  <a:lnTo>
                    <a:pt x="2173363" y="223913"/>
                  </a:lnTo>
                  <a:lnTo>
                    <a:pt x="2176665" y="223697"/>
                  </a:lnTo>
                  <a:lnTo>
                    <a:pt x="2179993" y="223697"/>
                  </a:lnTo>
                  <a:lnTo>
                    <a:pt x="2209990" y="229768"/>
                  </a:lnTo>
                  <a:lnTo>
                    <a:pt x="2234514" y="246316"/>
                  </a:lnTo>
                  <a:lnTo>
                    <a:pt x="2251062" y="270852"/>
                  </a:lnTo>
                  <a:lnTo>
                    <a:pt x="2257133" y="300850"/>
                  </a:lnTo>
                  <a:lnTo>
                    <a:pt x="2257133" y="306260"/>
                  </a:lnTo>
                  <a:lnTo>
                    <a:pt x="2256510" y="311848"/>
                  </a:lnTo>
                  <a:lnTo>
                    <a:pt x="2251265" y="335775"/>
                  </a:lnTo>
                  <a:lnTo>
                    <a:pt x="2447861" y="532371"/>
                  </a:lnTo>
                  <a:lnTo>
                    <a:pt x="2447861" y="483882"/>
                  </a:lnTo>
                  <a:lnTo>
                    <a:pt x="2288781" y="324789"/>
                  </a:lnTo>
                  <a:lnTo>
                    <a:pt x="2290483" y="317068"/>
                  </a:lnTo>
                  <a:lnTo>
                    <a:pt x="2291435" y="309079"/>
                  </a:lnTo>
                  <a:lnTo>
                    <a:pt x="2291435" y="300850"/>
                  </a:lnTo>
                  <a:lnTo>
                    <a:pt x="2282685" y="257479"/>
                  </a:lnTo>
                  <a:lnTo>
                    <a:pt x="2259901" y="223697"/>
                  </a:lnTo>
                  <a:lnTo>
                    <a:pt x="2258796" y="222046"/>
                  </a:lnTo>
                  <a:lnTo>
                    <a:pt x="2223363" y="198170"/>
                  </a:lnTo>
                  <a:lnTo>
                    <a:pt x="2179993" y="189407"/>
                  </a:lnTo>
                  <a:lnTo>
                    <a:pt x="2160841" y="191058"/>
                  </a:lnTo>
                  <a:lnTo>
                    <a:pt x="2142756" y="195834"/>
                  </a:lnTo>
                  <a:lnTo>
                    <a:pt x="2126005" y="203415"/>
                  </a:lnTo>
                  <a:lnTo>
                    <a:pt x="2110854" y="213550"/>
                  </a:lnTo>
                  <a:lnTo>
                    <a:pt x="2170887" y="273583"/>
                  </a:lnTo>
                  <a:lnTo>
                    <a:pt x="2152700" y="291757"/>
                  </a:lnTo>
                  <a:lnTo>
                    <a:pt x="2151938" y="290995"/>
                  </a:lnTo>
                  <a:lnTo>
                    <a:pt x="2092667" y="231724"/>
                  </a:lnTo>
                  <a:lnTo>
                    <a:pt x="2082546" y="246875"/>
                  </a:lnTo>
                  <a:lnTo>
                    <a:pt x="2074964" y="263613"/>
                  </a:lnTo>
                  <a:lnTo>
                    <a:pt x="2070188" y="281698"/>
                  </a:lnTo>
                  <a:lnTo>
                    <a:pt x="2068537" y="300850"/>
                  </a:lnTo>
                  <a:lnTo>
                    <a:pt x="2077300" y="344233"/>
                  </a:lnTo>
                  <a:lnTo>
                    <a:pt x="2101189" y="379653"/>
                  </a:lnTo>
                  <a:lnTo>
                    <a:pt x="2136610" y="403542"/>
                  </a:lnTo>
                  <a:lnTo>
                    <a:pt x="2179993" y="412292"/>
                  </a:lnTo>
                  <a:lnTo>
                    <a:pt x="2188210" y="412292"/>
                  </a:lnTo>
                  <a:lnTo>
                    <a:pt x="2196198" y="411340"/>
                  </a:lnTo>
                  <a:lnTo>
                    <a:pt x="2203920" y="409651"/>
                  </a:lnTo>
                  <a:lnTo>
                    <a:pt x="2411501" y="617220"/>
                  </a:lnTo>
                  <a:lnTo>
                    <a:pt x="2459977" y="568744"/>
                  </a:lnTo>
                  <a:lnTo>
                    <a:pt x="2496350" y="532371"/>
                  </a:lnTo>
                  <a:close/>
                </a:path>
                <a:path w="4657725" h="617219">
                  <a:moveTo>
                    <a:pt x="3496437" y="582930"/>
                  </a:moveTo>
                  <a:lnTo>
                    <a:pt x="3359264" y="582930"/>
                  </a:lnTo>
                  <a:lnTo>
                    <a:pt x="3351161" y="542937"/>
                  </a:lnTo>
                  <a:lnTo>
                    <a:pt x="3331883" y="514350"/>
                  </a:lnTo>
                  <a:lnTo>
                    <a:pt x="3329101" y="510235"/>
                  </a:lnTo>
                  <a:lnTo>
                    <a:pt x="3324974" y="507453"/>
                  </a:lnTo>
                  <a:lnTo>
                    <a:pt x="3324974" y="582930"/>
                  </a:lnTo>
                  <a:lnTo>
                    <a:pt x="3303549" y="582930"/>
                  </a:lnTo>
                  <a:lnTo>
                    <a:pt x="3300933" y="570064"/>
                  </a:lnTo>
                  <a:lnTo>
                    <a:pt x="3299828" y="564603"/>
                  </a:lnTo>
                  <a:lnTo>
                    <a:pt x="3289719" y="549617"/>
                  </a:lnTo>
                  <a:lnTo>
                    <a:pt x="3274720" y="539508"/>
                  </a:lnTo>
                  <a:lnTo>
                    <a:pt x="3269259" y="538403"/>
                  </a:lnTo>
                  <a:lnTo>
                    <a:pt x="3269259" y="575843"/>
                  </a:lnTo>
                  <a:lnTo>
                    <a:pt x="3269259" y="582930"/>
                  </a:lnTo>
                  <a:lnTo>
                    <a:pt x="3243542" y="582930"/>
                  </a:lnTo>
                  <a:lnTo>
                    <a:pt x="3243542" y="575843"/>
                  </a:lnTo>
                  <a:lnTo>
                    <a:pt x="3249307" y="570064"/>
                  </a:lnTo>
                  <a:lnTo>
                    <a:pt x="3263493" y="570064"/>
                  </a:lnTo>
                  <a:lnTo>
                    <a:pt x="3269259" y="575843"/>
                  </a:lnTo>
                  <a:lnTo>
                    <a:pt x="3269259" y="538403"/>
                  </a:lnTo>
                  <a:lnTo>
                    <a:pt x="3223069" y="549617"/>
                  </a:lnTo>
                  <a:lnTo>
                    <a:pt x="3209252" y="582930"/>
                  </a:lnTo>
                  <a:lnTo>
                    <a:pt x="3187814" y="582930"/>
                  </a:lnTo>
                  <a:lnTo>
                    <a:pt x="3193211" y="556272"/>
                  </a:lnTo>
                  <a:lnTo>
                    <a:pt x="3207918" y="534466"/>
                  </a:lnTo>
                  <a:lnTo>
                    <a:pt x="3229724" y="519760"/>
                  </a:lnTo>
                  <a:lnTo>
                    <a:pt x="3256394" y="514350"/>
                  </a:lnTo>
                  <a:lnTo>
                    <a:pt x="3283064" y="519760"/>
                  </a:lnTo>
                  <a:lnTo>
                    <a:pt x="3304857" y="534466"/>
                  </a:lnTo>
                  <a:lnTo>
                    <a:pt x="3319576" y="556272"/>
                  </a:lnTo>
                  <a:lnTo>
                    <a:pt x="3324974" y="582930"/>
                  </a:lnTo>
                  <a:lnTo>
                    <a:pt x="3324974" y="507453"/>
                  </a:lnTo>
                  <a:lnTo>
                    <a:pt x="3296399" y="488162"/>
                  </a:lnTo>
                  <a:lnTo>
                    <a:pt x="3280168" y="484873"/>
                  </a:lnTo>
                  <a:lnTo>
                    <a:pt x="3256394" y="480060"/>
                  </a:lnTo>
                  <a:lnTo>
                    <a:pt x="3248355" y="480377"/>
                  </a:lnTo>
                  <a:lnTo>
                    <a:pt x="3240481" y="481304"/>
                  </a:lnTo>
                  <a:lnTo>
                    <a:pt x="3232797" y="482815"/>
                  </a:lnTo>
                  <a:lnTo>
                    <a:pt x="3225330" y="484873"/>
                  </a:lnTo>
                  <a:lnTo>
                    <a:pt x="3166364" y="370370"/>
                  </a:lnTo>
                  <a:lnTo>
                    <a:pt x="3158286" y="354672"/>
                  </a:lnTo>
                  <a:lnTo>
                    <a:pt x="3184969" y="340931"/>
                  </a:lnTo>
                  <a:lnTo>
                    <a:pt x="3183407" y="337921"/>
                  </a:lnTo>
                  <a:lnTo>
                    <a:pt x="3141243" y="256032"/>
                  </a:lnTo>
                  <a:lnTo>
                    <a:pt x="3138779" y="251256"/>
                  </a:lnTo>
                  <a:lnTo>
                    <a:pt x="3138779" y="326148"/>
                  </a:lnTo>
                  <a:lnTo>
                    <a:pt x="3115919" y="337921"/>
                  </a:lnTo>
                  <a:lnTo>
                    <a:pt x="3079800" y="267792"/>
                  </a:lnTo>
                  <a:lnTo>
                    <a:pt x="3102673" y="256032"/>
                  </a:lnTo>
                  <a:lnTo>
                    <a:pt x="3138779" y="326148"/>
                  </a:lnTo>
                  <a:lnTo>
                    <a:pt x="3138779" y="251256"/>
                  </a:lnTo>
                  <a:lnTo>
                    <a:pt x="3117456" y="209842"/>
                  </a:lnTo>
                  <a:lnTo>
                    <a:pt x="3033623" y="253022"/>
                  </a:lnTo>
                  <a:lnTo>
                    <a:pt x="3101124" y="384111"/>
                  </a:lnTo>
                  <a:lnTo>
                    <a:pt x="3127794" y="370370"/>
                  </a:lnTo>
                  <a:lnTo>
                    <a:pt x="3194888" y="500672"/>
                  </a:lnTo>
                  <a:lnTo>
                    <a:pt x="3177857" y="516724"/>
                  </a:lnTo>
                  <a:lnTo>
                    <a:pt x="3164814" y="536232"/>
                  </a:lnTo>
                  <a:lnTo>
                    <a:pt x="3156458" y="558520"/>
                  </a:lnTo>
                  <a:lnTo>
                    <a:pt x="3153524" y="582930"/>
                  </a:lnTo>
                  <a:lnTo>
                    <a:pt x="3016364" y="582930"/>
                  </a:lnTo>
                  <a:lnTo>
                    <a:pt x="3016364" y="617220"/>
                  </a:lnTo>
                  <a:lnTo>
                    <a:pt x="3496437" y="617220"/>
                  </a:lnTo>
                  <a:lnTo>
                    <a:pt x="3496437" y="582930"/>
                  </a:lnTo>
                  <a:close/>
                </a:path>
                <a:path w="4657725" h="617219">
                  <a:moveTo>
                    <a:pt x="4554766" y="248602"/>
                  </a:moveTo>
                  <a:lnTo>
                    <a:pt x="4383316" y="248602"/>
                  </a:lnTo>
                  <a:lnTo>
                    <a:pt x="4383316" y="282892"/>
                  </a:lnTo>
                  <a:lnTo>
                    <a:pt x="4554766" y="282892"/>
                  </a:lnTo>
                  <a:lnTo>
                    <a:pt x="4554766" y="248602"/>
                  </a:lnTo>
                  <a:close/>
                </a:path>
                <a:path w="4657725" h="617219">
                  <a:moveTo>
                    <a:pt x="4589056" y="308610"/>
                  </a:moveTo>
                  <a:lnTo>
                    <a:pt x="4383316" y="308610"/>
                  </a:lnTo>
                  <a:lnTo>
                    <a:pt x="4383316" y="342900"/>
                  </a:lnTo>
                  <a:lnTo>
                    <a:pt x="4589056" y="342900"/>
                  </a:lnTo>
                  <a:lnTo>
                    <a:pt x="4589056" y="308610"/>
                  </a:lnTo>
                  <a:close/>
                </a:path>
                <a:path w="4657725" h="617219">
                  <a:moveTo>
                    <a:pt x="4657636" y="171450"/>
                  </a:moveTo>
                  <a:lnTo>
                    <a:pt x="4623346" y="171450"/>
                  </a:lnTo>
                  <a:lnTo>
                    <a:pt x="4623346" y="205740"/>
                  </a:lnTo>
                  <a:lnTo>
                    <a:pt x="4623346" y="471487"/>
                  </a:lnTo>
                  <a:lnTo>
                    <a:pt x="4613440" y="471487"/>
                  </a:lnTo>
                  <a:lnTo>
                    <a:pt x="4613440" y="505777"/>
                  </a:lnTo>
                  <a:lnTo>
                    <a:pt x="4546193" y="573011"/>
                  </a:lnTo>
                  <a:lnTo>
                    <a:pt x="4546193" y="505777"/>
                  </a:lnTo>
                  <a:lnTo>
                    <a:pt x="4613440" y="505777"/>
                  </a:lnTo>
                  <a:lnTo>
                    <a:pt x="4613440" y="471487"/>
                  </a:lnTo>
                  <a:lnTo>
                    <a:pt x="4511903" y="471487"/>
                  </a:lnTo>
                  <a:lnTo>
                    <a:pt x="4511903" y="582930"/>
                  </a:lnTo>
                  <a:lnTo>
                    <a:pt x="4349026" y="582930"/>
                  </a:lnTo>
                  <a:lnTo>
                    <a:pt x="4349026" y="205740"/>
                  </a:lnTo>
                  <a:lnTo>
                    <a:pt x="4623346" y="205740"/>
                  </a:lnTo>
                  <a:lnTo>
                    <a:pt x="4623346" y="171450"/>
                  </a:lnTo>
                  <a:lnTo>
                    <a:pt x="4314736" y="171450"/>
                  </a:lnTo>
                  <a:lnTo>
                    <a:pt x="4314736" y="617220"/>
                  </a:lnTo>
                  <a:lnTo>
                    <a:pt x="4550473" y="617220"/>
                  </a:lnTo>
                  <a:lnTo>
                    <a:pt x="4584763" y="582930"/>
                  </a:lnTo>
                  <a:lnTo>
                    <a:pt x="4594682" y="573011"/>
                  </a:lnTo>
                  <a:lnTo>
                    <a:pt x="4657636" y="510070"/>
                  </a:lnTo>
                  <a:lnTo>
                    <a:pt x="4657636" y="505777"/>
                  </a:lnTo>
                  <a:lnTo>
                    <a:pt x="4657636" y="205740"/>
                  </a:lnTo>
                  <a:lnTo>
                    <a:pt x="4657636" y="171450"/>
                  </a:lnTo>
                  <a:close/>
                </a:path>
              </a:pathLst>
            </a:custGeom>
            <a:solidFill>
              <a:srgbClr val="FFFFFF"/>
            </a:solid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grpSp>
      <p:sp>
        <p:nvSpPr>
          <p:cNvPr id="248" name="object 34">
            <a:extLst>
              <a:ext uri="{FF2B5EF4-FFF2-40B4-BE49-F238E27FC236}">
                <a16:creationId xmlns:a16="http://schemas.microsoft.com/office/drawing/2014/main" id="{E5AEC89A-9775-FD64-1C2D-EE2AEC1E0650}"/>
              </a:ext>
            </a:extLst>
          </p:cNvPr>
          <p:cNvSpPr/>
          <p:nvPr/>
        </p:nvSpPr>
        <p:spPr>
          <a:xfrm>
            <a:off x="9031837" y="3701053"/>
            <a:ext cx="432366" cy="303854"/>
          </a:xfrm>
          <a:custGeom>
            <a:avLst/>
            <a:gdLst/>
            <a:ahLst/>
            <a:cxnLst/>
            <a:rect l="l" t="t" r="r" b="b"/>
            <a:pathLst>
              <a:path w="527684" h="370839">
                <a:moveTo>
                  <a:pt x="372897" y="261467"/>
                </a:moveTo>
                <a:lnTo>
                  <a:pt x="154304" y="261467"/>
                </a:lnTo>
                <a:lnTo>
                  <a:pt x="154304" y="370763"/>
                </a:lnTo>
                <a:lnTo>
                  <a:pt x="184302" y="370763"/>
                </a:lnTo>
                <a:lnTo>
                  <a:pt x="184302" y="291465"/>
                </a:lnTo>
                <a:lnTo>
                  <a:pt x="372897" y="291465"/>
                </a:lnTo>
                <a:lnTo>
                  <a:pt x="372897" y="261467"/>
                </a:lnTo>
                <a:close/>
              </a:path>
              <a:path w="527684" h="370839">
                <a:moveTo>
                  <a:pt x="372897" y="291465"/>
                </a:moveTo>
                <a:lnTo>
                  <a:pt x="342899" y="291465"/>
                </a:lnTo>
                <a:lnTo>
                  <a:pt x="342899" y="370763"/>
                </a:lnTo>
                <a:lnTo>
                  <a:pt x="372897" y="370763"/>
                </a:lnTo>
                <a:lnTo>
                  <a:pt x="372897" y="291465"/>
                </a:lnTo>
                <a:close/>
              </a:path>
              <a:path w="527684" h="370839">
                <a:moveTo>
                  <a:pt x="263601" y="145732"/>
                </a:moveTo>
                <a:lnTo>
                  <a:pt x="0" y="145732"/>
                </a:lnTo>
                <a:lnTo>
                  <a:pt x="0" y="302183"/>
                </a:lnTo>
                <a:lnTo>
                  <a:pt x="29997" y="302183"/>
                </a:lnTo>
                <a:lnTo>
                  <a:pt x="29997" y="175742"/>
                </a:lnTo>
                <a:lnTo>
                  <a:pt x="218274" y="175742"/>
                </a:lnTo>
                <a:lnTo>
                  <a:pt x="228765" y="160191"/>
                </a:lnTo>
                <a:lnTo>
                  <a:pt x="244434" y="149613"/>
                </a:lnTo>
                <a:lnTo>
                  <a:pt x="263601" y="145732"/>
                </a:lnTo>
                <a:close/>
              </a:path>
              <a:path w="527684" h="370839">
                <a:moveTo>
                  <a:pt x="527202" y="175742"/>
                </a:moveTo>
                <a:lnTo>
                  <a:pt x="497204" y="175742"/>
                </a:lnTo>
                <a:lnTo>
                  <a:pt x="497204" y="302183"/>
                </a:lnTo>
                <a:lnTo>
                  <a:pt x="527202" y="302183"/>
                </a:lnTo>
                <a:lnTo>
                  <a:pt x="527202" y="175742"/>
                </a:lnTo>
                <a:close/>
              </a:path>
              <a:path w="527684" h="370839">
                <a:moveTo>
                  <a:pt x="218274" y="175742"/>
                </a:moveTo>
                <a:lnTo>
                  <a:pt x="186778" y="175742"/>
                </a:lnTo>
                <a:lnTo>
                  <a:pt x="185216" y="181927"/>
                </a:lnTo>
                <a:lnTo>
                  <a:pt x="184302" y="188366"/>
                </a:lnTo>
                <a:lnTo>
                  <a:pt x="184302" y="195033"/>
                </a:lnTo>
                <a:lnTo>
                  <a:pt x="186896" y="215151"/>
                </a:lnTo>
                <a:lnTo>
                  <a:pt x="194232" y="233365"/>
                </a:lnTo>
                <a:lnTo>
                  <a:pt x="205642" y="249022"/>
                </a:lnTo>
                <a:lnTo>
                  <a:pt x="220459" y="261467"/>
                </a:lnTo>
                <a:lnTo>
                  <a:pt x="306743" y="261467"/>
                </a:lnTo>
                <a:lnTo>
                  <a:pt x="321559" y="249022"/>
                </a:lnTo>
                <a:lnTo>
                  <a:pt x="324985" y="244322"/>
                </a:lnTo>
                <a:lnTo>
                  <a:pt x="263601" y="244322"/>
                </a:lnTo>
                <a:lnTo>
                  <a:pt x="244434" y="240441"/>
                </a:lnTo>
                <a:lnTo>
                  <a:pt x="228765" y="229865"/>
                </a:lnTo>
                <a:lnTo>
                  <a:pt x="218191" y="214195"/>
                </a:lnTo>
                <a:lnTo>
                  <a:pt x="214312" y="195033"/>
                </a:lnTo>
                <a:lnTo>
                  <a:pt x="218191" y="175864"/>
                </a:lnTo>
                <a:close/>
              </a:path>
              <a:path w="527684" h="370839">
                <a:moveTo>
                  <a:pt x="527202" y="145732"/>
                </a:moveTo>
                <a:lnTo>
                  <a:pt x="263601" y="145732"/>
                </a:lnTo>
                <a:lnTo>
                  <a:pt x="282768" y="149613"/>
                </a:lnTo>
                <a:lnTo>
                  <a:pt x="298437" y="160191"/>
                </a:lnTo>
                <a:lnTo>
                  <a:pt x="309010" y="175864"/>
                </a:lnTo>
                <a:lnTo>
                  <a:pt x="312889" y="195033"/>
                </a:lnTo>
                <a:lnTo>
                  <a:pt x="309010" y="214195"/>
                </a:lnTo>
                <a:lnTo>
                  <a:pt x="298437" y="229865"/>
                </a:lnTo>
                <a:lnTo>
                  <a:pt x="282768" y="240441"/>
                </a:lnTo>
                <a:lnTo>
                  <a:pt x="263601" y="244322"/>
                </a:lnTo>
                <a:lnTo>
                  <a:pt x="324985" y="244322"/>
                </a:lnTo>
                <a:lnTo>
                  <a:pt x="332970" y="233365"/>
                </a:lnTo>
                <a:lnTo>
                  <a:pt x="340306" y="215151"/>
                </a:lnTo>
                <a:lnTo>
                  <a:pt x="342899" y="195033"/>
                </a:lnTo>
                <a:lnTo>
                  <a:pt x="342899" y="188366"/>
                </a:lnTo>
                <a:lnTo>
                  <a:pt x="341985" y="181927"/>
                </a:lnTo>
                <a:lnTo>
                  <a:pt x="340423" y="175742"/>
                </a:lnTo>
                <a:lnTo>
                  <a:pt x="527202" y="175742"/>
                </a:lnTo>
                <a:lnTo>
                  <a:pt x="527202" y="145732"/>
                </a:lnTo>
                <a:close/>
              </a:path>
              <a:path w="527684" h="370839">
                <a:moveTo>
                  <a:pt x="113576" y="0"/>
                </a:moveTo>
                <a:lnTo>
                  <a:pt x="82740" y="6241"/>
                </a:lnTo>
                <a:lnTo>
                  <a:pt x="57535" y="23252"/>
                </a:lnTo>
                <a:lnTo>
                  <a:pt x="40529" y="48461"/>
                </a:lnTo>
                <a:lnTo>
                  <a:pt x="34289" y="79298"/>
                </a:lnTo>
                <a:lnTo>
                  <a:pt x="36881" y="99421"/>
                </a:lnTo>
                <a:lnTo>
                  <a:pt x="44213" y="117635"/>
                </a:lnTo>
                <a:lnTo>
                  <a:pt x="55619" y="133289"/>
                </a:lnTo>
                <a:lnTo>
                  <a:pt x="70434" y="145732"/>
                </a:lnTo>
                <a:lnTo>
                  <a:pt x="156730" y="145732"/>
                </a:lnTo>
                <a:lnTo>
                  <a:pt x="171545" y="133289"/>
                </a:lnTo>
                <a:lnTo>
                  <a:pt x="174971" y="128587"/>
                </a:lnTo>
                <a:lnTo>
                  <a:pt x="113576" y="128587"/>
                </a:lnTo>
                <a:lnTo>
                  <a:pt x="94409" y="124708"/>
                </a:lnTo>
                <a:lnTo>
                  <a:pt x="78739" y="114134"/>
                </a:lnTo>
                <a:lnTo>
                  <a:pt x="68166" y="98465"/>
                </a:lnTo>
                <a:lnTo>
                  <a:pt x="64287" y="79298"/>
                </a:lnTo>
                <a:lnTo>
                  <a:pt x="68166" y="60131"/>
                </a:lnTo>
                <a:lnTo>
                  <a:pt x="78739" y="44462"/>
                </a:lnTo>
                <a:lnTo>
                  <a:pt x="94409" y="33889"/>
                </a:lnTo>
                <a:lnTo>
                  <a:pt x="113576" y="30010"/>
                </a:lnTo>
                <a:lnTo>
                  <a:pt x="174186" y="30010"/>
                </a:lnTo>
                <a:lnTo>
                  <a:pt x="169627" y="23252"/>
                </a:lnTo>
                <a:lnTo>
                  <a:pt x="144418" y="6241"/>
                </a:lnTo>
                <a:lnTo>
                  <a:pt x="113576" y="0"/>
                </a:lnTo>
                <a:close/>
              </a:path>
              <a:path w="527684" h="370839">
                <a:moveTo>
                  <a:pt x="263601" y="115735"/>
                </a:moveTo>
                <a:lnTo>
                  <a:pt x="245371" y="117855"/>
                </a:lnTo>
                <a:lnTo>
                  <a:pt x="228642" y="123890"/>
                </a:lnTo>
                <a:lnTo>
                  <a:pt x="213893" y="133346"/>
                </a:lnTo>
                <a:lnTo>
                  <a:pt x="201599" y="145732"/>
                </a:lnTo>
                <a:lnTo>
                  <a:pt x="325602" y="145732"/>
                </a:lnTo>
                <a:lnTo>
                  <a:pt x="313309" y="133346"/>
                </a:lnTo>
                <a:lnTo>
                  <a:pt x="298559" y="123890"/>
                </a:lnTo>
                <a:lnTo>
                  <a:pt x="281831" y="117855"/>
                </a:lnTo>
                <a:lnTo>
                  <a:pt x="263601" y="115735"/>
                </a:lnTo>
                <a:close/>
              </a:path>
              <a:path w="527684" h="370839">
                <a:moveTo>
                  <a:pt x="413626" y="0"/>
                </a:moveTo>
                <a:lnTo>
                  <a:pt x="382783" y="6241"/>
                </a:lnTo>
                <a:lnTo>
                  <a:pt x="357574" y="23252"/>
                </a:lnTo>
                <a:lnTo>
                  <a:pt x="340567" y="48461"/>
                </a:lnTo>
                <a:lnTo>
                  <a:pt x="334327" y="79298"/>
                </a:lnTo>
                <a:lnTo>
                  <a:pt x="336919" y="99421"/>
                </a:lnTo>
                <a:lnTo>
                  <a:pt x="344250" y="117635"/>
                </a:lnTo>
                <a:lnTo>
                  <a:pt x="355656" y="133289"/>
                </a:lnTo>
                <a:lnTo>
                  <a:pt x="370471" y="145732"/>
                </a:lnTo>
                <a:lnTo>
                  <a:pt x="456768" y="145732"/>
                </a:lnTo>
                <a:lnTo>
                  <a:pt x="471582" y="133289"/>
                </a:lnTo>
                <a:lnTo>
                  <a:pt x="475008" y="128587"/>
                </a:lnTo>
                <a:lnTo>
                  <a:pt x="413626" y="128587"/>
                </a:lnTo>
                <a:lnTo>
                  <a:pt x="394451" y="124708"/>
                </a:lnTo>
                <a:lnTo>
                  <a:pt x="378779" y="114134"/>
                </a:lnTo>
                <a:lnTo>
                  <a:pt x="368204" y="98465"/>
                </a:lnTo>
                <a:lnTo>
                  <a:pt x="364324" y="79298"/>
                </a:lnTo>
                <a:lnTo>
                  <a:pt x="368204" y="60131"/>
                </a:lnTo>
                <a:lnTo>
                  <a:pt x="378779" y="44462"/>
                </a:lnTo>
                <a:lnTo>
                  <a:pt x="394451" y="33889"/>
                </a:lnTo>
                <a:lnTo>
                  <a:pt x="413626" y="30010"/>
                </a:lnTo>
                <a:lnTo>
                  <a:pt x="474225" y="30010"/>
                </a:lnTo>
                <a:lnTo>
                  <a:pt x="469666" y="23252"/>
                </a:lnTo>
                <a:lnTo>
                  <a:pt x="444461" y="6241"/>
                </a:lnTo>
                <a:lnTo>
                  <a:pt x="413626" y="0"/>
                </a:lnTo>
                <a:close/>
              </a:path>
              <a:path w="527684" h="370839">
                <a:moveTo>
                  <a:pt x="174186" y="30010"/>
                </a:moveTo>
                <a:lnTo>
                  <a:pt x="113576" y="30010"/>
                </a:lnTo>
                <a:lnTo>
                  <a:pt x="132750" y="33889"/>
                </a:lnTo>
                <a:lnTo>
                  <a:pt x="148423" y="44462"/>
                </a:lnTo>
                <a:lnTo>
                  <a:pt x="158997" y="60131"/>
                </a:lnTo>
                <a:lnTo>
                  <a:pt x="162877" y="79298"/>
                </a:lnTo>
                <a:lnTo>
                  <a:pt x="158997" y="98465"/>
                </a:lnTo>
                <a:lnTo>
                  <a:pt x="148423" y="114134"/>
                </a:lnTo>
                <a:lnTo>
                  <a:pt x="132750" y="124708"/>
                </a:lnTo>
                <a:lnTo>
                  <a:pt x="113576" y="128587"/>
                </a:lnTo>
                <a:lnTo>
                  <a:pt x="174971" y="128587"/>
                </a:lnTo>
                <a:lnTo>
                  <a:pt x="182951" y="117635"/>
                </a:lnTo>
                <a:lnTo>
                  <a:pt x="190283" y="99421"/>
                </a:lnTo>
                <a:lnTo>
                  <a:pt x="192874" y="79298"/>
                </a:lnTo>
                <a:lnTo>
                  <a:pt x="186635" y="48461"/>
                </a:lnTo>
                <a:lnTo>
                  <a:pt x="174186" y="30010"/>
                </a:lnTo>
                <a:close/>
              </a:path>
              <a:path w="527684" h="370839">
                <a:moveTo>
                  <a:pt x="474225" y="30010"/>
                </a:moveTo>
                <a:lnTo>
                  <a:pt x="413626" y="30010"/>
                </a:lnTo>
                <a:lnTo>
                  <a:pt x="432793" y="33889"/>
                </a:lnTo>
                <a:lnTo>
                  <a:pt x="448462" y="44462"/>
                </a:lnTo>
                <a:lnTo>
                  <a:pt x="459035" y="60131"/>
                </a:lnTo>
                <a:lnTo>
                  <a:pt x="462914" y="79298"/>
                </a:lnTo>
                <a:lnTo>
                  <a:pt x="459035" y="98465"/>
                </a:lnTo>
                <a:lnTo>
                  <a:pt x="448462" y="114134"/>
                </a:lnTo>
                <a:lnTo>
                  <a:pt x="432793" y="124708"/>
                </a:lnTo>
                <a:lnTo>
                  <a:pt x="413626" y="128587"/>
                </a:lnTo>
                <a:lnTo>
                  <a:pt x="475008" y="128587"/>
                </a:lnTo>
                <a:lnTo>
                  <a:pt x="482988" y="117635"/>
                </a:lnTo>
                <a:lnTo>
                  <a:pt x="490320" y="99421"/>
                </a:lnTo>
                <a:lnTo>
                  <a:pt x="492912" y="79298"/>
                </a:lnTo>
                <a:lnTo>
                  <a:pt x="486672" y="48461"/>
                </a:lnTo>
                <a:lnTo>
                  <a:pt x="474225" y="30010"/>
                </a:lnTo>
                <a:close/>
              </a:path>
            </a:pathLst>
          </a:custGeom>
          <a:solidFill>
            <a:srgbClr val="002855"/>
          </a:solid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49" name="object 35">
            <a:extLst>
              <a:ext uri="{FF2B5EF4-FFF2-40B4-BE49-F238E27FC236}">
                <a16:creationId xmlns:a16="http://schemas.microsoft.com/office/drawing/2014/main" id="{34BA5834-1536-6284-3D6E-0F3E60E0C4CA}"/>
              </a:ext>
            </a:extLst>
          </p:cNvPr>
          <p:cNvSpPr/>
          <p:nvPr/>
        </p:nvSpPr>
        <p:spPr>
          <a:xfrm>
            <a:off x="2440530" y="1706783"/>
            <a:ext cx="95214" cy="95214"/>
          </a:xfrm>
          <a:custGeom>
            <a:avLst/>
            <a:gdLst/>
            <a:ahLst/>
            <a:cxnLst/>
            <a:rect l="l" t="t" r="r" b="b"/>
            <a:pathLst>
              <a:path w="116204" h="116204">
                <a:moveTo>
                  <a:pt x="0" y="116204"/>
                </a:moveTo>
                <a:lnTo>
                  <a:pt x="116204" y="116204"/>
                </a:lnTo>
                <a:lnTo>
                  <a:pt x="116204" y="0"/>
                </a:lnTo>
                <a:lnTo>
                  <a:pt x="0" y="0"/>
                </a:lnTo>
                <a:lnTo>
                  <a:pt x="0" y="116204"/>
                </a:lnTo>
                <a:close/>
              </a:path>
            </a:pathLst>
          </a:custGeom>
          <a:ln w="12700">
            <a:solidFill>
              <a:srgbClr val="002855"/>
            </a:solidFill>
          </a:ln>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graphicFrame>
        <p:nvGraphicFramePr>
          <p:cNvPr id="250" name="object 36">
            <a:extLst>
              <a:ext uri="{FF2B5EF4-FFF2-40B4-BE49-F238E27FC236}">
                <a16:creationId xmlns:a16="http://schemas.microsoft.com/office/drawing/2014/main" id="{DFDA15DE-8B94-9A05-B648-0F08F2940DF1}"/>
              </a:ext>
            </a:extLst>
          </p:cNvPr>
          <p:cNvGraphicFramePr>
            <a:graphicFrameLocks noGrp="1"/>
          </p:cNvGraphicFramePr>
          <p:nvPr/>
        </p:nvGraphicFramePr>
        <p:xfrm>
          <a:off x="2549793" y="1669944"/>
          <a:ext cx="1184195" cy="522181"/>
        </p:xfrm>
        <a:graphic>
          <a:graphicData uri="http://schemas.openxmlformats.org/drawingml/2006/table">
            <a:tbl>
              <a:tblPr firstRow="1" bandRow="1">
                <a:tableStyleId>{2D5ABB26-0587-4C30-8999-92F81FD0307C}</a:tableStyleId>
              </a:tblPr>
              <a:tblGrid>
                <a:gridCol w="1184195">
                  <a:extLst>
                    <a:ext uri="{9D8B030D-6E8A-4147-A177-3AD203B41FA5}">
                      <a16:colId xmlns:a16="http://schemas.microsoft.com/office/drawing/2014/main" val="20000"/>
                    </a:ext>
                  </a:extLst>
                </a:gridCol>
              </a:tblGrid>
              <a:tr h="152447">
                <a:tc>
                  <a:txBody>
                    <a:bodyPr/>
                    <a:lstStyle/>
                    <a:p>
                      <a:pPr marL="31750">
                        <a:lnSpc>
                          <a:spcPct val="100000"/>
                        </a:lnSpc>
                        <a:spcBef>
                          <a:spcPts val="110"/>
                        </a:spcBef>
                      </a:pPr>
                      <a:r>
                        <a:rPr sz="800" spc="-20">
                          <a:latin typeface="Arial" panose="020B0604020202020204" pitchFamily="34" charset="0"/>
                          <a:cs typeface="Arial" panose="020B0604020202020204" pitchFamily="34" charset="0"/>
                        </a:rPr>
                        <a:t>Team</a:t>
                      </a:r>
                      <a:endParaRPr sz="800">
                        <a:latin typeface="Arial" panose="020B0604020202020204" pitchFamily="34" charset="0"/>
                        <a:cs typeface="Arial" panose="020B0604020202020204" pitchFamily="34" charset="0"/>
                      </a:endParaRPr>
                    </a:p>
                  </a:txBody>
                  <a:tcPr marL="0" marR="0" marT="11447" marB="0"/>
                </a:tc>
                <a:extLst>
                  <a:ext uri="{0D108BD9-81ED-4DB2-BD59-A6C34878D82A}">
                    <a16:rowId xmlns:a16="http://schemas.microsoft.com/office/drawing/2014/main" val="10000"/>
                  </a:ext>
                </a:extLst>
              </a:tr>
              <a:tr h="165975">
                <a:tc>
                  <a:txBody>
                    <a:bodyPr/>
                    <a:lstStyle/>
                    <a:p>
                      <a:pPr marL="31750">
                        <a:lnSpc>
                          <a:spcPct val="100000"/>
                        </a:lnSpc>
                        <a:spcBef>
                          <a:spcPts val="240"/>
                        </a:spcBef>
                      </a:pPr>
                      <a:r>
                        <a:rPr sz="800" spc="-10">
                          <a:latin typeface="Arial" panose="020B0604020202020204" pitchFamily="34" charset="0"/>
                          <a:cs typeface="Arial" panose="020B0604020202020204" pitchFamily="34" charset="0"/>
                        </a:rPr>
                        <a:t>Components</a:t>
                      </a:r>
                      <a:endParaRPr sz="800">
                        <a:latin typeface="Arial" panose="020B0604020202020204" pitchFamily="34" charset="0"/>
                        <a:cs typeface="Arial" panose="020B0604020202020204" pitchFamily="34" charset="0"/>
                      </a:endParaRPr>
                    </a:p>
                  </a:txBody>
                  <a:tcPr marL="0" marR="0" marT="24974" marB="0"/>
                </a:tc>
                <a:extLst>
                  <a:ext uri="{0D108BD9-81ED-4DB2-BD59-A6C34878D82A}">
                    <a16:rowId xmlns:a16="http://schemas.microsoft.com/office/drawing/2014/main" val="10001"/>
                  </a:ext>
                </a:extLst>
              </a:tr>
              <a:tr h="203759">
                <a:tc>
                  <a:txBody>
                    <a:bodyPr/>
                    <a:lstStyle/>
                    <a:p>
                      <a:pPr marL="31750">
                        <a:lnSpc>
                          <a:spcPts val="1125"/>
                        </a:lnSpc>
                        <a:spcBef>
                          <a:spcPts val="240"/>
                        </a:spcBef>
                      </a:pPr>
                      <a:r>
                        <a:rPr sz="800">
                          <a:latin typeface="Arial" panose="020B0604020202020204" pitchFamily="34" charset="0"/>
                          <a:cs typeface="Arial" panose="020B0604020202020204" pitchFamily="34" charset="0"/>
                        </a:rPr>
                        <a:t>Consumption </a:t>
                      </a:r>
                      <a:r>
                        <a:rPr sz="800" spc="-10">
                          <a:latin typeface="Arial" panose="020B0604020202020204" pitchFamily="34" charset="0"/>
                          <a:cs typeface="Arial" panose="020B0604020202020204" pitchFamily="34" charset="0"/>
                        </a:rPr>
                        <a:t>Direction</a:t>
                      </a:r>
                      <a:endParaRPr sz="800">
                        <a:latin typeface="Arial" panose="020B0604020202020204" pitchFamily="34" charset="0"/>
                        <a:cs typeface="Arial" panose="020B0604020202020204" pitchFamily="34" charset="0"/>
                      </a:endParaRPr>
                    </a:p>
                  </a:txBody>
                  <a:tcPr marL="0" marR="0" marT="24974" marB="0"/>
                </a:tc>
                <a:extLst>
                  <a:ext uri="{0D108BD9-81ED-4DB2-BD59-A6C34878D82A}">
                    <a16:rowId xmlns:a16="http://schemas.microsoft.com/office/drawing/2014/main" val="10002"/>
                  </a:ext>
                </a:extLst>
              </a:tr>
            </a:tbl>
          </a:graphicData>
        </a:graphic>
      </p:graphicFrame>
      <p:sp>
        <p:nvSpPr>
          <p:cNvPr id="251" name="object 37">
            <a:extLst>
              <a:ext uri="{FF2B5EF4-FFF2-40B4-BE49-F238E27FC236}">
                <a16:creationId xmlns:a16="http://schemas.microsoft.com/office/drawing/2014/main" id="{B8E429D5-CD9E-917E-26B9-355D24851B65}"/>
              </a:ext>
            </a:extLst>
          </p:cNvPr>
          <p:cNvSpPr/>
          <p:nvPr/>
        </p:nvSpPr>
        <p:spPr>
          <a:xfrm>
            <a:off x="2435328" y="1867908"/>
            <a:ext cx="95214" cy="95214"/>
          </a:xfrm>
          <a:custGeom>
            <a:avLst/>
            <a:gdLst/>
            <a:ahLst/>
            <a:cxnLst/>
            <a:rect l="l" t="t" r="r" b="b"/>
            <a:pathLst>
              <a:path w="116204" h="116205">
                <a:moveTo>
                  <a:pt x="116204" y="0"/>
                </a:moveTo>
                <a:lnTo>
                  <a:pt x="0" y="0"/>
                </a:lnTo>
                <a:lnTo>
                  <a:pt x="0" y="116204"/>
                </a:lnTo>
                <a:lnTo>
                  <a:pt x="116204" y="116204"/>
                </a:lnTo>
                <a:lnTo>
                  <a:pt x="116204" y="0"/>
                </a:lnTo>
                <a:close/>
              </a:path>
            </a:pathLst>
          </a:custGeom>
          <a:solidFill>
            <a:srgbClr val="002855"/>
          </a:solid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52" name="object 38">
            <a:extLst>
              <a:ext uri="{FF2B5EF4-FFF2-40B4-BE49-F238E27FC236}">
                <a16:creationId xmlns:a16="http://schemas.microsoft.com/office/drawing/2014/main" id="{E5A3D052-0304-6C7B-3520-9D898626574D}"/>
              </a:ext>
            </a:extLst>
          </p:cNvPr>
          <p:cNvSpPr/>
          <p:nvPr/>
        </p:nvSpPr>
        <p:spPr>
          <a:xfrm>
            <a:off x="2435328" y="2034237"/>
            <a:ext cx="95214" cy="95214"/>
          </a:xfrm>
          <a:custGeom>
            <a:avLst/>
            <a:gdLst/>
            <a:ahLst/>
            <a:cxnLst/>
            <a:rect l="l" t="t" r="r" b="b"/>
            <a:pathLst>
              <a:path w="116204" h="116205">
                <a:moveTo>
                  <a:pt x="58102" y="0"/>
                </a:moveTo>
                <a:lnTo>
                  <a:pt x="0" y="116205"/>
                </a:lnTo>
                <a:lnTo>
                  <a:pt x="116204" y="116205"/>
                </a:lnTo>
                <a:lnTo>
                  <a:pt x="58102" y="0"/>
                </a:lnTo>
                <a:close/>
              </a:path>
            </a:pathLst>
          </a:custGeom>
          <a:solidFill>
            <a:srgbClr val="D2D2D2"/>
          </a:solid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136966530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EC6778-F0B7-E083-CB6E-8AE9D0DE5D6F}"/>
              </a:ext>
            </a:extLst>
          </p:cNvPr>
          <p:cNvSpPr>
            <a:spLocks noGrp="1"/>
          </p:cNvSpPr>
          <p:nvPr>
            <p:ph type="title"/>
          </p:nvPr>
        </p:nvSpPr>
        <p:spPr/>
        <p:txBody>
          <a:bodyPr/>
          <a:lstStyle/>
          <a:p>
            <a:r>
              <a:rPr lang="en-US" sz="3200" b="1">
                <a:solidFill>
                  <a:schemeClr val="bg1"/>
                </a:solidFill>
                <a:latin typeface="Arial Black"/>
                <a:cs typeface="Arial Black" panose="020B0604020202020204" pitchFamily="34" charset="0"/>
              </a:rPr>
              <a:t>BP </a:t>
            </a:r>
            <a:r>
              <a:rPr lang="en-US">
                <a:latin typeface="+mn-lt"/>
              </a:rPr>
              <a:t>|</a:t>
            </a:r>
            <a:r>
              <a:rPr lang="en-US"/>
              <a:t> </a:t>
            </a:r>
            <a:r>
              <a:rPr lang="en-US">
                <a:latin typeface="+mn-lt"/>
              </a:rPr>
              <a:t>Platform-Enabled Citizen Development</a:t>
            </a:r>
            <a:endParaRPr lang="en-US"/>
          </a:p>
        </p:txBody>
      </p:sp>
      <p:sp>
        <p:nvSpPr>
          <p:cNvPr id="4" name="Google Shape;428;p3">
            <a:extLst>
              <a:ext uri="{FF2B5EF4-FFF2-40B4-BE49-F238E27FC236}">
                <a16:creationId xmlns:a16="http://schemas.microsoft.com/office/drawing/2014/main" id="{BCB6B5DA-A792-D0FA-49E2-A6C1A171A126}"/>
              </a:ext>
            </a:extLst>
          </p:cNvPr>
          <p:cNvSpPr txBox="1"/>
          <p:nvPr/>
        </p:nvSpPr>
        <p:spPr>
          <a:xfrm>
            <a:off x="4495801" y="2251151"/>
            <a:ext cx="7242174" cy="3293209"/>
          </a:xfrm>
          <a:prstGeom prst="rect">
            <a:avLst/>
          </a:prstGeom>
          <a:solidFill>
            <a:srgbClr val="F4F4F4"/>
          </a:solidFill>
          <a:ln>
            <a:noFill/>
          </a:ln>
        </p:spPr>
        <p:txBody>
          <a:bodyPr spcFirstLastPara="1" wrap="square" lIns="182880" tIns="182880" rIns="182880" bIns="182880" anchor="ctr" anchorCtr="0">
            <a:noAutofit/>
          </a:bodyPr>
          <a:lstStyle>
            <a:defPPr>
              <a:defRPr lang="en-US"/>
            </a:defPPr>
            <a:lvl1pPr marR="0" lvl="0">
              <a:lnSpc>
                <a:spcPct val="100000"/>
              </a:lnSpc>
              <a:spcBef>
                <a:spcPts val="0"/>
              </a:spcBef>
              <a:spcAft>
                <a:spcPts val="1200"/>
              </a:spcAft>
              <a:buClr>
                <a:srgbClr val="000000"/>
              </a:buClr>
              <a:buSzPts val="2400"/>
              <a:defRPr sz="2000" b="0" i="0" u="none" strike="noStrike" cap="none">
                <a:latin typeface="Arial"/>
                <a:ea typeface="Arial"/>
                <a:cs typeface="Arial"/>
              </a:defRPr>
            </a:lvl1pPr>
          </a:lstStyle>
          <a:p>
            <a:pPr marL="285750" marR="0" lvl="0" indent="-285750" algn="l" defTabSz="457200" rtl="0" eaLnBrk="1" fontAlgn="auto" latinLnBrk="0" hangingPunct="1">
              <a:lnSpc>
                <a:spcPct val="100000"/>
              </a:lnSpc>
              <a:spcBef>
                <a:spcPts val="0"/>
              </a:spcBef>
              <a:spcAft>
                <a:spcPts val="0"/>
              </a:spcAft>
              <a:buClr>
                <a:prstClr val="black"/>
              </a:buClr>
              <a:buSzPts val="2400"/>
              <a:buFont typeface="Arial"/>
              <a:buChar char="•"/>
              <a:tabLst/>
              <a:defRPr/>
            </a:pPr>
            <a:r>
              <a:rPr kumimoji="0" lang="en-US" sz="2000" b="0" i="0" u="none" strike="noStrike" kern="1200" cap="none" spc="0" normalizeH="0" baseline="0" noProof="0">
                <a:ln>
                  <a:noFill/>
                </a:ln>
                <a:solidFill>
                  <a:prstClr val="black"/>
                </a:solidFill>
                <a:effectLst/>
                <a:uLnTx/>
                <a:uFillTx/>
                <a:latin typeface="Arial"/>
                <a:ea typeface="Arial"/>
                <a:cs typeface="Arial"/>
                <a:sym typeface="Arial"/>
              </a:rPr>
              <a:t>BP deployed and manages a balanced, broad portfolio of platforms to support a diverse range of use cases, business needs and stakeholder capabilities.</a:t>
            </a:r>
          </a:p>
          <a:p>
            <a:pPr marL="285750" marR="0" lvl="0" indent="-285750" algn="l" defTabSz="457200" rtl="0" eaLnBrk="1" fontAlgn="auto" latinLnBrk="0" hangingPunct="1">
              <a:lnSpc>
                <a:spcPct val="100000"/>
              </a:lnSpc>
              <a:spcBef>
                <a:spcPts val="0"/>
              </a:spcBef>
              <a:spcAft>
                <a:spcPts val="0"/>
              </a:spcAft>
              <a:buClr>
                <a:prstClr val="black"/>
              </a:buClr>
              <a:buSzPts val="2400"/>
              <a:buFont typeface="Arial"/>
              <a:buChar char="•"/>
              <a:tabLst/>
              <a:defRPr/>
            </a:pPr>
            <a:r>
              <a:rPr kumimoji="0" lang="en-US" sz="2000" b="0" i="0" u="none" strike="noStrike" kern="1200" cap="none" spc="0" normalizeH="0" baseline="0" noProof="0">
                <a:ln>
                  <a:noFill/>
                </a:ln>
                <a:solidFill>
                  <a:prstClr val="black"/>
                </a:solidFill>
                <a:effectLst/>
                <a:uLnTx/>
                <a:uFillTx/>
                <a:latin typeface="Arial"/>
                <a:ea typeface="Arial"/>
                <a:cs typeface="Arial"/>
                <a:sym typeface="Arial"/>
              </a:rPr>
              <a:t>BP designs platforms with features and offerings that match the specific needs and capabilities of the intended user groups.</a:t>
            </a:r>
            <a:endParaRPr lang="en-US" sz="2000" b="0" i="0" u="none" strike="noStrike" kern="1200" cap="none" spc="0" normalizeH="0" baseline="0" noProof="0">
              <a:ln>
                <a:noFill/>
              </a:ln>
              <a:solidFill>
                <a:prstClr val="black"/>
              </a:solidFill>
              <a:effectLst/>
              <a:uLnTx/>
              <a:uFillTx/>
              <a:latin typeface="Arial"/>
              <a:ea typeface="Arial"/>
              <a:cs typeface="Arial"/>
            </a:endParaRPr>
          </a:p>
          <a:p>
            <a:pPr marL="285750" marR="0" lvl="0" indent="-285750" algn="l" defTabSz="457200" rtl="0" eaLnBrk="1" fontAlgn="auto" latinLnBrk="0" hangingPunct="1">
              <a:lnSpc>
                <a:spcPct val="100000"/>
              </a:lnSpc>
              <a:spcBef>
                <a:spcPts val="0"/>
              </a:spcBef>
              <a:spcAft>
                <a:spcPts val="0"/>
              </a:spcAft>
              <a:buClr>
                <a:prstClr val="black"/>
              </a:buClr>
              <a:buSzPts val="2400"/>
              <a:buFont typeface="Arial"/>
              <a:buChar char="•"/>
              <a:tabLst/>
              <a:defRPr/>
            </a:pPr>
            <a:r>
              <a:rPr kumimoji="0" lang="en-US" sz="2000" b="0" i="0" u="none" strike="noStrike" kern="1200" cap="none" spc="0" normalizeH="0" baseline="0" noProof="0">
                <a:ln>
                  <a:noFill/>
                </a:ln>
                <a:solidFill>
                  <a:prstClr val="black"/>
                </a:solidFill>
                <a:effectLst/>
                <a:uLnTx/>
                <a:uFillTx/>
                <a:latin typeface="Arial"/>
                <a:cs typeface="Arial"/>
              </a:rPr>
              <a:t>BP’s business units with at least one business-led development project </a:t>
            </a:r>
            <a:r>
              <a:rPr lang="en-US">
                <a:solidFill>
                  <a:prstClr val="black"/>
                </a:solidFill>
              </a:rPr>
              <a:t>in-flight</a:t>
            </a:r>
            <a:r>
              <a:rPr kumimoji="0" lang="en-US" sz="2000" b="0" i="0" u="none" strike="noStrike" kern="1200" cap="none" spc="0" normalizeH="0" baseline="0" noProof="0">
                <a:ln>
                  <a:noFill/>
                </a:ln>
                <a:solidFill>
                  <a:prstClr val="black"/>
                </a:solidFill>
                <a:effectLst/>
                <a:uLnTx/>
                <a:uFillTx/>
                <a:latin typeface="Arial"/>
                <a:cs typeface="Arial"/>
              </a:rPr>
              <a:t> went from 50% to 80%.</a:t>
            </a:r>
            <a:endParaRPr kumimoji="0" lang="en-US" sz="1200" b="0" i="0" u="none" strike="noStrike" kern="1200" cap="none" spc="0" normalizeH="0" baseline="0" noProof="0">
              <a:ln>
                <a:noFill/>
              </a:ln>
              <a:solidFill>
                <a:prstClr val="black"/>
              </a:solidFill>
              <a:effectLst/>
              <a:uLnTx/>
              <a:uFillTx/>
              <a:latin typeface="Arial"/>
              <a:ea typeface="Arial"/>
              <a:cs typeface="Arial"/>
              <a:sym typeface="Arial"/>
            </a:endParaRPr>
          </a:p>
        </p:txBody>
      </p:sp>
      <p:grpSp>
        <p:nvGrpSpPr>
          <p:cNvPr id="5" name="Group 4">
            <a:extLst>
              <a:ext uri="{FF2B5EF4-FFF2-40B4-BE49-F238E27FC236}">
                <a16:creationId xmlns:a16="http://schemas.microsoft.com/office/drawing/2014/main" id="{DC8B7F28-883D-6A48-3C34-ED50E84BCDD1}"/>
              </a:ext>
            </a:extLst>
          </p:cNvPr>
          <p:cNvGrpSpPr/>
          <p:nvPr/>
        </p:nvGrpSpPr>
        <p:grpSpPr>
          <a:xfrm>
            <a:off x="457200" y="2045128"/>
            <a:ext cx="3837786" cy="3705257"/>
            <a:chOff x="1047750" y="1314449"/>
            <a:chExt cx="4826000" cy="4659345"/>
          </a:xfrm>
        </p:grpSpPr>
        <p:pic>
          <p:nvPicPr>
            <p:cNvPr id="6" name="Picture 5">
              <a:extLst>
                <a:ext uri="{FF2B5EF4-FFF2-40B4-BE49-F238E27FC236}">
                  <a16:creationId xmlns:a16="http://schemas.microsoft.com/office/drawing/2014/main" id="{978E25B5-CF86-3A8E-1D8E-A1CB9DE9BDEA}"/>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t="-1" b="-748"/>
            <a:stretch/>
          </p:blipFill>
          <p:spPr>
            <a:xfrm>
              <a:off x="1047750" y="1314449"/>
              <a:ext cx="4826000" cy="4659345"/>
            </a:xfrm>
            <a:prstGeom prst="rect">
              <a:avLst/>
            </a:prstGeom>
          </p:spPr>
        </p:pic>
        <p:pic>
          <p:nvPicPr>
            <p:cNvPr id="8" name="Picture 7">
              <a:extLst>
                <a:ext uri="{FF2B5EF4-FFF2-40B4-BE49-F238E27FC236}">
                  <a16:creationId xmlns:a16="http://schemas.microsoft.com/office/drawing/2014/main" id="{E1C60EE5-0176-F20B-1B70-92FD8A7C4E8D}"/>
                </a:ext>
              </a:extLst>
            </p:cNvPr>
            <p:cNvPicPr>
              <a:picLocks noChangeAspect="1"/>
            </p:cNvPicPr>
            <p:nvPr/>
          </p:nvPicPr>
          <p:blipFill>
            <a:blip r:embed="rId3"/>
            <a:stretch>
              <a:fillRect/>
            </a:stretch>
          </p:blipFill>
          <p:spPr>
            <a:xfrm>
              <a:off x="1068186" y="4822802"/>
              <a:ext cx="153785" cy="323895"/>
            </a:xfrm>
            <a:prstGeom prst="rect">
              <a:avLst/>
            </a:prstGeom>
          </p:spPr>
        </p:pic>
        <p:pic>
          <p:nvPicPr>
            <p:cNvPr id="9" name="Picture 8">
              <a:extLst>
                <a:ext uri="{FF2B5EF4-FFF2-40B4-BE49-F238E27FC236}">
                  <a16:creationId xmlns:a16="http://schemas.microsoft.com/office/drawing/2014/main" id="{35680914-620C-4663-5A0F-5F538846CBC5}"/>
                </a:ext>
              </a:extLst>
            </p:cNvPr>
            <p:cNvPicPr>
              <a:picLocks noChangeAspect="1"/>
            </p:cNvPicPr>
            <p:nvPr/>
          </p:nvPicPr>
          <p:blipFill>
            <a:blip r:embed="rId3"/>
            <a:stretch>
              <a:fillRect/>
            </a:stretch>
          </p:blipFill>
          <p:spPr>
            <a:xfrm>
              <a:off x="1066808" y="1954060"/>
              <a:ext cx="153785" cy="1574427"/>
            </a:xfrm>
            <a:prstGeom prst="rect">
              <a:avLst/>
            </a:prstGeom>
          </p:spPr>
        </p:pic>
        <p:sp>
          <p:nvSpPr>
            <p:cNvPr id="10" name="Rectangle 9">
              <a:extLst>
                <a:ext uri="{FF2B5EF4-FFF2-40B4-BE49-F238E27FC236}">
                  <a16:creationId xmlns:a16="http://schemas.microsoft.com/office/drawing/2014/main" id="{E31B9B4A-B127-A0B2-31A0-877C18D9E752}"/>
                </a:ext>
              </a:extLst>
            </p:cNvPr>
            <p:cNvSpPr/>
            <p:nvPr/>
          </p:nvSpPr>
          <p:spPr>
            <a:xfrm>
              <a:off x="4313129" y="3235890"/>
              <a:ext cx="183715" cy="1931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11" name="Rectangle 10">
              <a:extLst>
                <a:ext uri="{FF2B5EF4-FFF2-40B4-BE49-F238E27FC236}">
                  <a16:creationId xmlns:a16="http://schemas.microsoft.com/office/drawing/2014/main" id="{7C79FDB1-CE8C-6AC0-C1D1-D134A6E01736}"/>
                </a:ext>
              </a:extLst>
            </p:cNvPr>
            <p:cNvSpPr/>
            <p:nvPr/>
          </p:nvSpPr>
          <p:spPr>
            <a:xfrm>
              <a:off x="4850330" y="2436312"/>
              <a:ext cx="183715" cy="1931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grpSp>
      <p:sp>
        <p:nvSpPr>
          <p:cNvPr id="7" name="Google Shape;431;p3">
            <a:extLst>
              <a:ext uri="{FF2B5EF4-FFF2-40B4-BE49-F238E27FC236}">
                <a16:creationId xmlns:a16="http://schemas.microsoft.com/office/drawing/2014/main" id="{53B60A07-CB41-8FEA-8B04-0AD3043144E2}"/>
              </a:ext>
            </a:extLst>
          </p:cNvPr>
          <p:cNvSpPr txBox="1"/>
          <p:nvPr/>
        </p:nvSpPr>
        <p:spPr>
          <a:xfrm>
            <a:off x="457200" y="6106644"/>
            <a:ext cx="5415265" cy="261570"/>
          </a:xfrm>
          <a:prstGeom prst="rect">
            <a:avLst/>
          </a:prstGeom>
          <a:noFill/>
          <a:ln>
            <a:noFill/>
          </a:ln>
        </p:spPr>
        <p:txBody>
          <a:bodyPr spcFirstLastPara="1" wrap="square" lIns="0" tIns="45700" rIns="91425" bIns="45700" anchor="t" anchorCtr="0">
            <a:spAutoFit/>
          </a:bodyPr>
          <a:lstStyle/>
          <a:p>
            <a:pPr>
              <a:buClr>
                <a:srgbClr val="000000"/>
              </a:buClr>
              <a:buSzPts val="1100"/>
            </a:pPr>
            <a:r>
              <a:rPr lang="en-NL" sz="1100" b="0" i="0" u="none" strike="noStrike" cap="none">
                <a:solidFill>
                  <a:srgbClr val="6F7878"/>
                </a:solidFill>
                <a:latin typeface="Arial"/>
                <a:ea typeface="Arial"/>
                <a:cs typeface="Arial"/>
                <a:sym typeface="Arial"/>
              </a:rPr>
              <a:t>Source</a:t>
            </a:r>
            <a:r>
              <a:rPr lang="en-US" sz="1100" b="0" i="0" u="none" strike="noStrike" cap="none">
                <a:solidFill>
                  <a:srgbClr val="6F7878"/>
                </a:solidFill>
                <a:latin typeface="Arial"/>
                <a:ea typeface="Arial"/>
                <a:cs typeface="Arial"/>
                <a:sym typeface="Arial"/>
              </a:rPr>
              <a:t>: </a:t>
            </a:r>
            <a:r>
              <a:rPr lang="en-IN" sz="1100" u="sng">
                <a:solidFill>
                  <a:srgbClr val="0052D6"/>
                </a:solidFill>
                <a:latin typeface="Helvetica"/>
                <a:cs typeface="Helvetica"/>
              </a:rPr>
              <a:t>Platform-Enabled Citizen Development (BP)</a:t>
            </a:r>
            <a:r>
              <a:rPr lang="en-IN" sz="1100"/>
              <a:t>,</a:t>
            </a:r>
            <a:r>
              <a:rPr lang="en-IN" sz="1100">
                <a:solidFill>
                  <a:srgbClr val="000000"/>
                </a:solidFill>
              </a:rPr>
              <a:t> </a:t>
            </a:r>
            <a:r>
              <a:rPr lang="en-IN" sz="1100">
                <a:solidFill>
                  <a:srgbClr val="6F7878"/>
                </a:solidFill>
              </a:rPr>
              <a:t>Gartner.</a:t>
            </a:r>
            <a:endParaRPr lang="en-IN" sz="1100" u="sng">
              <a:solidFill>
                <a:srgbClr val="6F7878"/>
              </a:solidFill>
              <a:effectLst/>
              <a:latin typeface="Helvetica" pitchFamily="2" charset="0"/>
            </a:endParaRPr>
          </a:p>
        </p:txBody>
      </p:sp>
    </p:spTree>
    <p:extLst>
      <p:ext uri="{BB962C8B-B14F-4D97-AF65-F5344CB8AC3E}">
        <p14:creationId xmlns:p14="http://schemas.microsoft.com/office/powerpoint/2010/main" val="57729331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EC6778-F0B7-E083-CB6E-8AE9D0DE5D6F}"/>
              </a:ext>
            </a:extLst>
          </p:cNvPr>
          <p:cNvSpPr>
            <a:spLocks noGrp="1"/>
          </p:cNvSpPr>
          <p:nvPr>
            <p:ph type="title"/>
          </p:nvPr>
        </p:nvSpPr>
        <p:spPr/>
        <p:txBody>
          <a:bodyPr/>
          <a:lstStyle/>
          <a:p>
            <a:r>
              <a:rPr lang="en-US" sz="3200" b="1" dirty="0">
                <a:solidFill>
                  <a:schemeClr val="bg1"/>
                </a:solidFill>
                <a:latin typeface="+mj-lt"/>
                <a:cs typeface="Arial" panose="020B0604020202020204" pitchFamily="34" charset="0"/>
              </a:rPr>
              <a:t>ABN AMRO</a:t>
            </a:r>
            <a:r>
              <a:rPr lang="en-US" sz="3200" dirty="0">
                <a:solidFill>
                  <a:schemeClr val="bg1"/>
                </a:solidFill>
                <a:latin typeface="+mj-lt"/>
                <a:cs typeface="Arial" panose="020B0604020202020204" pitchFamily="34" charset="0"/>
              </a:rPr>
              <a:t> </a:t>
            </a:r>
            <a:r>
              <a:rPr lang="en-US" sz="3200" dirty="0">
                <a:solidFill>
                  <a:schemeClr val="bg1"/>
                </a:solidFill>
                <a:latin typeface="Arial" panose="020B0604020202020204" pitchFamily="34" charset="0"/>
                <a:cs typeface="Arial" panose="020B0604020202020204" pitchFamily="34" charset="0"/>
              </a:rPr>
              <a:t>| Self-Service Infrastructure Platforms</a:t>
            </a:r>
            <a:endParaRPr lang="en-US" dirty="0">
              <a:latin typeface="Arial" panose="020B0604020202020204" pitchFamily="34" charset="0"/>
              <a:cs typeface="Arial" panose="020B0604020202020204" pitchFamily="34" charset="0"/>
            </a:endParaRPr>
          </a:p>
        </p:txBody>
      </p:sp>
      <p:sp>
        <p:nvSpPr>
          <p:cNvPr id="3" name="Google Shape;431;p3">
            <a:extLst>
              <a:ext uri="{FF2B5EF4-FFF2-40B4-BE49-F238E27FC236}">
                <a16:creationId xmlns:a16="http://schemas.microsoft.com/office/drawing/2014/main" id="{CB66E201-54FC-3902-2AEA-8AA33C5674FD}"/>
              </a:ext>
            </a:extLst>
          </p:cNvPr>
          <p:cNvSpPr txBox="1"/>
          <p:nvPr/>
        </p:nvSpPr>
        <p:spPr>
          <a:xfrm>
            <a:off x="457200" y="6106644"/>
            <a:ext cx="6126480" cy="261570"/>
          </a:xfrm>
          <a:prstGeom prst="rect">
            <a:avLst/>
          </a:prstGeom>
          <a:noFill/>
          <a:ln>
            <a:noFill/>
          </a:ln>
        </p:spPr>
        <p:txBody>
          <a:bodyPr spcFirstLastPara="1" wrap="square" lIns="0" tIns="45700" rIns="91425" bIns="45700" anchor="t" anchorCtr="0">
            <a:spAutoFit/>
          </a:bodyPr>
          <a:lstStyle/>
          <a:p>
            <a:pPr>
              <a:buClr>
                <a:srgbClr val="000000"/>
              </a:buClr>
              <a:buSzPts val="1100"/>
              <a:defRPr/>
            </a:pPr>
            <a:r>
              <a:rPr kumimoji="0" lang="en-NL" sz="1100" b="0" i="0" u="none" strike="noStrike" kern="1200" cap="none" spc="0" normalizeH="0" baseline="0" noProof="0">
                <a:ln>
                  <a:noFill/>
                </a:ln>
                <a:solidFill>
                  <a:srgbClr val="6F7878"/>
                </a:solidFill>
                <a:effectLst/>
                <a:uLnTx/>
                <a:uFillTx/>
                <a:latin typeface="Arial"/>
                <a:ea typeface="Arial"/>
                <a:cs typeface="Arial"/>
                <a:sym typeface="Arial"/>
              </a:rPr>
              <a:t>Source:</a:t>
            </a:r>
            <a:r>
              <a:rPr kumimoji="0" lang="en-US" sz="1100" b="0" i="0" u="none" strike="noStrike" kern="1200" cap="none" spc="0" normalizeH="0" baseline="0" noProof="0" dirty="0">
                <a:ln>
                  <a:noFill/>
                </a:ln>
                <a:solidFill>
                  <a:srgbClr val="6F7878"/>
                </a:solidFill>
                <a:effectLst/>
                <a:uLnTx/>
                <a:uFillTx/>
                <a:latin typeface="Arial"/>
                <a:ea typeface="Arial"/>
                <a:cs typeface="Arial"/>
                <a:sym typeface="Arial"/>
              </a:rPr>
              <a:t> </a:t>
            </a:r>
            <a:r>
              <a:rPr kumimoji="0" lang="en-US" sz="1100" b="0" i="0" u="none" strike="noStrike" kern="1200" cap="none" spc="0" normalizeH="0" baseline="0" noProof="0" dirty="0">
                <a:ln>
                  <a:noFill/>
                </a:ln>
                <a:solidFill>
                  <a:srgbClr val="6F7878"/>
                </a:solidFill>
                <a:effectLst/>
                <a:uLnTx/>
                <a:uFillTx/>
                <a:latin typeface="Arial"/>
                <a:ea typeface="Arial"/>
                <a:cs typeface="Arial"/>
                <a:sym typeface="Arial"/>
                <a:hlinkClick r:id="rId2"/>
              </a:rPr>
              <a:t>Self-Service Infrastructure Platforms to Accelerate Delivery (ABN AMRO</a:t>
            </a:r>
            <a:r>
              <a:rPr lang="en-US" sz="1100" dirty="0">
                <a:solidFill>
                  <a:srgbClr val="6F7878"/>
                </a:solidFill>
                <a:latin typeface="Arial"/>
                <a:ea typeface="Arial"/>
                <a:cs typeface="Arial"/>
                <a:sym typeface="Arial"/>
                <a:hlinkClick r:id="rId2"/>
              </a:rPr>
              <a:t>)</a:t>
            </a:r>
            <a:r>
              <a:rPr lang="en-US" sz="1100" dirty="0">
                <a:solidFill>
                  <a:srgbClr val="6F7878"/>
                </a:solidFill>
                <a:latin typeface="Arial"/>
                <a:ea typeface="Arial"/>
                <a:cs typeface="Arial"/>
                <a:sym typeface="Arial"/>
              </a:rPr>
              <a:t>, </a:t>
            </a:r>
            <a:r>
              <a:rPr kumimoji="0" lang="en-US" sz="1100" b="0" i="0" u="none" strike="noStrike" kern="1200" cap="none" spc="0" normalizeH="0" baseline="0" noProof="0" dirty="0">
                <a:ln>
                  <a:noFill/>
                </a:ln>
                <a:solidFill>
                  <a:srgbClr val="6F7878"/>
                </a:solidFill>
                <a:effectLst/>
                <a:uLnTx/>
                <a:uFillTx/>
                <a:latin typeface="Arial"/>
                <a:ea typeface="Arial"/>
                <a:cs typeface="Arial"/>
                <a:sym typeface="Arial"/>
              </a:rPr>
              <a:t>Gartner.</a:t>
            </a:r>
          </a:p>
        </p:txBody>
      </p:sp>
      <p:sp>
        <p:nvSpPr>
          <p:cNvPr id="4" name="Google Shape;428;p3">
            <a:extLst>
              <a:ext uri="{FF2B5EF4-FFF2-40B4-BE49-F238E27FC236}">
                <a16:creationId xmlns:a16="http://schemas.microsoft.com/office/drawing/2014/main" id="{BCB6B5DA-A792-D0FA-49E2-A6C1A171A126}"/>
              </a:ext>
            </a:extLst>
          </p:cNvPr>
          <p:cNvSpPr txBox="1"/>
          <p:nvPr/>
        </p:nvSpPr>
        <p:spPr>
          <a:xfrm>
            <a:off x="4496400" y="2160070"/>
            <a:ext cx="7242174" cy="3293209"/>
          </a:xfrm>
          <a:prstGeom prst="rect">
            <a:avLst/>
          </a:prstGeom>
          <a:solidFill>
            <a:srgbClr val="F4F4F4"/>
          </a:solidFill>
          <a:ln>
            <a:noFill/>
          </a:ln>
        </p:spPr>
        <p:txBody>
          <a:bodyPr spcFirstLastPara="1" wrap="square" lIns="182880" tIns="182880" rIns="182880" bIns="182880" anchor="ctr" anchorCtr="0">
            <a:noAutofit/>
          </a:bodyPr>
          <a:lstStyle>
            <a:defPPr>
              <a:defRPr lang="en-US"/>
            </a:defPPr>
            <a:lvl1pPr marR="0" lvl="0">
              <a:lnSpc>
                <a:spcPct val="100000"/>
              </a:lnSpc>
              <a:spcBef>
                <a:spcPts val="0"/>
              </a:spcBef>
              <a:spcAft>
                <a:spcPts val="1200"/>
              </a:spcAft>
              <a:buClr>
                <a:srgbClr val="000000"/>
              </a:buClr>
              <a:buSzPts val="2400"/>
              <a:defRPr sz="2000" b="0" i="0" u="none" strike="noStrike" cap="none">
                <a:latin typeface="Arial"/>
                <a:ea typeface="Arial"/>
                <a:cs typeface="Arial"/>
              </a:defRPr>
            </a:lvl1pPr>
          </a:lstStyle>
          <a:p>
            <a:pPr marL="285750" marR="0" lvl="0" indent="-285750" algn="l" defTabSz="457200" rtl="0" eaLnBrk="1" fontAlgn="auto" latinLnBrk="0" hangingPunct="1">
              <a:lnSpc>
                <a:spcPct val="100000"/>
              </a:lnSpc>
              <a:spcBef>
                <a:spcPts val="0"/>
              </a:spcBef>
              <a:spcAft>
                <a:spcPts val="0"/>
              </a:spcAft>
              <a:buClr>
                <a:prstClr val="black"/>
              </a:buClr>
              <a:buSzPts val="2400"/>
              <a:buFont typeface="Arial"/>
              <a:buChar char="•"/>
              <a:tabLst/>
              <a:defRPr/>
            </a:pPr>
            <a:r>
              <a:rPr kumimoji="0" lang="en-US" sz="2000" b="0" i="0" u="none" strike="noStrike" kern="1200" cap="none" spc="0" normalizeH="0" baseline="0" noProof="0" dirty="0">
                <a:ln>
                  <a:noFill/>
                </a:ln>
                <a:solidFill>
                  <a:prstClr val="black"/>
                </a:solidFill>
                <a:effectLst/>
                <a:uLnTx/>
                <a:uFillTx/>
                <a:latin typeface="Arial"/>
                <a:cs typeface="Arial"/>
              </a:rPr>
              <a:t>ABN AMRO d</a:t>
            </a:r>
            <a:r>
              <a:rPr kumimoji="0" lang="en-US" sz="2000" b="0" i="0" u="none" strike="noStrike" kern="1200" cap="none" spc="0" normalizeH="0" baseline="0" noProof="0" dirty="0">
                <a:ln>
                  <a:noFill/>
                </a:ln>
                <a:solidFill>
                  <a:prstClr val="black"/>
                </a:solidFill>
                <a:effectLst/>
                <a:uLnTx/>
                <a:uFillTx/>
                <a:latin typeface="Arial"/>
                <a:ea typeface="Arial"/>
                <a:cs typeface="Arial"/>
                <a:sym typeface="Arial"/>
              </a:rPr>
              <a:t>esigned adaptive and self-service infrastructure platforms that eases developers’ ability to independently run, manage and develop their applications — while ensuring reliability and security.</a:t>
            </a:r>
          </a:p>
          <a:p>
            <a:pPr marL="285750" marR="0" lvl="0" indent="-285750" algn="l" defTabSz="457200" rtl="0" eaLnBrk="1" fontAlgn="auto" latinLnBrk="0" hangingPunct="1">
              <a:lnSpc>
                <a:spcPct val="100000"/>
              </a:lnSpc>
              <a:spcBef>
                <a:spcPts val="0"/>
              </a:spcBef>
              <a:spcAft>
                <a:spcPts val="0"/>
              </a:spcAft>
              <a:buClr>
                <a:prstClr val="black"/>
              </a:buClr>
              <a:buSzPts val="2400"/>
              <a:buFont typeface="Arial"/>
              <a:buChar char="•"/>
              <a:tabLst/>
              <a:defRPr/>
            </a:pPr>
            <a:r>
              <a:rPr kumimoji="0" lang="en-US" sz="2000" b="0" i="0" u="none" strike="noStrike" kern="1200" cap="none" spc="0" normalizeH="0" baseline="0" noProof="0" dirty="0">
                <a:ln>
                  <a:noFill/>
                </a:ln>
                <a:solidFill>
                  <a:prstClr val="black"/>
                </a:solidFill>
                <a:effectLst/>
                <a:uLnTx/>
                <a:uFillTx/>
                <a:latin typeface="Arial"/>
                <a:ea typeface="Arial"/>
                <a:cs typeface="Arial"/>
                <a:sym typeface="Arial"/>
              </a:rPr>
              <a:t>Empower platform teams with end-to-end responsibility to ensure a continuously evolving platform that meets user needs.</a:t>
            </a:r>
            <a:endParaRPr kumimoji="0" lang="en-US" sz="1200" b="0" i="0" u="none" strike="noStrike" kern="1200" cap="none" spc="0" normalizeH="0" baseline="0" noProof="0" dirty="0">
              <a:ln>
                <a:noFill/>
              </a:ln>
              <a:solidFill>
                <a:prstClr val="black"/>
              </a:solidFill>
              <a:effectLst/>
              <a:uLnTx/>
              <a:uFillTx/>
              <a:latin typeface="Arial"/>
              <a:cs typeface="Arial"/>
            </a:endParaRPr>
          </a:p>
          <a:p>
            <a:pPr marL="285750" marR="0" lvl="0" indent="-285750" algn="l" defTabSz="457200" rtl="0" eaLnBrk="1" fontAlgn="auto" latinLnBrk="0" hangingPunct="1">
              <a:lnSpc>
                <a:spcPct val="100000"/>
              </a:lnSpc>
              <a:spcBef>
                <a:spcPts val="0"/>
              </a:spcBef>
              <a:spcAft>
                <a:spcPts val="0"/>
              </a:spcAft>
              <a:buClr>
                <a:prstClr val="black"/>
              </a:buClr>
              <a:buSzPts val="2400"/>
              <a:buFont typeface="Arial"/>
              <a:buChar char="•"/>
              <a:tabLst/>
              <a:defRPr/>
            </a:pPr>
            <a:r>
              <a:rPr kumimoji="0" lang="en-US" sz="2000" b="0" i="0" u="none" strike="noStrike" kern="1200" cap="none" spc="0" normalizeH="0" baseline="0" noProof="0" dirty="0">
                <a:ln>
                  <a:noFill/>
                </a:ln>
                <a:solidFill>
                  <a:prstClr val="black"/>
                </a:solidFill>
                <a:effectLst/>
                <a:uLnTx/>
                <a:uFillTx/>
                <a:latin typeface="Arial"/>
                <a:ea typeface="Arial"/>
                <a:cs typeface="Arial"/>
                <a:sym typeface="Arial"/>
              </a:rPr>
              <a:t>ABN AMRO saw an improvement in their deployment speed and increased employee productivity and engagement.</a:t>
            </a:r>
          </a:p>
        </p:txBody>
      </p:sp>
      <p:sp>
        <p:nvSpPr>
          <p:cNvPr id="7" name="Rectangle 6">
            <a:extLst>
              <a:ext uri="{FF2B5EF4-FFF2-40B4-BE49-F238E27FC236}">
                <a16:creationId xmlns:a16="http://schemas.microsoft.com/office/drawing/2014/main" id="{8F40E5E0-5EC8-A896-92BC-FC226A3AE95D}"/>
              </a:ext>
            </a:extLst>
          </p:cNvPr>
          <p:cNvSpPr/>
          <p:nvPr/>
        </p:nvSpPr>
        <p:spPr>
          <a:xfrm>
            <a:off x="457200" y="1844675"/>
            <a:ext cx="3703983" cy="3668229"/>
          </a:xfrm>
          <a:prstGeom prst="rect">
            <a:avLst/>
          </a:prstGeom>
          <a:solidFill>
            <a:schemeClr val="tx2"/>
          </a:solidFill>
          <a:ln>
            <a:solidFill>
              <a:srgbClr val="6F78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Arial" panose="020B0604020202020204"/>
                <a:ea typeface="+mn-ea"/>
                <a:cs typeface="+mn-cs"/>
              </a:rPr>
              <a:t>Photo or graphic </a:t>
            </a:r>
            <a:br>
              <a:rPr kumimoji="0" lang="en-US" sz="1800" b="0" i="0" u="none" strike="noStrike" kern="1200" cap="none" spc="0" normalizeH="0" baseline="0" noProof="0">
                <a:ln>
                  <a:noFill/>
                </a:ln>
                <a:solidFill>
                  <a:prstClr val="white"/>
                </a:solidFill>
                <a:effectLst/>
                <a:uLnTx/>
                <a:uFillTx/>
                <a:latin typeface="Arial" panose="020B0604020202020204"/>
                <a:ea typeface="+mn-ea"/>
                <a:cs typeface="+mn-cs"/>
              </a:rPr>
            </a:br>
            <a:r>
              <a:rPr kumimoji="0" lang="en-US" sz="1800" b="0" i="0" u="none" strike="noStrike" kern="1200" cap="none" spc="0" normalizeH="0" baseline="0" noProof="0">
                <a:ln>
                  <a:noFill/>
                </a:ln>
                <a:solidFill>
                  <a:prstClr val="white"/>
                </a:solidFill>
                <a:effectLst/>
                <a:uLnTx/>
                <a:uFillTx/>
                <a:latin typeface="Arial" panose="020B0604020202020204"/>
                <a:ea typeface="+mn-ea"/>
                <a:cs typeface="+mn-cs"/>
              </a:rPr>
              <a:t>(For photos please provide some keywords for our team to source)</a:t>
            </a:r>
          </a:p>
        </p:txBody>
      </p:sp>
      <p:pic>
        <p:nvPicPr>
          <p:cNvPr id="5" name="Picture 4" descr="A screenshot of a cell phone&#10;&#10;Description automatically generated">
            <a:extLst>
              <a:ext uri="{FF2B5EF4-FFF2-40B4-BE49-F238E27FC236}">
                <a16:creationId xmlns:a16="http://schemas.microsoft.com/office/drawing/2014/main" id="{EB816593-50C3-56A6-8730-7B1ACE3B56C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69392" y="1808163"/>
            <a:ext cx="3794169" cy="4181476"/>
          </a:xfrm>
          <a:prstGeom prst="rect">
            <a:avLst/>
          </a:prstGeom>
          <a:ln w="12700">
            <a:solidFill>
              <a:srgbClr val="6F7878"/>
            </a:solidFill>
          </a:ln>
        </p:spPr>
      </p:pic>
    </p:spTree>
    <p:extLst>
      <p:ext uri="{BB962C8B-B14F-4D97-AF65-F5344CB8AC3E}">
        <p14:creationId xmlns:p14="http://schemas.microsoft.com/office/powerpoint/2010/main" val="192491092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EC6778-F0B7-E083-CB6E-8AE9D0DE5D6F}"/>
              </a:ext>
            </a:extLst>
          </p:cNvPr>
          <p:cNvSpPr>
            <a:spLocks noGrp="1"/>
          </p:cNvSpPr>
          <p:nvPr>
            <p:ph type="title"/>
          </p:nvPr>
        </p:nvSpPr>
        <p:spPr/>
        <p:txBody>
          <a:bodyPr/>
          <a:lstStyle/>
          <a:p>
            <a:r>
              <a:rPr lang="en-US" err="1"/>
              <a:t>Politiet</a:t>
            </a:r>
            <a:r>
              <a:rPr lang="en-US"/>
              <a:t> </a:t>
            </a:r>
            <a:r>
              <a:rPr lang="en-US">
                <a:latin typeface="Arial" panose="020B0604020202020204" pitchFamily="34" charset="0"/>
                <a:cs typeface="Arial" panose="020B0604020202020204" pitchFamily="34" charset="0"/>
              </a:rPr>
              <a:t>| Infrastructure Platform Teams </a:t>
            </a:r>
          </a:p>
        </p:txBody>
      </p:sp>
      <p:sp>
        <p:nvSpPr>
          <p:cNvPr id="3" name="Google Shape;431;p3">
            <a:extLst>
              <a:ext uri="{FF2B5EF4-FFF2-40B4-BE49-F238E27FC236}">
                <a16:creationId xmlns:a16="http://schemas.microsoft.com/office/drawing/2014/main" id="{CB66E201-54FC-3902-2AEA-8AA33C5674FD}"/>
              </a:ext>
            </a:extLst>
          </p:cNvPr>
          <p:cNvSpPr txBox="1"/>
          <p:nvPr/>
        </p:nvSpPr>
        <p:spPr>
          <a:xfrm>
            <a:off x="457200" y="6106644"/>
            <a:ext cx="5415265" cy="261570"/>
          </a:xfrm>
          <a:prstGeom prst="rect">
            <a:avLst/>
          </a:prstGeom>
          <a:noFill/>
          <a:ln>
            <a:noFill/>
          </a:ln>
        </p:spPr>
        <p:txBody>
          <a:bodyPr spcFirstLastPara="1" wrap="square" lIns="0" tIns="45700" rIns="91425" bIns="45700" anchor="t" anchorCtr="0">
            <a:spAutoFit/>
          </a:bodyPr>
          <a:lstStyle/>
          <a:p>
            <a:pPr>
              <a:buClr>
                <a:srgbClr val="000000"/>
              </a:buClr>
              <a:buSzPts val="1100"/>
              <a:defRPr/>
            </a:pPr>
            <a:r>
              <a:rPr kumimoji="0" lang="en-NL" sz="1100" b="0" i="0" u="none" strike="noStrike" kern="1200" cap="none" spc="0" normalizeH="0" baseline="0" noProof="0">
                <a:ln>
                  <a:noFill/>
                </a:ln>
                <a:solidFill>
                  <a:srgbClr val="6F7878"/>
                </a:solidFill>
                <a:effectLst/>
                <a:uLnTx/>
                <a:uFillTx/>
                <a:latin typeface="Arial"/>
                <a:ea typeface="Arial"/>
                <a:cs typeface="Arial"/>
                <a:sym typeface="Arial"/>
              </a:rPr>
              <a:t>Source:</a:t>
            </a:r>
            <a:r>
              <a:rPr kumimoji="0" lang="en-US" sz="1100" b="0" i="0" u="none" strike="noStrike" kern="1200" cap="none" spc="0" normalizeH="0" baseline="0" noProof="0">
                <a:ln>
                  <a:noFill/>
                </a:ln>
                <a:solidFill>
                  <a:srgbClr val="6F7878"/>
                </a:solidFill>
                <a:effectLst/>
                <a:uLnTx/>
                <a:uFillTx/>
                <a:latin typeface="Arial"/>
                <a:ea typeface="Arial"/>
                <a:cs typeface="Arial"/>
                <a:sym typeface="Arial"/>
              </a:rPr>
              <a:t> </a:t>
            </a:r>
            <a:r>
              <a:rPr kumimoji="0" lang="en-US" sz="1100" b="0" i="0" u="none" strike="noStrike" kern="1200" cap="none" spc="0" normalizeH="0" baseline="0" noProof="0">
                <a:ln>
                  <a:noFill/>
                </a:ln>
                <a:solidFill>
                  <a:srgbClr val="6F7878"/>
                </a:solidFill>
                <a:effectLst/>
                <a:uLnTx/>
                <a:uFillTx/>
                <a:latin typeface="Arial"/>
                <a:ea typeface="Arial"/>
                <a:cs typeface="Arial"/>
                <a:sym typeface="Arial"/>
                <a:hlinkClick r:id="rId2"/>
              </a:rPr>
              <a:t>Infrastructure Platform Teams for Self-Service Delivery (Politiet</a:t>
            </a:r>
            <a:r>
              <a:rPr lang="en-US" sz="1100">
                <a:solidFill>
                  <a:srgbClr val="6F7878"/>
                </a:solidFill>
                <a:latin typeface="Arial"/>
                <a:ea typeface="Arial"/>
                <a:cs typeface="Arial"/>
                <a:sym typeface="Arial"/>
                <a:hlinkClick r:id="rId2"/>
              </a:rPr>
              <a:t>)</a:t>
            </a:r>
            <a:r>
              <a:rPr lang="en-US" sz="1100">
                <a:solidFill>
                  <a:srgbClr val="6F7878"/>
                </a:solidFill>
                <a:latin typeface="Arial"/>
                <a:ea typeface="Arial"/>
                <a:cs typeface="Arial"/>
                <a:sym typeface="Arial"/>
              </a:rPr>
              <a:t>, </a:t>
            </a:r>
            <a:r>
              <a:rPr kumimoji="0" lang="en-US" sz="1100" b="0" i="0" u="none" strike="noStrike" kern="1200" cap="none" spc="0" normalizeH="0" baseline="0" noProof="0">
                <a:ln>
                  <a:noFill/>
                </a:ln>
                <a:solidFill>
                  <a:srgbClr val="6F7878"/>
                </a:solidFill>
                <a:effectLst/>
                <a:uLnTx/>
                <a:uFillTx/>
                <a:latin typeface="Arial"/>
                <a:ea typeface="Arial"/>
                <a:cs typeface="Arial"/>
                <a:sym typeface="Arial"/>
              </a:rPr>
              <a:t>Gartner</a:t>
            </a:r>
            <a:r>
              <a:rPr lang="en-US" sz="1100">
                <a:solidFill>
                  <a:srgbClr val="6F7878"/>
                </a:solidFill>
                <a:latin typeface="Arial"/>
                <a:ea typeface="Arial"/>
                <a:cs typeface="Arial"/>
                <a:sym typeface="Arial"/>
              </a:rPr>
              <a:t>.</a:t>
            </a:r>
            <a:endParaRPr kumimoji="0" lang="en-NL" sz="1100" b="0" i="0" u="sng" strike="noStrike" kern="1200" cap="none" spc="0" normalizeH="0" baseline="0" noProof="0">
              <a:ln>
                <a:noFill/>
              </a:ln>
              <a:solidFill>
                <a:srgbClr val="6F7878"/>
              </a:solidFill>
              <a:effectLst/>
              <a:uLnTx/>
              <a:uFillTx/>
              <a:latin typeface="Arial"/>
              <a:ea typeface="Arial"/>
              <a:cs typeface="Arial"/>
              <a:sym typeface="Arial"/>
            </a:endParaRPr>
          </a:p>
        </p:txBody>
      </p:sp>
      <p:sp>
        <p:nvSpPr>
          <p:cNvPr id="4" name="Google Shape;428;p3">
            <a:extLst>
              <a:ext uri="{FF2B5EF4-FFF2-40B4-BE49-F238E27FC236}">
                <a16:creationId xmlns:a16="http://schemas.microsoft.com/office/drawing/2014/main" id="{BCB6B5DA-A792-D0FA-49E2-A6C1A171A126}"/>
              </a:ext>
            </a:extLst>
          </p:cNvPr>
          <p:cNvSpPr txBox="1"/>
          <p:nvPr/>
        </p:nvSpPr>
        <p:spPr>
          <a:xfrm>
            <a:off x="4495801" y="2032007"/>
            <a:ext cx="7242174" cy="3293209"/>
          </a:xfrm>
          <a:prstGeom prst="rect">
            <a:avLst/>
          </a:prstGeom>
          <a:solidFill>
            <a:srgbClr val="F4F4F4"/>
          </a:solidFill>
          <a:ln>
            <a:noFill/>
          </a:ln>
        </p:spPr>
        <p:txBody>
          <a:bodyPr spcFirstLastPara="1" wrap="square" lIns="182880" tIns="182880" rIns="182880" bIns="182880" anchor="ctr" anchorCtr="0">
            <a:noAutofit/>
          </a:bodyPr>
          <a:lstStyle>
            <a:defPPr>
              <a:defRPr lang="en-US"/>
            </a:defPPr>
            <a:lvl1pPr marR="0" lvl="0">
              <a:lnSpc>
                <a:spcPct val="100000"/>
              </a:lnSpc>
              <a:spcBef>
                <a:spcPts val="0"/>
              </a:spcBef>
              <a:spcAft>
                <a:spcPts val="1200"/>
              </a:spcAft>
              <a:buClr>
                <a:srgbClr val="000000"/>
              </a:buClr>
              <a:buSzPts val="2400"/>
              <a:defRPr sz="2000" b="0" i="0" u="none" strike="noStrike" cap="none">
                <a:latin typeface="Arial"/>
                <a:ea typeface="Arial"/>
                <a:cs typeface="Arial"/>
              </a:defRPr>
            </a:lvl1pPr>
          </a:lstStyle>
          <a:p>
            <a:pPr marL="285750" indent="-285750">
              <a:spcAft>
                <a:spcPts val="0"/>
              </a:spcAft>
              <a:buClr>
                <a:prstClr val="black"/>
              </a:buClr>
              <a:buFont typeface="Arial"/>
              <a:buChar char="•"/>
              <a:defRPr/>
            </a:pPr>
            <a:r>
              <a:rPr kumimoji="0" lang="en-US" sz="2000" b="0" i="0" u="none" strike="noStrike" kern="1200" cap="none" spc="0" normalizeH="0" baseline="0" noProof="0">
                <a:ln>
                  <a:noFill/>
                </a:ln>
                <a:solidFill>
                  <a:prstClr val="black"/>
                </a:solidFill>
                <a:effectLst/>
                <a:uLnTx/>
                <a:uFillTx/>
                <a:latin typeface="Arial"/>
                <a:ea typeface="Arial"/>
                <a:cs typeface="Arial"/>
                <a:sym typeface="Arial"/>
              </a:rPr>
              <a:t>Self-service development</a:t>
            </a:r>
            <a:r>
              <a:rPr lang="en-US">
                <a:solidFill>
                  <a:prstClr val="black"/>
                </a:solidFill>
                <a:sym typeface="Arial"/>
              </a:rPr>
              <a:t> </a:t>
            </a:r>
            <a:r>
              <a:rPr kumimoji="0" lang="en-US" sz="2000" b="0" i="0" u="none" strike="noStrike" kern="1200" cap="none" spc="0" normalizeH="0" baseline="0" noProof="0">
                <a:ln>
                  <a:noFill/>
                </a:ln>
                <a:solidFill>
                  <a:prstClr val="black"/>
                </a:solidFill>
                <a:effectLst/>
                <a:uLnTx/>
                <a:uFillTx/>
                <a:latin typeface="Arial"/>
                <a:ea typeface="Arial"/>
                <a:cs typeface="Arial"/>
                <a:sym typeface="Arial"/>
              </a:rPr>
              <a:t> platform, from a well-defined platform team, provides paved road to production</a:t>
            </a:r>
            <a:r>
              <a:rPr lang="en-US">
                <a:solidFill>
                  <a:prstClr val="black"/>
                </a:solidFill>
                <a:sym typeface="Arial"/>
              </a:rPr>
              <a:t>.</a:t>
            </a:r>
            <a:endParaRPr kumimoji="0" lang="en-US" sz="2000" b="0" i="0" u="none" strike="noStrike" kern="1200" cap="none" spc="0" normalizeH="0" baseline="0" noProof="0">
              <a:ln>
                <a:noFill/>
              </a:ln>
              <a:solidFill>
                <a:prstClr val="black"/>
              </a:solidFill>
              <a:effectLst/>
              <a:uLnTx/>
              <a:uFillTx/>
              <a:latin typeface="Arial"/>
              <a:ea typeface="Arial"/>
              <a:cs typeface="Arial"/>
              <a:sym typeface="Arial"/>
            </a:endParaRPr>
          </a:p>
          <a:p>
            <a:pPr marL="285750" marR="0" lvl="0" indent="-285750" algn="l" defTabSz="457200" rtl="0" eaLnBrk="1" fontAlgn="auto" latinLnBrk="0" hangingPunct="1">
              <a:lnSpc>
                <a:spcPct val="100000"/>
              </a:lnSpc>
              <a:spcBef>
                <a:spcPts val="0"/>
              </a:spcBef>
              <a:spcAft>
                <a:spcPts val="0"/>
              </a:spcAft>
              <a:buClr>
                <a:prstClr val="black"/>
              </a:buClr>
              <a:buSzPts val="2400"/>
              <a:buFont typeface="Arial"/>
              <a:buChar char="•"/>
              <a:tabLst/>
              <a:defRPr/>
            </a:pPr>
            <a:endParaRPr kumimoji="0" lang="en-US" sz="2000" b="0" i="0" u="none" strike="noStrike" kern="1200" cap="none" spc="0" normalizeH="0" baseline="0" noProof="0">
              <a:ln>
                <a:noFill/>
              </a:ln>
              <a:solidFill>
                <a:prstClr val="black"/>
              </a:solidFill>
              <a:effectLst/>
              <a:uLnTx/>
              <a:uFillTx/>
              <a:latin typeface="Arial"/>
              <a:ea typeface="Arial"/>
              <a:cs typeface="Arial"/>
              <a:sym typeface="Arial"/>
            </a:endParaRPr>
          </a:p>
          <a:p>
            <a:pPr marL="285750" indent="-285750">
              <a:spcAft>
                <a:spcPts val="0"/>
              </a:spcAft>
              <a:buClr>
                <a:prstClr val="black"/>
              </a:buClr>
              <a:buFont typeface="Arial"/>
              <a:buChar char="•"/>
              <a:defRPr/>
            </a:pPr>
            <a:r>
              <a:rPr kumimoji="0" lang="en-US" sz="2000" b="0" i="0" u="none" strike="noStrike" kern="1200" cap="none" spc="0" normalizeH="0" baseline="0" noProof="0">
                <a:ln>
                  <a:noFill/>
                </a:ln>
                <a:solidFill>
                  <a:prstClr val="black"/>
                </a:solidFill>
                <a:effectLst/>
                <a:uLnTx/>
                <a:uFillTx/>
                <a:latin typeface="Arial"/>
                <a:cs typeface="Arial"/>
              </a:rPr>
              <a:t>Significant reduction in number of tickets raised by application developers from multiple</a:t>
            </a:r>
            <a:r>
              <a:rPr lang="en-US">
                <a:solidFill>
                  <a:prstClr val="black"/>
                </a:solidFill>
              </a:rPr>
              <a:t> </a:t>
            </a:r>
            <a:r>
              <a:rPr kumimoji="0" lang="en-US" sz="2000" b="0" i="0" u="none" strike="noStrike" kern="1200" cap="none" spc="0" normalizeH="0" baseline="0" noProof="0">
                <a:ln>
                  <a:noFill/>
                </a:ln>
                <a:solidFill>
                  <a:prstClr val="black"/>
                </a:solidFill>
                <a:effectLst/>
                <a:uLnTx/>
                <a:uFillTx/>
                <a:latin typeface="Arial"/>
                <a:cs typeface="Arial"/>
              </a:rPr>
              <a:t>per day to</a:t>
            </a:r>
            <a:r>
              <a:rPr lang="en-US">
                <a:solidFill>
                  <a:prstClr val="black"/>
                </a:solidFill>
              </a:rPr>
              <a:t> one</a:t>
            </a:r>
            <a:r>
              <a:rPr kumimoji="0" lang="en-US" sz="2000" b="0" i="0" u="none" strike="noStrike" kern="1200" cap="none" spc="0" normalizeH="0" baseline="0" noProof="0">
                <a:ln>
                  <a:noFill/>
                </a:ln>
                <a:solidFill>
                  <a:prstClr val="black"/>
                </a:solidFill>
                <a:effectLst/>
                <a:uLnTx/>
                <a:uFillTx/>
                <a:latin typeface="Arial"/>
                <a:cs typeface="Arial"/>
              </a:rPr>
              <a:t> per year.</a:t>
            </a:r>
            <a:endParaRPr lang="en-US" sz="2000" b="0" i="0" u="none" strike="noStrike" kern="1200" cap="none" spc="0" normalizeH="0" baseline="0" noProof="0">
              <a:ln>
                <a:noFill/>
              </a:ln>
              <a:solidFill>
                <a:prstClr val="black"/>
              </a:solidFill>
              <a:effectLst/>
              <a:uLnTx/>
              <a:uFillTx/>
              <a:latin typeface="Arial"/>
              <a:cs typeface="Arial"/>
            </a:endParaRPr>
          </a:p>
          <a:p>
            <a:pPr marL="285750" marR="0" lvl="0" indent="-285750" algn="l" defTabSz="457200" rtl="0" eaLnBrk="1" fontAlgn="auto" latinLnBrk="0" hangingPunct="1">
              <a:lnSpc>
                <a:spcPct val="100000"/>
              </a:lnSpc>
              <a:spcBef>
                <a:spcPts val="0"/>
              </a:spcBef>
              <a:spcAft>
                <a:spcPts val="0"/>
              </a:spcAft>
              <a:buClr>
                <a:prstClr val="black"/>
              </a:buClr>
              <a:buSzPts val="2400"/>
              <a:buFont typeface="Arial"/>
              <a:buChar char="•"/>
              <a:tabLst/>
              <a:defRPr/>
            </a:pPr>
            <a:endParaRPr kumimoji="0" lang="en-US" sz="2000" b="0" i="0" u="none" strike="noStrike" kern="1200" cap="none" spc="0" normalizeH="0" baseline="0" noProof="0">
              <a:ln>
                <a:noFill/>
              </a:ln>
              <a:solidFill>
                <a:prstClr val="black"/>
              </a:solidFill>
              <a:effectLst/>
              <a:uLnTx/>
              <a:uFillTx/>
              <a:latin typeface="Arial"/>
              <a:cs typeface="Arial"/>
            </a:endParaRPr>
          </a:p>
          <a:p>
            <a:pPr marL="285750" indent="-285750">
              <a:spcAft>
                <a:spcPts val="0"/>
              </a:spcAft>
              <a:buClr>
                <a:prstClr val="black"/>
              </a:buClr>
              <a:buFont typeface="Arial"/>
              <a:buChar char="•"/>
              <a:defRPr/>
            </a:pPr>
            <a:r>
              <a:rPr kumimoji="0" lang="en-US" sz="2000" b="0" i="0" u="none" strike="noStrike" kern="1200" cap="none" spc="0" normalizeH="0" baseline="0" noProof="0">
                <a:ln>
                  <a:noFill/>
                </a:ln>
                <a:solidFill>
                  <a:prstClr val="black"/>
                </a:solidFill>
                <a:effectLst/>
                <a:uLnTx/>
                <a:uFillTx/>
                <a:latin typeface="Arial"/>
                <a:ea typeface="Arial"/>
                <a:cs typeface="Arial"/>
                <a:sym typeface="Arial"/>
              </a:rPr>
              <a:t>Significant decrease in new application production deployment time from months to seconds.</a:t>
            </a:r>
            <a:r>
              <a:rPr lang="en-US">
                <a:solidFill>
                  <a:prstClr val="black"/>
                </a:solidFill>
                <a:sym typeface="Arial"/>
              </a:rPr>
              <a:t> </a:t>
            </a:r>
            <a:endParaRPr kumimoji="0" lang="en-US" sz="1200" b="0" i="0" u="none" strike="noStrike" kern="1200" cap="none" spc="0" normalizeH="0" baseline="0" noProof="0">
              <a:ln>
                <a:noFill/>
              </a:ln>
              <a:solidFill>
                <a:prstClr val="black"/>
              </a:solidFill>
              <a:effectLst/>
              <a:uLnTx/>
              <a:uFillTx/>
              <a:latin typeface="Arial"/>
              <a:ea typeface="Arial"/>
              <a:cs typeface="Arial"/>
              <a:sym typeface="Arial"/>
            </a:endParaRPr>
          </a:p>
        </p:txBody>
      </p:sp>
      <p:pic>
        <p:nvPicPr>
          <p:cNvPr id="6" name="Picture 5" descr="A diagram of a software system&#10;&#10;Description automatically generated">
            <a:extLst>
              <a:ext uri="{FF2B5EF4-FFF2-40B4-BE49-F238E27FC236}">
                <a16:creationId xmlns:a16="http://schemas.microsoft.com/office/drawing/2014/main" id="{5975324A-F151-120D-E435-4655C2D1F038}"/>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07110" y="1755832"/>
            <a:ext cx="2538745" cy="3848691"/>
          </a:xfrm>
          <a:prstGeom prst="rect">
            <a:avLst/>
          </a:prstGeom>
        </p:spPr>
      </p:pic>
      <p:sp>
        <p:nvSpPr>
          <p:cNvPr id="8" name="Rectangle 7">
            <a:extLst>
              <a:ext uri="{FF2B5EF4-FFF2-40B4-BE49-F238E27FC236}">
                <a16:creationId xmlns:a16="http://schemas.microsoft.com/office/drawing/2014/main" id="{988234C8-D68B-DC91-B93D-D26E236E5517}"/>
              </a:ext>
            </a:extLst>
          </p:cNvPr>
          <p:cNvSpPr/>
          <p:nvPr/>
        </p:nvSpPr>
        <p:spPr>
          <a:xfrm>
            <a:off x="904240" y="1684712"/>
            <a:ext cx="2735816" cy="3987800"/>
          </a:xfrm>
          <a:prstGeom prst="rect">
            <a:avLst/>
          </a:prstGeom>
          <a:noFill/>
          <a:ln>
            <a:solidFill>
              <a:srgbClr val="6F78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spTree>
    <p:extLst>
      <p:ext uri="{BB962C8B-B14F-4D97-AF65-F5344CB8AC3E}">
        <p14:creationId xmlns:p14="http://schemas.microsoft.com/office/powerpoint/2010/main" val="287312834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03D89384-F2E8-D7B3-B385-82ACA6B468CB}"/>
              </a:ext>
            </a:extLst>
          </p:cNvPr>
          <p:cNvSpPr txBox="1"/>
          <p:nvPr/>
        </p:nvSpPr>
        <p:spPr>
          <a:xfrm>
            <a:off x="466596" y="1975435"/>
            <a:ext cx="11274552" cy="4009729"/>
          </a:xfrm>
          <a:prstGeom prst="rect">
            <a:avLst/>
          </a:prstGeom>
          <a:noFill/>
        </p:spPr>
        <p:txBody>
          <a:bodyPr wrap="square" lIns="0" rIns="457200" numCol="2" spcCol="457200" anchor="ctr" anchorCtr="0">
            <a:noAutofit/>
          </a:bodyPr>
          <a:lstStyle/>
          <a:p>
            <a:pPr marL="309600" marR="0" lvl="0" indent="-309600" algn="l" defTabSz="457200" rtl="0" eaLnBrk="1" fontAlgn="auto" latinLnBrk="0" hangingPunct="1">
              <a:lnSpc>
                <a:spcPct val="90000"/>
              </a:lnSpc>
              <a:spcBef>
                <a:spcPts val="0"/>
              </a:spcBef>
              <a:spcAft>
                <a:spcPts val="1200"/>
              </a:spcAft>
              <a:buClr>
                <a:prstClr val="black"/>
              </a:buClr>
              <a:buSzPct val="120000"/>
              <a:buFont typeface="Arial" panose="020B0604020202020204" pitchFamily="34" charset="0"/>
              <a:buChar char="•"/>
              <a:tabLst/>
              <a:defRPr/>
            </a:pPr>
            <a:r>
              <a:rPr kumimoji="0" lang="en-US" sz="1800" b="1" i="0" u="none" strike="noStrike" kern="1200" cap="none" spc="0" normalizeH="0" baseline="0" noProof="0">
                <a:ln>
                  <a:noFill/>
                </a:ln>
                <a:solidFill>
                  <a:prstClr val="black"/>
                </a:solidFill>
                <a:effectLst/>
                <a:uLnTx/>
                <a:uFillTx/>
                <a:latin typeface="Arial" panose="020B0604020202020204"/>
                <a:ea typeface="+mn-ea"/>
                <a:cs typeface="+mn-cs"/>
              </a:rPr>
              <a:t>Treat the platform as a product. </a:t>
            </a:r>
            <a:r>
              <a:rPr kumimoji="0" lang="en-US" sz="1800" b="0" i="0" u="none" strike="noStrike" kern="1200" cap="none" spc="0" normalizeH="0" baseline="0" noProof="0">
                <a:ln>
                  <a:noFill/>
                </a:ln>
                <a:solidFill>
                  <a:prstClr val="black"/>
                </a:solidFill>
                <a:effectLst/>
                <a:uLnTx/>
                <a:uFillTx/>
                <a:latin typeface="Arial" panose="020B0604020202020204"/>
                <a:ea typeface="+mn-ea"/>
                <a:cs typeface="+mn-cs"/>
              </a:rPr>
              <a:t>Appoint a product owner to analyze user and developer experience of using complex technology to find pain points. Implement the thinnest viable platforms to address the biggest pain points.</a:t>
            </a:r>
          </a:p>
          <a:p>
            <a:pPr marL="309600" marR="0" lvl="0" indent="-309600" algn="l" defTabSz="457200" rtl="0" eaLnBrk="1" fontAlgn="auto" latinLnBrk="0" hangingPunct="1">
              <a:lnSpc>
                <a:spcPct val="90000"/>
              </a:lnSpc>
              <a:spcBef>
                <a:spcPts val="0"/>
              </a:spcBef>
              <a:spcAft>
                <a:spcPts val="1200"/>
              </a:spcAft>
              <a:buClr>
                <a:prstClr val="black"/>
              </a:buClr>
              <a:buSzPct val="120000"/>
              <a:buFont typeface="Arial" panose="020B0604020202020204" pitchFamily="34" charset="0"/>
              <a:buChar char="•"/>
              <a:tabLst/>
              <a:defRPr/>
            </a:pPr>
            <a:r>
              <a:rPr kumimoji="0" lang="en-US" sz="1800" b="1" i="0" u="none" strike="noStrike" kern="1200" cap="none" spc="0" normalizeH="0" baseline="0" noProof="0">
                <a:ln>
                  <a:noFill/>
                </a:ln>
                <a:solidFill>
                  <a:prstClr val="black"/>
                </a:solidFill>
                <a:effectLst/>
                <a:uLnTx/>
                <a:uFillTx/>
                <a:latin typeface="Arial" panose="020B0604020202020204"/>
                <a:ea typeface="+mn-ea"/>
                <a:cs typeface="+mn-cs"/>
              </a:rPr>
              <a:t>Establish dedicated platform teams. </a:t>
            </a:r>
            <a:r>
              <a:rPr kumimoji="0" lang="en-US" sz="1800" b="0" i="0" u="none" strike="noStrike" kern="1200" cap="none" spc="0" normalizeH="0" baseline="0" noProof="0">
                <a:ln>
                  <a:noFill/>
                </a:ln>
                <a:solidFill>
                  <a:prstClr val="black"/>
                </a:solidFill>
                <a:effectLst/>
                <a:uLnTx/>
                <a:uFillTx/>
                <a:latin typeface="Arial" panose="020B0604020202020204"/>
                <a:ea typeface="+mn-ea"/>
                <a:cs typeface="+mn-cs"/>
              </a:rPr>
              <a:t>They will curate and build internal platforms with application components, tools, knowledge and services.</a:t>
            </a:r>
          </a:p>
          <a:p>
            <a:pPr marL="309600" marR="0" lvl="0" indent="-309600" algn="l" defTabSz="457200" rtl="0" eaLnBrk="1" fontAlgn="auto" latinLnBrk="0" hangingPunct="1">
              <a:lnSpc>
                <a:spcPct val="90000"/>
              </a:lnSpc>
              <a:spcBef>
                <a:spcPts val="0"/>
              </a:spcBef>
              <a:spcAft>
                <a:spcPts val="1200"/>
              </a:spcAft>
              <a:buClr>
                <a:prstClr val="black"/>
              </a:buClr>
              <a:buSzPct val="120000"/>
              <a:buFont typeface="Arial" panose="020B0604020202020204" pitchFamily="34" charset="0"/>
              <a:buChar char="•"/>
              <a:tabLst/>
              <a:defRPr/>
            </a:pPr>
            <a:r>
              <a:rPr kumimoji="0" lang="en-US" sz="1800" b="1" i="0" u="none" strike="noStrike" kern="1200" cap="none" spc="0" normalizeH="0" baseline="0" noProof="0">
                <a:ln>
                  <a:noFill/>
                </a:ln>
                <a:solidFill>
                  <a:prstClr val="black"/>
                </a:solidFill>
                <a:effectLst/>
                <a:uLnTx/>
                <a:uFillTx/>
                <a:latin typeface="Arial" panose="020B0604020202020204"/>
                <a:ea typeface="+mn-ea"/>
                <a:cs typeface="+mn-cs"/>
              </a:rPr>
              <a:t>Embed security and architecture into platforms </a:t>
            </a:r>
            <a:r>
              <a:rPr kumimoji="0" lang="en-US" sz="1800" b="0" i="0" u="none" strike="noStrike" kern="1200" cap="none" spc="0" normalizeH="0" baseline="0" noProof="0">
                <a:ln>
                  <a:noFill/>
                </a:ln>
                <a:solidFill>
                  <a:prstClr val="black"/>
                </a:solidFill>
                <a:effectLst/>
                <a:uLnTx/>
                <a:uFillTx/>
                <a:latin typeface="Arial" panose="020B0604020202020204"/>
                <a:ea typeface="+mn-ea"/>
                <a:cs typeface="+mn-cs"/>
              </a:rPr>
              <a:t>Security and architecture teams must “shift left,” embedding controls and guardrails into the production workflow, or paved road, as early as possible. </a:t>
            </a:r>
          </a:p>
          <a:p>
            <a:pPr marL="309600" marR="0" lvl="0" indent="-309600" algn="l" defTabSz="457200" rtl="0" eaLnBrk="1" fontAlgn="auto" latinLnBrk="0" hangingPunct="1">
              <a:lnSpc>
                <a:spcPct val="90000"/>
              </a:lnSpc>
              <a:spcBef>
                <a:spcPts val="0"/>
              </a:spcBef>
              <a:spcAft>
                <a:spcPts val="1200"/>
              </a:spcAft>
              <a:buClr>
                <a:prstClr val="black"/>
              </a:buClr>
              <a:buSzPct val="120000"/>
              <a:buFont typeface="Arial" panose="020B0604020202020204" pitchFamily="34" charset="0"/>
              <a:buChar char="•"/>
              <a:tabLst/>
              <a:defRPr/>
            </a:pPr>
            <a:r>
              <a:rPr kumimoji="0" lang="en-US" sz="1800" b="1" i="0" u="none" strike="noStrike" kern="1200" cap="none" spc="0" normalizeH="0" baseline="0" noProof="0">
                <a:ln>
                  <a:noFill/>
                </a:ln>
                <a:solidFill>
                  <a:prstClr val="black"/>
                </a:solidFill>
                <a:effectLst/>
                <a:uLnTx/>
                <a:uFillTx/>
                <a:latin typeface="Arial" panose="020B0604020202020204"/>
                <a:ea typeface="+mn-ea"/>
                <a:cs typeface="+mn-cs"/>
              </a:rPr>
              <a:t>Make the platform easy to use and self service</a:t>
            </a:r>
            <a:r>
              <a:rPr kumimoji="0" lang="en-US" sz="1800" b="0" i="0" u="none" strike="noStrike" kern="1200" cap="none" spc="0" normalizeH="0" baseline="0" noProof="0">
                <a:ln>
                  <a:noFill/>
                </a:ln>
                <a:solidFill>
                  <a:prstClr val="black"/>
                </a:solidFill>
                <a:effectLst/>
                <a:uLnTx/>
                <a:uFillTx/>
                <a:latin typeface="Arial" panose="020B0604020202020204"/>
                <a:ea typeface="+mn-ea"/>
                <a:cs typeface="+mn-cs"/>
              </a:rPr>
              <a:t>. Concentrate on making the platform compelling and easy to use without users needing tickets or experts. Use internal developer portals to ease discovery and use of the platforms.</a:t>
            </a:r>
          </a:p>
          <a:p>
            <a:pPr marL="309600" marR="0" lvl="0" indent="-309600" algn="l" defTabSz="457200" rtl="0" eaLnBrk="1" fontAlgn="auto" latinLnBrk="0" hangingPunct="1">
              <a:lnSpc>
                <a:spcPct val="90000"/>
              </a:lnSpc>
              <a:spcBef>
                <a:spcPts val="0"/>
              </a:spcBef>
              <a:spcAft>
                <a:spcPts val="1200"/>
              </a:spcAft>
              <a:buClr>
                <a:prstClr val="black"/>
              </a:buClr>
              <a:buSzPct val="120000"/>
              <a:buFont typeface="Arial" panose="020B0604020202020204" pitchFamily="34" charset="0"/>
              <a:buChar char="•"/>
              <a:tabLst/>
              <a:defRPr/>
            </a:pPr>
            <a:r>
              <a:rPr kumimoji="0" lang="en-US" sz="1800" b="1" i="0" u="none" strike="noStrike" kern="1200" cap="none" spc="0" normalizeH="0" baseline="0" noProof="0">
                <a:ln>
                  <a:noFill/>
                </a:ln>
                <a:solidFill>
                  <a:prstClr val="black"/>
                </a:solidFill>
                <a:effectLst/>
                <a:uLnTx/>
                <a:uFillTx/>
                <a:latin typeface="Arial" panose="020B0604020202020204"/>
                <a:ea typeface="+mn-ea"/>
                <a:cs typeface="+mn-cs"/>
              </a:rPr>
              <a:t>Evolve platforms with user feedback. </a:t>
            </a:r>
            <a:r>
              <a:rPr kumimoji="0" lang="en-US" sz="1800" b="0" i="0" u="none" strike="noStrike" kern="1200" cap="none" spc="0" normalizeH="0" baseline="0" noProof="0">
                <a:ln>
                  <a:noFill/>
                </a:ln>
                <a:solidFill>
                  <a:prstClr val="black"/>
                </a:solidFill>
                <a:effectLst/>
                <a:uLnTx/>
                <a:uFillTx/>
                <a:latin typeface="Arial" panose="020B0604020202020204"/>
                <a:ea typeface="+mn-ea"/>
                <a:cs typeface="+mn-cs"/>
              </a:rPr>
              <a:t>Continuously measure satisfaction, adoption and success of the platforms with the users to prioritize work and investments.</a:t>
            </a:r>
          </a:p>
        </p:txBody>
      </p:sp>
      <p:sp>
        <p:nvSpPr>
          <p:cNvPr id="10" name="Text Placeholder 9">
            <a:extLst>
              <a:ext uri="{FF2B5EF4-FFF2-40B4-BE49-F238E27FC236}">
                <a16:creationId xmlns:a16="http://schemas.microsoft.com/office/drawing/2014/main" id="{BAB220A9-912C-52BD-FA34-E92AAC367456}"/>
              </a:ext>
            </a:extLst>
          </p:cNvPr>
          <p:cNvSpPr>
            <a:spLocks noGrp="1"/>
          </p:cNvSpPr>
          <p:nvPr>
            <p:ph type="body" sz="quarter" idx="10"/>
          </p:nvPr>
        </p:nvSpPr>
        <p:spPr/>
        <p:txBody>
          <a:bodyPr/>
          <a:lstStyle/>
          <a:p>
            <a:r>
              <a:rPr lang="en-US"/>
              <a:t>Platform Engineering</a:t>
            </a:r>
          </a:p>
        </p:txBody>
      </p:sp>
    </p:spTree>
    <p:extLst>
      <p:ext uri="{BB962C8B-B14F-4D97-AF65-F5344CB8AC3E}">
        <p14:creationId xmlns:p14="http://schemas.microsoft.com/office/powerpoint/2010/main" val="2880867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sp>
        <p:nvSpPr>
          <p:cNvPr id="2" name="TextBox 1">
            <a:extLst>
              <a:ext uri="{FF2B5EF4-FFF2-40B4-BE49-F238E27FC236}">
                <a16:creationId xmlns:a16="http://schemas.microsoft.com/office/drawing/2014/main" id="{B3FFF4DA-D711-CFB3-1960-E1DDC93ABCE5}"/>
              </a:ext>
            </a:extLst>
          </p:cNvPr>
          <p:cNvSpPr txBox="1"/>
          <p:nvPr/>
        </p:nvSpPr>
        <p:spPr>
          <a:xfrm>
            <a:off x="0" y="1322174"/>
            <a:ext cx="12191999" cy="3371118"/>
          </a:xfrm>
          <a:prstGeom prst="rect">
            <a:avLst/>
          </a:prstGeom>
          <a:solidFill>
            <a:srgbClr val="000000">
              <a:alpha val="78852"/>
            </a:srgbClr>
          </a:solidFill>
          <a:ln>
            <a:noFill/>
          </a:ln>
          <a:effectLst/>
        </p:spPr>
        <p:txBody>
          <a:bodyPr wrap="square" lIns="182880" tIns="91440" rIns="182880" bIns="91440">
            <a:noAutofit/>
          </a:bodyPr>
          <a:lstStyle>
            <a:defPPr>
              <a:defRPr lang="en-US"/>
            </a:defPPr>
            <a:lvl1pPr marL="50800">
              <a:spcBef>
                <a:spcPts val="0"/>
              </a:spcBef>
              <a:spcAft>
                <a:spcPts val="0"/>
              </a:spcAft>
              <a:defRPr sz="2000" b="0" i="0" u="none" strike="noStrike">
                <a:effectLst/>
              </a:defRPr>
            </a:lvl1pPr>
            <a:lvl2pPr marL="0" marR="0" lvl="1">
              <a:lnSpc>
                <a:spcPct val="100000"/>
              </a:lnSpc>
              <a:spcBef>
                <a:spcPts val="0"/>
              </a:spcBef>
              <a:spcAft>
                <a:spcPts val="1200"/>
              </a:spcAft>
              <a:buClr>
                <a:schemeClr val="tx1"/>
              </a:buClr>
              <a:buSzPct val="100000"/>
              <a:defRPr b="0" i="0" u="none" strike="noStrike">
                <a:latin typeface="Arial"/>
                <a:ea typeface="Arial"/>
                <a:cs typeface="Arial"/>
              </a:defRPr>
            </a:lvl2pPr>
          </a:lstStyle>
          <a:p>
            <a:pPr marL="50800" marR="0" lvl="0" indent="0" algn="l" defTabSz="457200" rtl="0" eaLnBrk="1" fontAlgn="auto" latinLnBrk="0" hangingPunct="1">
              <a:lnSpc>
                <a:spcPct val="100000"/>
              </a:lnSpc>
              <a:spcBef>
                <a:spcPts val="0"/>
              </a:spcBef>
              <a:spcAft>
                <a:spcPts val="600"/>
              </a:spcAft>
              <a:buClrTx/>
              <a:buSzTx/>
              <a:buFontTx/>
              <a:buNone/>
              <a:tabLst/>
              <a:defRPr/>
            </a:pPr>
            <a:endParaRPr kumimoji="0" lang="en-US" sz="2200" b="0" i="0" u="none" strike="noStrike" kern="1200" cap="none" spc="0" normalizeH="0" baseline="0" noProof="0">
              <a:ln>
                <a:noFill/>
              </a:ln>
              <a:solidFill>
                <a:prstClr val="white"/>
              </a:solidFill>
              <a:effectLst/>
              <a:uLnTx/>
              <a:uFillTx/>
              <a:latin typeface="Arial"/>
              <a:ea typeface="+mn-ea"/>
              <a:cs typeface="+mn-cs"/>
            </a:endParaRPr>
          </a:p>
        </p:txBody>
      </p:sp>
      <p:sp>
        <p:nvSpPr>
          <p:cNvPr id="10" name="Google Shape;834;p31">
            <a:extLst>
              <a:ext uri="{FF2B5EF4-FFF2-40B4-BE49-F238E27FC236}">
                <a16:creationId xmlns:a16="http://schemas.microsoft.com/office/drawing/2014/main" id="{B0E393B7-A56D-CF10-C794-0AD1A135E636}"/>
              </a:ext>
            </a:extLst>
          </p:cNvPr>
          <p:cNvSpPr txBox="1"/>
          <p:nvPr/>
        </p:nvSpPr>
        <p:spPr>
          <a:xfrm>
            <a:off x="3294743" y="1974389"/>
            <a:ext cx="5602514" cy="369332"/>
          </a:xfrm>
          <a:prstGeom prst="rect">
            <a:avLst/>
          </a:prstGeom>
          <a:noFill/>
          <a:ln>
            <a:noFill/>
          </a:ln>
        </p:spPr>
        <p:txBody>
          <a:bodyPr spcFirstLastPara="1" wrap="square" lIns="0" tIns="45700" rIns="91425" bIns="45700" anchor="t" anchorCtr="0">
            <a:spAutoFit/>
          </a:bodyPr>
          <a:lstStyle/>
          <a:p>
            <a:pPr marL="0" marR="0" lvl="0" indent="0" algn="ctr" rtl="0">
              <a:lnSpc>
                <a:spcPct val="100000"/>
              </a:lnSpc>
              <a:spcBef>
                <a:spcPts val="0"/>
              </a:spcBef>
              <a:spcAft>
                <a:spcPts val="0"/>
              </a:spcAft>
              <a:buClr>
                <a:srgbClr val="FFFFFF"/>
              </a:buClr>
              <a:buSzPts val="1800"/>
              <a:buFont typeface="Arial"/>
              <a:buNone/>
            </a:pPr>
            <a:r>
              <a:rPr lang="en-US" sz="1800" b="0" i="0" u="none" strike="noStrike" cap="none">
                <a:solidFill>
                  <a:srgbClr val="FFFFFF"/>
                </a:solidFill>
                <a:latin typeface="Arial"/>
                <a:ea typeface="Arial"/>
                <a:cs typeface="Arial"/>
                <a:sym typeface="Arial"/>
              </a:rPr>
              <a:t>Accelerate Creation</a:t>
            </a:r>
            <a:endParaRPr sz="1800" b="0" i="0" u="none" strike="noStrike" cap="none">
              <a:solidFill>
                <a:srgbClr val="FFFFFF"/>
              </a:solidFill>
              <a:latin typeface="Arial"/>
              <a:ea typeface="Arial"/>
              <a:cs typeface="Arial"/>
              <a:sym typeface="Arial"/>
            </a:endParaRPr>
          </a:p>
        </p:txBody>
      </p:sp>
      <p:sp>
        <p:nvSpPr>
          <p:cNvPr id="11" name="Google Shape;835;p31">
            <a:extLst>
              <a:ext uri="{FF2B5EF4-FFF2-40B4-BE49-F238E27FC236}">
                <a16:creationId xmlns:a16="http://schemas.microsoft.com/office/drawing/2014/main" id="{3AB18E87-25F6-3A3E-3EB3-C93C9DCEFB87}"/>
              </a:ext>
            </a:extLst>
          </p:cNvPr>
          <p:cNvSpPr txBox="1"/>
          <p:nvPr/>
        </p:nvSpPr>
        <p:spPr>
          <a:xfrm>
            <a:off x="457200" y="2474149"/>
            <a:ext cx="11276013" cy="443198"/>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rgbClr val="FFFFFF"/>
              </a:buClr>
              <a:buSzPts val="3200"/>
              <a:buFont typeface="Arial Black"/>
              <a:buNone/>
            </a:pPr>
            <a:r>
              <a:rPr lang="en-US" sz="3200" b="0" i="0" u="none" strike="noStrike" cap="none">
                <a:solidFill>
                  <a:srgbClr val="FFFFFF"/>
                </a:solidFill>
                <a:latin typeface="Arial Black"/>
                <a:ea typeface="Arial Black"/>
                <a:cs typeface="Arial Black"/>
                <a:sym typeface="Arial Black"/>
              </a:rPr>
              <a:t>AI-Augmented Development</a:t>
            </a:r>
            <a:endParaRPr sz="3200" b="0" i="0" u="none" strike="noStrike" cap="none">
              <a:solidFill>
                <a:srgbClr val="FFFFFF"/>
              </a:solidFill>
              <a:latin typeface="Arial Black"/>
              <a:ea typeface="Arial Black"/>
              <a:cs typeface="Arial Black"/>
              <a:sym typeface="Arial Black"/>
            </a:endParaRPr>
          </a:p>
        </p:txBody>
      </p:sp>
      <p:sp>
        <p:nvSpPr>
          <p:cNvPr id="13" name="Google Shape;838;p31">
            <a:extLst>
              <a:ext uri="{FF2B5EF4-FFF2-40B4-BE49-F238E27FC236}">
                <a16:creationId xmlns:a16="http://schemas.microsoft.com/office/drawing/2014/main" id="{C87A9ECA-4420-570B-AE5F-59B1B97F0D38}"/>
              </a:ext>
            </a:extLst>
          </p:cNvPr>
          <p:cNvSpPr txBox="1"/>
          <p:nvPr/>
        </p:nvSpPr>
        <p:spPr>
          <a:xfrm>
            <a:off x="1749552" y="3203682"/>
            <a:ext cx="2584704" cy="1200329"/>
          </a:xfrm>
          <a:prstGeom prst="rect">
            <a:avLst/>
          </a:prstGeom>
          <a:noFill/>
          <a:ln>
            <a:noFill/>
          </a:ln>
        </p:spPr>
        <p:txBody>
          <a:bodyPr spcFirstLastPara="1" wrap="square" lIns="0" tIns="45700" rIns="91425" bIns="45700" anchor="t" anchorCtr="0">
            <a:spAutoFit/>
          </a:bodyPr>
          <a:lstStyle/>
          <a:p>
            <a:pPr>
              <a:buClr>
                <a:srgbClr val="FFFFFF"/>
              </a:buClr>
              <a:buSzPts val="1800"/>
            </a:pPr>
            <a:r>
              <a:rPr lang="en-US" sz="1800" b="0" i="0" u="none" strike="noStrike" cap="none">
                <a:solidFill>
                  <a:srgbClr val="FFFFFF"/>
                </a:solidFill>
                <a:latin typeface="Arial"/>
                <a:ea typeface="Arial"/>
                <a:cs typeface="Arial"/>
                <a:sym typeface="Arial"/>
              </a:rPr>
              <a:t>Embed AI in support of software design, code,</a:t>
            </a:r>
            <a:r>
              <a:rPr lang="en-US">
                <a:solidFill>
                  <a:srgbClr val="FFFFFF"/>
                </a:solidFill>
                <a:latin typeface="Arial"/>
                <a:ea typeface="Arial"/>
                <a:cs typeface="Arial"/>
                <a:sym typeface="Arial"/>
              </a:rPr>
              <a:t> </a:t>
            </a:r>
            <a:r>
              <a:rPr lang="en-US" sz="1800" b="0" i="0" u="none" strike="noStrike" cap="none">
                <a:solidFill>
                  <a:srgbClr val="FFFFFF"/>
                </a:solidFill>
                <a:latin typeface="Arial"/>
                <a:ea typeface="Arial"/>
                <a:cs typeface="Arial"/>
                <a:sym typeface="Arial"/>
              </a:rPr>
              <a:t> development and testing</a:t>
            </a:r>
            <a:endParaRPr/>
          </a:p>
        </p:txBody>
      </p:sp>
      <p:sp>
        <p:nvSpPr>
          <p:cNvPr id="14" name="Google Shape;839;p31">
            <a:extLst>
              <a:ext uri="{FF2B5EF4-FFF2-40B4-BE49-F238E27FC236}">
                <a16:creationId xmlns:a16="http://schemas.microsoft.com/office/drawing/2014/main" id="{067C54ED-E4EC-B415-6235-4CC0999F2D2C}"/>
              </a:ext>
            </a:extLst>
          </p:cNvPr>
          <p:cNvSpPr txBox="1"/>
          <p:nvPr/>
        </p:nvSpPr>
        <p:spPr>
          <a:xfrm>
            <a:off x="4803648" y="3203682"/>
            <a:ext cx="2584704" cy="923330"/>
          </a:xfrm>
          <a:prstGeom prst="rect">
            <a:avLst/>
          </a:prstGeom>
          <a:noFill/>
          <a:ln>
            <a:noFill/>
          </a:ln>
        </p:spPr>
        <p:txBody>
          <a:bodyPr spcFirstLastPara="1" wrap="square" lIns="0" tIns="45700" rIns="91425" bIns="45700" anchor="t" anchorCtr="0">
            <a:spAutoFit/>
          </a:bodyPr>
          <a:lstStyle/>
          <a:p>
            <a:pPr marL="0" marR="0" lvl="0" indent="0" algn="l" rtl="0">
              <a:lnSpc>
                <a:spcPct val="100000"/>
              </a:lnSpc>
              <a:spcBef>
                <a:spcPts val="0"/>
              </a:spcBef>
              <a:spcAft>
                <a:spcPts val="0"/>
              </a:spcAft>
              <a:buClr>
                <a:srgbClr val="FFFFFF"/>
              </a:buClr>
              <a:buSzPts val="1800"/>
              <a:buFont typeface="Arial"/>
              <a:buNone/>
            </a:pPr>
            <a:r>
              <a:rPr lang="en-US" sz="1800" b="0" i="0" u="none" strike="noStrike" cap="none">
                <a:solidFill>
                  <a:srgbClr val="FFFFFF"/>
                </a:solidFill>
                <a:latin typeface="Arial"/>
                <a:ea typeface="Arial"/>
                <a:cs typeface="Arial"/>
                <a:sym typeface="Arial"/>
              </a:rPr>
              <a:t>Stretched engineers are equipped for more reliable product release</a:t>
            </a:r>
            <a:endParaRPr/>
          </a:p>
        </p:txBody>
      </p:sp>
      <p:sp>
        <p:nvSpPr>
          <p:cNvPr id="15" name="Google Shape;840;p31">
            <a:extLst>
              <a:ext uri="{FF2B5EF4-FFF2-40B4-BE49-F238E27FC236}">
                <a16:creationId xmlns:a16="http://schemas.microsoft.com/office/drawing/2014/main" id="{3B1A981C-8099-9DA7-A8AF-B6855BDF64F2}"/>
              </a:ext>
            </a:extLst>
          </p:cNvPr>
          <p:cNvSpPr txBox="1"/>
          <p:nvPr/>
        </p:nvSpPr>
        <p:spPr>
          <a:xfrm>
            <a:off x="7857744" y="3203682"/>
            <a:ext cx="2584704" cy="1200329"/>
          </a:xfrm>
          <a:prstGeom prst="rect">
            <a:avLst/>
          </a:prstGeom>
          <a:noFill/>
          <a:ln>
            <a:noFill/>
          </a:ln>
        </p:spPr>
        <p:txBody>
          <a:bodyPr spcFirstLastPara="1" wrap="square" lIns="0" tIns="45700" rIns="91425" bIns="45700" anchor="t" anchorCtr="0">
            <a:spAutoFit/>
          </a:bodyPr>
          <a:lstStyle/>
          <a:p>
            <a:pPr marL="0" marR="0" lvl="0" indent="0" algn="l" rtl="0">
              <a:lnSpc>
                <a:spcPct val="100000"/>
              </a:lnSpc>
              <a:spcBef>
                <a:spcPts val="0"/>
              </a:spcBef>
              <a:spcAft>
                <a:spcPts val="0"/>
              </a:spcAft>
              <a:buClr>
                <a:srgbClr val="FFFFFF"/>
              </a:buClr>
              <a:buSzPts val="1800"/>
              <a:buFont typeface="Arial"/>
              <a:buNone/>
            </a:pPr>
            <a:r>
              <a:rPr lang="en-US" sz="1800" b="0" i="0" u="none" strike="noStrike" cap="none">
                <a:solidFill>
                  <a:srgbClr val="FFFFFF"/>
                </a:solidFill>
                <a:latin typeface="Arial"/>
                <a:ea typeface="Arial"/>
                <a:cs typeface="Arial"/>
                <a:sym typeface="Arial"/>
              </a:rPr>
              <a:t>Invest in (Generative) AI technology that supports most of the software development lifecycle</a:t>
            </a:r>
            <a:endParaRPr/>
          </a:p>
        </p:txBody>
      </p:sp>
      <p:cxnSp>
        <p:nvCxnSpPr>
          <p:cNvPr id="16" name="Google Shape;841;p31">
            <a:extLst>
              <a:ext uri="{FF2B5EF4-FFF2-40B4-BE49-F238E27FC236}">
                <a16:creationId xmlns:a16="http://schemas.microsoft.com/office/drawing/2014/main" id="{B1700871-9DC2-D6F3-4B39-A65CD84E53FD}"/>
              </a:ext>
            </a:extLst>
          </p:cNvPr>
          <p:cNvCxnSpPr/>
          <p:nvPr/>
        </p:nvCxnSpPr>
        <p:spPr>
          <a:xfrm>
            <a:off x="4334256" y="3333372"/>
            <a:ext cx="0" cy="793640"/>
          </a:xfrm>
          <a:prstGeom prst="straightConnector1">
            <a:avLst/>
          </a:prstGeom>
          <a:noFill/>
          <a:ln w="12700" cap="flat" cmpd="sng">
            <a:solidFill>
              <a:srgbClr val="FFFFFF"/>
            </a:solidFill>
            <a:prstDash val="solid"/>
            <a:miter lim="800000"/>
            <a:headEnd type="none" w="sm" len="sm"/>
            <a:tailEnd type="none" w="sm" len="sm"/>
          </a:ln>
        </p:spPr>
      </p:cxnSp>
      <p:cxnSp>
        <p:nvCxnSpPr>
          <p:cNvPr id="17" name="Google Shape;842;p31">
            <a:extLst>
              <a:ext uri="{FF2B5EF4-FFF2-40B4-BE49-F238E27FC236}">
                <a16:creationId xmlns:a16="http://schemas.microsoft.com/office/drawing/2014/main" id="{E0CA93BE-4D15-7EA5-38A4-3ACB163C0705}"/>
              </a:ext>
            </a:extLst>
          </p:cNvPr>
          <p:cNvCxnSpPr/>
          <p:nvPr/>
        </p:nvCxnSpPr>
        <p:spPr>
          <a:xfrm>
            <a:off x="7388352" y="3333372"/>
            <a:ext cx="0" cy="793640"/>
          </a:xfrm>
          <a:prstGeom prst="straightConnector1">
            <a:avLst/>
          </a:prstGeom>
          <a:noFill/>
          <a:ln w="12700" cap="flat" cmpd="sng">
            <a:solidFill>
              <a:srgbClr val="FFFFFF"/>
            </a:solidFill>
            <a:prstDash val="solid"/>
            <a:miter lim="800000"/>
            <a:headEnd type="none" w="sm" len="sm"/>
            <a:tailEnd type="none" w="sm" len="sm"/>
          </a:ln>
        </p:spPr>
      </p:cxnSp>
      <p:grpSp>
        <p:nvGrpSpPr>
          <p:cNvPr id="6" name="Group 5">
            <a:extLst>
              <a:ext uri="{FF2B5EF4-FFF2-40B4-BE49-F238E27FC236}">
                <a16:creationId xmlns:a16="http://schemas.microsoft.com/office/drawing/2014/main" id="{49FF9A79-95FB-FD3A-1E82-7FCB262360CA}"/>
              </a:ext>
            </a:extLst>
          </p:cNvPr>
          <p:cNvGrpSpPr/>
          <p:nvPr/>
        </p:nvGrpSpPr>
        <p:grpSpPr>
          <a:xfrm>
            <a:off x="5542084" y="767192"/>
            <a:ext cx="1107831" cy="1107831"/>
            <a:chOff x="5542084" y="767192"/>
            <a:chExt cx="1107831" cy="1107831"/>
          </a:xfrm>
        </p:grpSpPr>
        <p:sp>
          <p:nvSpPr>
            <p:cNvPr id="4" name="Diamond 3">
              <a:extLst>
                <a:ext uri="{FF2B5EF4-FFF2-40B4-BE49-F238E27FC236}">
                  <a16:creationId xmlns:a16="http://schemas.microsoft.com/office/drawing/2014/main" id="{3C71B50B-03C1-9FC5-82DD-44ACA555810F}"/>
                </a:ext>
              </a:extLst>
            </p:cNvPr>
            <p:cNvSpPr/>
            <p:nvPr/>
          </p:nvSpPr>
          <p:spPr>
            <a:xfrm>
              <a:off x="5542084" y="767192"/>
              <a:ext cx="1107831" cy="1107831"/>
            </a:xfrm>
            <a:prstGeom prst="diamond">
              <a:avLst/>
            </a:prstGeom>
            <a:solidFill>
              <a:srgbClr val="002856"/>
            </a:solidFill>
            <a:ln w="12700">
              <a:solidFill>
                <a:srgbClr val="009AD7">
                  <a:alpha val="22000"/>
                </a:srgbClr>
              </a:solidFill>
            </a:ln>
            <a:effectLst/>
          </p:spPr>
          <p:txBody>
            <a:bodyPr wrap="square" lIns="182880" tIns="91440" rIns="182880" bIns="91440">
              <a:noAutofit/>
            </a:bodyPr>
            <a:lstStyle/>
            <a:p>
              <a:pPr marL="50800">
                <a:spcAft>
                  <a:spcPts val="600"/>
                </a:spcAft>
              </a:pPr>
              <a:endParaRPr lang="en-US" sz="2200">
                <a:solidFill>
                  <a:prstClr val="white"/>
                </a:solidFill>
                <a:latin typeface="Arial"/>
              </a:endParaRPr>
            </a:p>
          </p:txBody>
        </p:sp>
        <p:sp>
          <p:nvSpPr>
            <p:cNvPr id="5" name="Google Shape;400;p5">
              <a:extLst>
                <a:ext uri="{FF2B5EF4-FFF2-40B4-BE49-F238E27FC236}">
                  <a16:creationId xmlns:a16="http://schemas.microsoft.com/office/drawing/2014/main" id="{A66020DE-A05B-C957-4CFA-0394F0A8D758}"/>
                </a:ext>
              </a:extLst>
            </p:cNvPr>
            <p:cNvSpPr txBox="1"/>
            <p:nvPr/>
          </p:nvSpPr>
          <p:spPr>
            <a:xfrm>
              <a:off x="5941017" y="1014831"/>
              <a:ext cx="364173" cy="646290"/>
            </a:xfrm>
            <a:prstGeom prst="rect">
              <a:avLst/>
            </a:prstGeom>
            <a:noFill/>
            <a:ln>
              <a:noFill/>
            </a:ln>
          </p:spPr>
          <p:txBody>
            <a:bodyPr spcFirstLastPara="1" wrap="square" lIns="0" tIns="45700" rIns="91425" bIns="45700" anchor="t" anchorCtr="0">
              <a:spAutoFit/>
            </a:bodyPr>
            <a:lstStyle/>
            <a:p>
              <a:pPr marL="0" marR="0" lvl="0" indent="0" algn="r">
                <a:lnSpc>
                  <a:spcPct val="100000"/>
                </a:lnSpc>
                <a:spcBef>
                  <a:spcPts val="0"/>
                </a:spcBef>
                <a:spcAft>
                  <a:spcPts val="0"/>
                </a:spcAft>
                <a:buNone/>
              </a:pPr>
              <a:r>
                <a:rPr lang="en-US" sz="3600" b="1">
                  <a:latin typeface="Arial Black"/>
                </a:rPr>
                <a:t>5</a:t>
              </a:r>
              <a:endParaRPr lang="en-US"/>
            </a:p>
          </p:txBody>
        </p:sp>
      </p:grpSp>
    </p:spTree>
    <p:extLst>
      <p:ext uri="{BB962C8B-B14F-4D97-AF65-F5344CB8AC3E}">
        <p14:creationId xmlns:p14="http://schemas.microsoft.com/office/powerpoint/2010/main" val="5268477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24">
            <a:extLst>
              <a:ext uri="{FF2B5EF4-FFF2-40B4-BE49-F238E27FC236}">
                <a16:creationId xmlns:a16="http://schemas.microsoft.com/office/drawing/2014/main" id="{BE229574-3F1C-B28A-CB06-CEC000EAE347}"/>
              </a:ext>
            </a:extLst>
          </p:cNvPr>
          <p:cNvSpPr>
            <a:spLocks noGrp="1"/>
          </p:cNvSpPr>
          <p:nvPr>
            <p:ph type="title"/>
          </p:nvPr>
        </p:nvSpPr>
        <p:spPr/>
        <p:txBody>
          <a:bodyPr/>
          <a:lstStyle/>
          <a:p>
            <a:pPr>
              <a:spcBef>
                <a:spcPts val="600"/>
              </a:spcBef>
            </a:pPr>
            <a:r>
              <a:rPr lang="en-US" sz="3200" b="1">
                <a:solidFill>
                  <a:schemeClr val="bg1"/>
                </a:solidFill>
                <a:latin typeface="Arial Black"/>
              </a:rPr>
              <a:t>Three Components of AI-Augmented Development</a:t>
            </a:r>
            <a:endParaRPr lang="en-US" sz="3200" b="1" i="0" u="none" strike="noStrike">
              <a:solidFill>
                <a:srgbClr val="FFFFFF"/>
              </a:solidFill>
              <a:effectLst/>
              <a:latin typeface="Arial Black"/>
            </a:endParaRPr>
          </a:p>
        </p:txBody>
      </p:sp>
      <p:grpSp>
        <p:nvGrpSpPr>
          <p:cNvPr id="2" name="Group 1">
            <a:extLst>
              <a:ext uri="{FF2B5EF4-FFF2-40B4-BE49-F238E27FC236}">
                <a16:creationId xmlns:a16="http://schemas.microsoft.com/office/drawing/2014/main" id="{6EF4A960-D0A4-F481-9576-D61018092F9A}"/>
              </a:ext>
            </a:extLst>
          </p:cNvPr>
          <p:cNvGrpSpPr/>
          <p:nvPr/>
        </p:nvGrpSpPr>
        <p:grpSpPr>
          <a:xfrm>
            <a:off x="3653440" y="1731025"/>
            <a:ext cx="4593006" cy="4595208"/>
            <a:chOff x="2275744" y="649952"/>
            <a:chExt cx="4593006" cy="4595208"/>
          </a:xfrm>
        </p:grpSpPr>
        <p:grpSp>
          <p:nvGrpSpPr>
            <p:cNvPr id="3" name="Group 2">
              <a:extLst>
                <a:ext uri="{FF2B5EF4-FFF2-40B4-BE49-F238E27FC236}">
                  <a16:creationId xmlns:a16="http://schemas.microsoft.com/office/drawing/2014/main" id="{233A3ACC-74D8-ADC3-6FD3-59D97EB53A29}"/>
                </a:ext>
              </a:extLst>
            </p:cNvPr>
            <p:cNvGrpSpPr/>
            <p:nvPr/>
          </p:nvGrpSpPr>
          <p:grpSpPr>
            <a:xfrm>
              <a:off x="2275744" y="649952"/>
              <a:ext cx="4593006" cy="4595208"/>
              <a:chOff x="2275744" y="649952"/>
              <a:chExt cx="4593006" cy="4595208"/>
            </a:xfrm>
          </p:grpSpPr>
          <p:sp>
            <p:nvSpPr>
              <p:cNvPr id="14" name="Freeform 4">
                <a:extLst>
                  <a:ext uri="{FF2B5EF4-FFF2-40B4-BE49-F238E27FC236}">
                    <a16:creationId xmlns:a16="http://schemas.microsoft.com/office/drawing/2014/main" id="{E9B345E8-3BC0-E847-D253-E25C5E125F46}"/>
                  </a:ext>
                </a:extLst>
              </p:cNvPr>
              <p:cNvSpPr/>
              <p:nvPr/>
            </p:nvSpPr>
            <p:spPr>
              <a:xfrm>
                <a:off x="2275744" y="649952"/>
                <a:ext cx="4593006" cy="4593018"/>
              </a:xfrm>
              <a:custGeom>
                <a:avLst/>
                <a:gdLst/>
                <a:ahLst/>
                <a:cxnLst/>
                <a:rect l="l" t="t" r="r" b="b"/>
                <a:pathLst>
                  <a:path w="4593006" h="4593018">
                    <a:moveTo>
                      <a:pt x="2296502" y="0"/>
                    </a:moveTo>
                    <a:cubicBezTo>
                      <a:pt x="1028179" y="0"/>
                      <a:pt x="0" y="1028179"/>
                      <a:pt x="0" y="2296503"/>
                    </a:cubicBezTo>
                    <a:cubicBezTo>
                      <a:pt x="0" y="3564839"/>
                      <a:pt x="1028179" y="4593018"/>
                      <a:pt x="2296502" y="4593018"/>
                    </a:cubicBezTo>
                    <a:cubicBezTo>
                      <a:pt x="3564826" y="4593018"/>
                      <a:pt x="4593006" y="3564839"/>
                      <a:pt x="4593006" y="2296503"/>
                    </a:cubicBezTo>
                    <a:cubicBezTo>
                      <a:pt x="4593006" y="1028179"/>
                      <a:pt x="3564826" y="0"/>
                      <a:pt x="2296502" y="0"/>
                    </a:cubicBezTo>
                  </a:path>
                </a:pathLst>
              </a:custGeom>
              <a:solidFill>
                <a:srgbClr val="002856"/>
              </a:solidFill>
            </p:spPr>
            <p:txBody>
              <a:bodyPr/>
              <a:lstStyle/>
              <a:p>
                <a:endParaRPr lang="en-US">
                  <a:latin typeface="Arial" panose="020B0604020202020204" pitchFamily="34" charset="0"/>
                  <a:cs typeface="Arial" panose="020B0604020202020204" pitchFamily="34" charset="0"/>
                </a:endParaRPr>
              </a:p>
            </p:txBody>
          </p:sp>
          <p:cxnSp>
            <p:nvCxnSpPr>
              <p:cNvPr id="15" name="Connector 5">
                <a:extLst>
                  <a:ext uri="{FF2B5EF4-FFF2-40B4-BE49-F238E27FC236}">
                    <a16:creationId xmlns:a16="http://schemas.microsoft.com/office/drawing/2014/main" id="{32753339-738B-7AB6-7942-FEC83C65C213}"/>
                  </a:ext>
                </a:extLst>
              </p:cNvPr>
              <p:cNvCxnSpPr/>
              <p:nvPr/>
            </p:nvCxnSpPr>
            <p:spPr>
              <a:xfrm flipV="1">
                <a:off x="4587138" y="2941367"/>
                <a:ext cx="0" cy="2303793"/>
              </a:xfrm>
              <a:prstGeom prst="line">
                <a:avLst/>
              </a:prstGeom>
              <a:noFill/>
              <a:ln w="50800" cap="sq">
                <a:solidFill>
                  <a:srgbClr val="FFFEFF"/>
                </a:solidFill>
              </a:ln>
            </p:spPr>
          </p:cxnSp>
          <p:cxnSp>
            <p:nvCxnSpPr>
              <p:cNvPr id="16" name="Connector 6">
                <a:extLst>
                  <a:ext uri="{FF2B5EF4-FFF2-40B4-BE49-F238E27FC236}">
                    <a16:creationId xmlns:a16="http://schemas.microsoft.com/office/drawing/2014/main" id="{9737C199-288B-1911-A7A4-84D272718D2E}"/>
                  </a:ext>
                </a:extLst>
              </p:cNvPr>
              <p:cNvCxnSpPr/>
              <p:nvPr/>
            </p:nvCxnSpPr>
            <p:spPr>
              <a:xfrm>
                <a:off x="2398761" y="1675828"/>
                <a:ext cx="2188845" cy="1266342"/>
              </a:xfrm>
              <a:prstGeom prst="line">
                <a:avLst/>
              </a:prstGeom>
              <a:noFill/>
              <a:ln w="50800" cap="sq">
                <a:solidFill>
                  <a:srgbClr val="FFFEFF"/>
                </a:solidFill>
              </a:ln>
            </p:spPr>
          </p:cxnSp>
        </p:grpSp>
        <p:sp>
          <p:nvSpPr>
            <p:cNvPr id="4" name="TextBox 3">
              <a:extLst>
                <a:ext uri="{FF2B5EF4-FFF2-40B4-BE49-F238E27FC236}">
                  <a16:creationId xmlns:a16="http://schemas.microsoft.com/office/drawing/2014/main" id="{6DE801DF-ADF5-17BC-66B2-5E043CB4F9BF}"/>
                </a:ext>
              </a:extLst>
            </p:cNvPr>
            <p:cNvSpPr txBox="1"/>
            <p:nvPr/>
          </p:nvSpPr>
          <p:spPr>
            <a:xfrm>
              <a:off x="4116063" y="1565477"/>
              <a:ext cx="1066800" cy="431800"/>
            </a:xfrm>
            <a:prstGeom prst="rect">
              <a:avLst/>
            </a:prstGeom>
          </p:spPr>
          <p:txBody>
            <a:bodyPr lIns="0" tIns="0" rIns="0" bIns="0" anchor="t"/>
            <a:lstStyle/>
            <a:p>
              <a:pPr marL="0" indent="20955" algn="l">
                <a:lnSpc>
                  <a:spcPts val="1700"/>
                </a:lnSpc>
              </a:pPr>
              <a:r>
                <a:rPr lang="en-US" sz="1400">
                  <a:solidFill>
                    <a:srgbClr val="FFFEFF"/>
                  </a:solidFill>
                  <a:latin typeface="Arial"/>
                  <a:cs typeface="Arial"/>
                </a:rPr>
                <a:t>Design-to- Code Tools</a:t>
              </a:r>
              <a:endParaRPr lang="en-US">
                <a:latin typeface="Arial"/>
                <a:cs typeface="Arial"/>
              </a:endParaRPr>
            </a:p>
          </p:txBody>
        </p:sp>
        <p:sp>
          <p:nvSpPr>
            <p:cNvPr id="5" name="TextBox 4">
              <a:extLst>
                <a:ext uri="{FF2B5EF4-FFF2-40B4-BE49-F238E27FC236}">
                  <a16:creationId xmlns:a16="http://schemas.microsoft.com/office/drawing/2014/main" id="{57FA2418-F14F-744A-5C8D-BC05069CE777}"/>
                </a:ext>
              </a:extLst>
            </p:cNvPr>
            <p:cNvSpPr txBox="1"/>
            <p:nvPr/>
          </p:nvSpPr>
          <p:spPr>
            <a:xfrm>
              <a:off x="2807813" y="3660816"/>
              <a:ext cx="939800" cy="431800"/>
            </a:xfrm>
            <a:prstGeom prst="rect">
              <a:avLst/>
            </a:prstGeom>
          </p:spPr>
          <p:txBody>
            <a:bodyPr lIns="0" tIns="0" rIns="0" bIns="0" anchor="t"/>
            <a:lstStyle/>
            <a:p>
              <a:pPr marL="0" indent="0" algn="l">
                <a:lnSpc>
                  <a:spcPts val="1700"/>
                </a:lnSpc>
              </a:pPr>
              <a:r>
                <a:rPr lang="en-US" sz="1400">
                  <a:solidFill>
                    <a:srgbClr val="FFFEFF"/>
                  </a:solidFill>
                  <a:latin typeface="Arial" panose="020B0604020202020204" pitchFamily="34" charset="0"/>
                  <a:cs typeface="Arial" panose="020B0604020202020204" pitchFamily="34" charset="0"/>
                </a:rPr>
                <a:t>AI Coding Assistants</a:t>
              </a:r>
            </a:p>
          </p:txBody>
        </p:sp>
        <p:sp>
          <p:nvSpPr>
            <p:cNvPr id="6" name="TextBox 5">
              <a:extLst>
                <a:ext uri="{FF2B5EF4-FFF2-40B4-BE49-F238E27FC236}">
                  <a16:creationId xmlns:a16="http://schemas.microsoft.com/office/drawing/2014/main" id="{9A42E00D-A509-6934-772F-49C88F11D4A2}"/>
                </a:ext>
              </a:extLst>
            </p:cNvPr>
            <p:cNvSpPr txBox="1"/>
            <p:nvPr/>
          </p:nvSpPr>
          <p:spPr>
            <a:xfrm>
              <a:off x="5253355" y="3660816"/>
              <a:ext cx="1346200" cy="431800"/>
            </a:xfrm>
            <a:prstGeom prst="rect">
              <a:avLst/>
            </a:prstGeom>
          </p:spPr>
          <p:txBody>
            <a:bodyPr lIns="0" tIns="0" rIns="0" bIns="0" anchor="t"/>
            <a:lstStyle/>
            <a:p>
              <a:pPr marL="66321" indent="-66321" algn="l">
                <a:lnSpc>
                  <a:spcPts val="1700"/>
                </a:lnSpc>
              </a:pPr>
              <a:r>
                <a:rPr lang="en-US" sz="1400">
                  <a:solidFill>
                    <a:srgbClr val="FFFEFF"/>
                  </a:solidFill>
                  <a:latin typeface="Arial" panose="020B0604020202020204" pitchFamily="34" charset="0"/>
                  <a:cs typeface="Arial" panose="020B0604020202020204" pitchFamily="34" charset="0"/>
                </a:rPr>
                <a:t>AI-Augmented Testing Tools</a:t>
              </a:r>
            </a:p>
          </p:txBody>
        </p:sp>
        <p:sp>
          <p:nvSpPr>
            <p:cNvPr id="7" name="Freeform 6">
              <a:extLst>
                <a:ext uri="{FF2B5EF4-FFF2-40B4-BE49-F238E27FC236}">
                  <a16:creationId xmlns:a16="http://schemas.microsoft.com/office/drawing/2014/main" id="{1FE50585-C60D-5540-CBCB-70787AF6010C}"/>
                </a:ext>
              </a:extLst>
            </p:cNvPr>
            <p:cNvSpPr/>
            <p:nvPr/>
          </p:nvSpPr>
          <p:spPr>
            <a:xfrm>
              <a:off x="4395889" y="1081011"/>
              <a:ext cx="382486" cy="382486"/>
            </a:xfrm>
            <a:custGeom>
              <a:avLst/>
              <a:gdLst/>
              <a:ahLst/>
              <a:cxnLst/>
              <a:rect l="l" t="t" r="r" b="b"/>
              <a:pathLst>
                <a:path w="382486" h="382486">
                  <a:moveTo>
                    <a:pt x="0" y="0"/>
                  </a:moveTo>
                  <a:lnTo>
                    <a:pt x="95618" y="0"/>
                  </a:lnTo>
                  <a:lnTo>
                    <a:pt x="95618" y="95618"/>
                  </a:lnTo>
                  <a:lnTo>
                    <a:pt x="0" y="95618"/>
                  </a:lnTo>
                  <a:close/>
                  <a:moveTo>
                    <a:pt x="143434" y="95619"/>
                  </a:moveTo>
                  <a:lnTo>
                    <a:pt x="239052" y="95619"/>
                  </a:lnTo>
                  <a:lnTo>
                    <a:pt x="239052" y="1"/>
                  </a:lnTo>
                  <a:lnTo>
                    <a:pt x="143434" y="1"/>
                  </a:lnTo>
                  <a:close/>
                  <a:moveTo>
                    <a:pt x="286868" y="95619"/>
                  </a:moveTo>
                  <a:lnTo>
                    <a:pt x="382486" y="95619"/>
                  </a:lnTo>
                  <a:lnTo>
                    <a:pt x="382486" y="1"/>
                  </a:lnTo>
                  <a:lnTo>
                    <a:pt x="286868" y="1"/>
                  </a:lnTo>
                  <a:close/>
                  <a:moveTo>
                    <a:pt x="0" y="239052"/>
                  </a:moveTo>
                  <a:lnTo>
                    <a:pt x="95618" y="239052"/>
                  </a:lnTo>
                  <a:lnTo>
                    <a:pt x="95618" y="143434"/>
                  </a:lnTo>
                  <a:lnTo>
                    <a:pt x="0" y="143434"/>
                  </a:lnTo>
                  <a:close/>
                  <a:moveTo>
                    <a:pt x="143434" y="239052"/>
                  </a:moveTo>
                  <a:lnTo>
                    <a:pt x="239052" y="239052"/>
                  </a:lnTo>
                  <a:lnTo>
                    <a:pt x="239052" y="143434"/>
                  </a:lnTo>
                  <a:lnTo>
                    <a:pt x="143434" y="143434"/>
                  </a:lnTo>
                  <a:close/>
                  <a:moveTo>
                    <a:pt x="286868" y="239052"/>
                  </a:moveTo>
                  <a:lnTo>
                    <a:pt x="382486" y="239052"/>
                  </a:lnTo>
                  <a:lnTo>
                    <a:pt x="382486" y="143434"/>
                  </a:lnTo>
                  <a:lnTo>
                    <a:pt x="286868" y="143434"/>
                  </a:lnTo>
                  <a:close/>
                  <a:moveTo>
                    <a:pt x="0" y="382486"/>
                  </a:moveTo>
                  <a:lnTo>
                    <a:pt x="95618" y="382486"/>
                  </a:lnTo>
                  <a:lnTo>
                    <a:pt x="95618" y="286868"/>
                  </a:lnTo>
                  <a:lnTo>
                    <a:pt x="0" y="286868"/>
                  </a:lnTo>
                  <a:close/>
                  <a:moveTo>
                    <a:pt x="143434" y="382486"/>
                  </a:moveTo>
                  <a:lnTo>
                    <a:pt x="239052" y="382486"/>
                  </a:lnTo>
                  <a:lnTo>
                    <a:pt x="239052" y="286868"/>
                  </a:lnTo>
                  <a:lnTo>
                    <a:pt x="143434" y="286868"/>
                  </a:lnTo>
                  <a:close/>
                  <a:moveTo>
                    <a:pt x="286868" y="382486"/>
                  </a:moveTo>
                  <a:lnTo>
                    <a:pt x="382486" y="382486"/>
                  </a:lnTo>
                  <a:lnTo>
                    <a:pt x="382486" y="286868"/>
                  </a:lnTo>
                  <a:lnTo>
                    <a:pt x="286868" y="286868"/>
                  </a:lnTo>
                  <a:close/>
                </a:path>
              </a:pathLst>
            </a:custGeom>
            <a:solidFill>
              <a:srgbClr val="FFFEFF"/>
            </a:solidFill>
          </p:spPr>
          <p:txBody>
            <a:bodyPr/>
            <a:lstStyle/>
            <a:p>
              <a:endParaRPr lang="en-US">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722156E0-F93E-D510-5B60-DF82161A6251}"/>
                </a:ext>
              </a:extLst>
            </p:cNvPr>
            <p:cNvGrpSpPr/>
            <p:nvPr/>
          </p:nvGrpSpPr>
          <p:grpSpPr>
            <a:xfrm>
              <a:off x="3049099" y="1675828"/>
              <a:ext cx="3740321" cy="2047524"/>
              <a:chOff x="3049099" y="1675828"/>
              <a:chExt cx="3740321" cy="2047524"/>
            </a:xfrm>
          </p:grpSpPr>
          <p:sp>
            <p:nvSpPr>
              <p:cNvPr id="10" name="Freeform 9">
                <a:extLst>
                  <a:ext uri="{FF2B5EF4-FFF2-40B4-BE49-F238E27FC236}">
                    <a16:creationId xmlns:a16="http://schemas.microsoft.com/office/drawing/2014/main" id="{11B83DB1-C33A-DBD8-A17D-E925AA4828A6}"/>
                  </a:ext>
                </a:extLst>
              </p:cNvPr>
              <p:cNvSpPr/>
              <p:nvPr/>
            </p:nvSpPr>
            <p:spPr>
              <a:xfrm>
                <a:off x="3049099" y="3138410"/>
                <a:ext cx="381165" cy="382486"/>
              </a:xfrm>
              <a:custGeom>
                <a:avLst/>
                <a:gdLst/>
                <a:ahLst/>
                <a:cxnLst/>
                <a:rect l="l" t="t" r="r" b="b"/>
                <a:pathLst>
                  <a:path w="381165" h="382486">
                    <a:moveTo>
                      <a:pt x="238226" y="183274"/>
                    </a:moveTo>
                    <a:lnTo>
                      <a:pt x="325577" y="239052"/>
                    </a:lnTo>
                    <a:lnTo>
                      <a:pt x="238226" y="294830"/>
                    </a:lnTo>
                    <a:lnTo>
                      <a:pt x="238226" y="262954"/>
                    </a:lnTo>
                    <a:lnTo>
                      <a:pt x="277927" y="239052"/>
                    </a:lnTo>
                    <a:lnTo>
                      <a:pt x="238226" y="215150"/>
                    </a:lnTo>
                    <a:close/>
                    <a:moveTo>
                      <a:pt x="142938" y="294830"/>
                    </a:moveTo>
                    <a:lnTo>
                      <a:pt x="142938" y="262954"/>
                    </a:lnTo>
                    <a:lnTo>
                      <a:pt x="103225" y="239052"/>
                    </a:lnTo>
                    <a:lnTo>
                      <a:pt x="142938" y="215150"/>
                    </a:lnTo>
                    <a:lnTo>
                      <a:pt x="142938" y="183274"/>
                    </a:lnTo>
                    <a:lnTo>
                      <a:pt x="55588" y="239052"/>
                    </a:lnTo>
                    <a:close/>
                    <a:moveTo>
                      <a:pt x="206464" y="135458"/>
                    </a:moveTo>
                    <a:lnTo>
                      <a:pt x="150876" y="326708"/>
                    </a:lnTo>
                    <a:lnTo>
                      <a:pt x="182638" y="326708"/>
                    </a:lnTo>
                    <a:lnTo>
                      <a:pt x="238226" y="135458"/>
                    </a:lnTo>
                    <a:close/>
                    <a:moveTo>
                      <a:pt x="381165" y="382486"/>
                    </a:moveTo>
                    <a:lnTo>
                      <a:pt x="0" y="382486"/>
                    </a:lnTo>
                    <a:lnTo>
                      <a:pt x="0" y="0"/>
                    </a:lnTo>
                    <a:lnTo>
                      <a:pt x="381165" y="0"/>
                    </a:lnTo>
                    <a:close/>
                    <a:moveTo>
                      <a:pt x="31762" y="79680"/>
                    </a:moveTo>
                    <a:lnTo>
                      <a:pt x="349402" y="79680"/>
                    </a:lnTo>
                    <a:lnTo>
                      <a:pt x="349402" y="31864"/>
                    </a:lnTo>
                    <a:lnTo>
                      <a:pt x="31762" y="31864"/>
                    </a:lnTo>
                    <a:close/>
                    <a:moveTo>
                      <a:pt x="349402" y="111557"/>
                    </a:moveTo>
                    <a:lnTo>
                      <a:pt x="31762" y="111557"/>
                    </a:lnTo>
                    <a:lnTo>
                      <a:pt x="31762" y="350609"/>
                    </a:lnTo>
                    <a:lnTo>
                      <a:pt x="349402" y="350609"/>
                    </a:lnTo>
                    <a:close/>
                    <a:moveTo>
                      <a:pt x="111176" y="71717"/>
                    </a:moveTo>
                    <a:cubicBezTo>
                      <a:pt x="119939" y="71717"/>
                      <a:pt x="127051" y="64580"/>
                      <a:pt x="127051" y="55778"/>
                    </a:cubicBezTo>
                    <a:cubicBezTo>
                      <a:pt x="127051" y="46977"/>
                      <a:pt x="119939" y="39840"/>
                      <a:pt x="111176" y="39840"/>
                    </a:cubicBezTo>
                    <a:cubicBezTo>
                      <a:pt x="102400" y="39840"/>
                      <a:pt x="95288" y="46977"/>
                      <a:pt x="95288" y="55778"/>
                    </a:cubicBezTo>
                    <a:cubicBezTo>
                      <a:pt x="95288" y="64580"/>
                      <a:pt x="102400" y="71717"/>
                      <a:pt x="111176" y="71717"/>
                    </a:cubicBezTo>
                    <a:moveTo>
                      <a:pt x="63525" y="71717"/>
                    </a:moveTo>
                    <a:cubicBezTo>
                      <a:pt x="72301" y="71717"/>
                      <a:pt x="79400" y="64580"/>
                      <a:pt x="79400" y="55778"/>
                    </a:cubicBezTo>
                    <a:cubicBezTo>
                      <a:pt x="79400" y="46977"/>
                      <a:pt x="72301" y="39840"/>
                      <a:pt x="63525" y="39840"/>
                    </a:cubicBezTo>
                    <a:cubicBezTo>
                      <a:pt x="54749" y="39840"/>
                      <a:pt x="47637" y="46977"/>
                      <a:pt x="47637" y="55778"/>
                    </a:cubicBezTo>
                    <a:cubicBezTo>
                      <a:pt x="47637" y="64580"/>
                      <a:pt x="54749" y="71717"/>
                      <a:pt x="63525" y="71717"/>
                    </a:cubicBezTo>
                    <a:moveTo>
                      <a:pt x="158813" y="71717"/>
                    </a:moveTo>
                    <a:cubicBezTo>
                      <a:pt x="167589" y="71717"/>
                      <a:pt x="174701" y="64580"/>
                      <a:pt x="174701" y="55778"/>
                    </a:cubicBezTo>
                    <a:cubicBezTo>
                      <a:pt x="174701" y="46977"/>
                      <a:pt x="167589" y="39840"/>
                      <a:pt x="158813" y="39840"/>
                    </a:cubicBezTo>
                    <a:cubicBezTo>
                      <a:pt x="150050" y="39840"/>
                      <a:pt x="142938" y="46977"/>
                      <a:pt x="142938" y="55778"/>
                    </a:cubicBezTo>
                    <a:cubicBezTo>
                      <a:pt x="142938" y="64580"/>
                      <a:pt x="150050" y="71717"/>
                      <a:pt x="158813" y="71717"/>
                    </a:cubicBezTo>
                  </a:path>
                </a:pathLst>
              </a:custGeom>
              <a:solidFill>
                <a:srgbClr val="FFFEFF"/>
              </a:solidFill>
            </p:spPr>
            <p:txBody>
              <a:bodyPr/>
              <a:lstStyle/>
              <a:p>
                <a:endParaRPr lang="en-US">
                  <a:latin typeface="Arial" panose="020B0604020202020204" pitchFamily="34" charset="0"/>
                  <a:cs typeface="Arial" panose="020B0604020202020204" pitchFamily="34" charset="0"/>
                </a:endParaRPr>
              </a:p>
            </p:txBody>
          </p:sp>
          <p:sp>
            <p:nvSpPr>
              <p:cNvPr id="11" name="Freeform 10">
                <a:extLst>
                  <a:ext uri="{FF2B5EF4-FFF2-40B4-BE49-F238E27FC236}">
                    <a16:creationId xmlns:a16="http://schemas.microsoft.com/office/drawing/2014/main" id="{D17491B4-C2CA-BFC6-4EE9-F6A0F352FFB1}"/>
                  </a:ext>
                </a:extLst>
              </p:cNvPr>
              <p:cNvSpPr/>
              <p:nvPr/>
            </p:nvSpPr>
            <p:spPr>
              <a:xfrm>
                <a:off x="5629301" y="3088729"/>
                <a:ext cx="481838" cy="481851"/>
              </a:xfrm>
              <a:custGeom>
                <a:avLst/>
                <a:gdLst/>
                <a:ahLst/>
                <a:cxnLst/>
                <a:rect l="l" t="t" r="r" b="b"/>
                <a:pathLst>
                  <a:path w="481838" h="481851">
                    <a:moveTo>
                      <a:pt x="0" y="275336"/>
                    </a:moveTo>
                    <a:lnTo>
                      <a:pt x="68834" y="275336"/>
                    </a:lnTo>
                    <a:lnTo>
                      <a:pt x="68834" y="309753"/>
                    </a:lnTo>
                    <a:lnTo>
                      <a:pt x="0" y="309753"/>
                    </a:lnTo>
                    <a:close/>
                    <a:moveTo>
                      <a:pt x="0" y="206502"/>
                    </a:moveTo>
                    <a:lnTo>
                      <a:pt x="68834" y="206502"/>
                    </a:lnTo>
                    <a:lnTo>
                      <a:pt x="68834" y="172085"/>
                    </a:lnTo>
                    <a:lnTo>
                      <a:pt x="0" y="172085"/>
                    </a:lnTo>
                    <a:close/>
                    <a:moveTo>
                      <a:pt x="0" y="361378"/>
                    </a:moveTo>
                    <a:lnTo>
                      <a:pt x="68834" y="361378"/>
                    </a:lnTo>
                    <a:lnTo>
                      <a:pt x="68834" y="326961"/>
                    </a:lnTo>
                    <a:lnTo>
                      <a:pt x="0" y="326961"/>
                    </a:lnTo>
                    <a:close/>
                    <a:moveTo>
                      <a:pt x="120459" y="481851"/>
                    </a:moveTo>
                    <a:lnTo>
                      <a:pt x="154876" y="481851"/>
                    </a:lnTo>
                    <a:lnTo>
                      <a:pt x="154876" y="413017"/>
                    </a:lnTo>
                    <a:lnTo>
                      <a:pt x="120459" y="413017"/>
                    </a:lnTo>
                    <a:close/>
                    <a:moveTo>
                      <a:pt x="361378" y="0"/>
                    </a:moveTo>
                    <a:lnTo>
                      <a:pt x="326961" y="0"/>
                    </a:lnTo>
                    <a:lnTo>
                      <a:pt x="326961" y="68834"/>
                    </a:lnTo>
                    <a:lnTo>
                      <a:pt x="361378" y="68834"/>
                    </a:lnTo>
                    <a:close/>
                    <a:moveTo>
                      <a:pt x="309752" y="0"/>
                    </a:moveTo>
                    <a:lnTo>
                      <a:pt x="275335" y="0"/>
                    </a:lnTo>
                    <a:lnTo>
                      <a:pt x="275335" y="68834"/>
                    </a:lnTo>
                    <a:lnTo>
                      <a:pt x="309752" y="68834"/>
                    </a:lnTo>
                    <a:close/>
                    <a:moveTo>
                      <a:pt x="206501" y="0"/>
                    </a:moveTo>
                    <a:lnTo>
                      <a:pt x="172084" y="0"/>
                    </a:lnTo>
                    <a:lnTo>
                      <a:pt x="172084" y="68834"/>
                    </a:lnTo>
                    <a:lnTo>
                      <a:pt x="206501" y="68834"/>
                    </a:lnTo>
                    <a:close/>
                    <a:moveTo>
                      <a:pt x="154876" y="0"/>
                    </a:moveTo>
                    <a:lnTo>
                      <a:pt x="120459" y="0"/>
                    </a:lnTo>
                    <a:lnTo>
                      <a:pt x="120459" y="68834"/>
                    </a:lnTo>
                    <a:lnTo>
                      <a:pt x="154876" y="68834"/>
                    </a:lnTo>
                    <a:close/>
                    <a:moveTo>
                      <a:pt x="0" y="154876"/>
                    </a:moveTo>
                    <a:lnTo>
                      <a:pt x="68834" y="154876"/>
                    </a:lnTo>
                    <a:lnTo>
                      <a:pt x="68834" y="120459"/>
                    </a:lnTo>
                    <a:lnTo>
                      <a:pt x="0" y="120459"/>
                    </a:lnTo>
                    <a:close/>
                    <a:moveTo>
                      <a:pt x="413003" y="361378"/>
                    </a:moveTo>
                    <a:lnTo>
                      <a:pt x="481838" y="361378"/>
                    </a:lnTo>
                    <a:lnTo>
                      <a:pt x="481838" y="326961"/>
                    </a:lnTo>
                    <a:lnTo>
                      <a:pt x="413003" y="326961"/>
                    </a:lnTo>
                    <a:close/>
                    <a:moveTo>
                      <a:pt x="172084" y="481851"/>
                    </a:moveTo>
                    <a:lnTo>
                      <a:pt x="206501" y="481851"/>
                    </a:lnTo>
                    <a:lnTo>
                      <a:pt x="206501" y="413017"/>
                    </a:lnTo>
                    <a:lnTo>
                      <a:pt x="172084" y="413017"/>
                    </a:lnTo>
                    <a:close/>
                    <a:moveTo>
                      <a:pt x="413003" y="206502"/>
                    </a:moveTo>
                    <a:lnTo>
                      <a:pt x="481838" y="206502"/>
                    </a:lnTo>
                    <a:lnTo>
                      <a:pt x="481838" y="172085"/>
                    </a:lnTo>
                    <a:lnTo>
                      <a:pt x="413003" y="172085"/>
                    </a:lnTo>
                    <a:close/>
                    <a:moveTo>
                      <a:pt x="413003" y="154876"/>
                    </a:moveTo>
                    <a:lnTo>
                      <a:pt x="481838" y="154876"/>
                    </a:lnTo>
                    <a:lnTo>
                      <a:pt x="481838" y="120459"/>
                    </a:lnTo>
                    <a:lnTo>
                      <a:pt x="413003" y="120459"/>
                    </a:lnTo>
                    <a:close/>
                    <a:moveTo>
                      <a:pt x="413003" y="309753"/>
                    </a:moveTo>
                    <a:lnTo>
                      <a:pt x="481838" y="309753"/>
                    </a:lnTo>
                    <a:lnTo>
                      <a:pt x="481838" y="275336"/>
                    </a:lnTo>
                    <a:lnTo>
                      <a:pt x="413003" y="275336"/>
                    </a:lnTo>
                    <a:close/>
                    <a:moveTo>
                      <a:pt x="275335" y="481851"/>
                    </a:moveTo>
                    <a:lnTo>
                      <a:pt x="309752" y="481851"/>
                    </a:lnTo>
                    <a:lnTo>
                      <a:pt x="309752" y="413017"/>
                    </a:lnTo>
                    <a:lnTo>
                      <a:pt x="275335" y="413017"/>
                    </a:lnTo>
                    <a:close/>
                    <a:moveTo>
                      <a:pt x="103250" y="103251"/>
                    </a:moveTo>
                    <a:lnTo>
                      <a:pt x="378586" y="103251"/>
                    </a:lnTo>
                    <a:lnTo>
                      <a:pt x="378586" y="378587"/>
                    </a:lnTo>
                    <a:lnTo>
                      <a:pt x="103250" y="378587"/>
                    </a:lnTo>
                    <a:close/>
                    <a:moveTo>
                      <a:pt x="137668" y="137668"/>
                    </a:moveTo>
                    <a:lnTo>
                      <a:pt x="137668" y="215113"/>
                    </a:lnTo>
                    <a:lnTo>
                      <a:pt x="189293" y="215113"/>
                    </a:lnTo>
                    <a:lnTo>
                      <a:pt x="223710" y="215113"/>
                    </a:lnTo>
                    <a:lnTo>
                      <a:pt x="223710" y="249529"/>
                    </a:lnTo>
                    <a:lnTo>
                      <a:pt x="223710" y="272186"/>
                    </a:lnTo>
                    <a:cubicBezTo>
                      <a:pt x="231495" y="277635"/>
                      <a:pt x="236613" y="286626"/>
                      <a:pt x="236613" y="296850"/>
                    </a:cubicBezTo>
                    <a:cubicBezTo>
                      <a:pt x="236613" y="313487"/>
                      <a:pt x="223126" y="326961"/>
                      <a:pt x="206501" y="326961"/>
                    </a:cubicBezTo>
                    <a:cubicBezTo>
                      <a:pt x="189864" y="326961"/>
                      <a:pt x="176390" y="313487"/>
                      <a:pt x="176390" y="296850"/>
                    </a:cubicBezTo>
                    <a:cubicBezTo>
                      <a:pt x="176390" y="286626"/>
                      <a:pt x="181508" y="277635"/>
                      <a:pt x="189293" y="272186"/>
                    </a:cubicBezTo>
                    <a:lnTo>
                      <a:pt x="189293" y="249529"/>
                    </a:lnTo>
                    <a:lnTo>
                      <a:pt x="137668" y="249529"/>
                    </a:lnTo>
                    <a:lnTo>
                      <a:pt x="137668" y="344170"/>
                    </a:lnTo>
                    <a:lnTo>
                      <a:pt x="344169" y="344170"/>
                    </a:lnTo>
                    <a:lnTo>
                      <a:pt x="344169" y="266738"/>
                    </a:lnTo>
                    <a:lnTo>
                      <a:pt x="292544" y="266738"/>
                    </a:lnTo>
                    <a:lnTo>
                      <a:pt x="258127" y="266738"/>
                    </a:lnTo>
                    <a:lnTo>
                      <a:pt x="258127" y="232321"/>
                    </a:lnTo>
                    <a:lnTo>
                      <a:pt x="258127" y="209664"/>
                    </a:lnTo>
                    <a:cubicBezTo>
                      <a:pt x="250342" y="204216"/>
                      <a:pt x="245224" y="195212"/>
                      <a:pt x="245224" y="185001"/>
                    </a:cubicBezTo>
                    <a:cubicBezTo>
                      <a:pt x="245224" y="168364"/>
                      <a:pt x="258699" y="154876"/>
                      <a:pt x="275335" y="154876"/>
                    </a:cubicBezTo>
                    <a:cubicBezTo>
                      <a:pt x="291960" y="154876"/>
                      <a:pt x="305447" y="168364"/>
                      <a:pt x="305447" y="185001"/>
                    </a:cubicBezTo>
                    <a:cubicBezTo>
                      <a:pt x="305447" y="195212"/>
                      <a:pt x="300329" y="204216"/>
                      <a:pt x="292544" y="209664"/>
                    </a:cubicBezTo>
                    <a:lnTo>
                      <a:pt x="292544" y="232321"/>
                    </a:lnTo>
                    <a:lnTo>
                      <a:pt x="344169" y="232321"/>
                    </a:lnTo>
                    <a:lnTo>
                      <a:pt x="344169" y="137668"/>
                    </a:lnTo>
                    <a:close/>
                    <a:moveTo>
                      <a:pt x="326961" y="481851"/>
                    </a:moveTo>
                    <a:lnTo>
                      <a:pt x="361378" y="481851"/>
                    </a:lnTo>
                    <a:lnTo>
                      <a:pt x="361378" y="413017"/>
                    </a:lnTo>
                    <a:lnTo>
                      <a:pt x="326961" y="413017"/>
                    </a:lnTo>
                    <a:close/>
                  </a:path>
                </a:pathLst>
              </a:custGeom>
              <a:solidFill>
                <a:srgbClr val="FFFEFF"/>
              </a:solidFill>
            </p:spPr>
            <p:txBody>
              <a:bodyPr/>
              <a:lstStyle/>
              <a:p>
                <a:endParaRPr lang="en-US">
                  <a:latin typeface="Arial" panose="020B0604020202020204" pitchFamily="34" charset="0"/>
                  <a:cs typeface="Arial" panose="020B0604020202020204" pitchFamily="34" charset="0"/>
                </a:endParaRPr>
              </a:p>
            </p:txBody>
          </p:sp>
          <p:cxnSp>
            <p:nvCxnSpPr>
              <p:cNvPr id="12" name="Connector 11">
                <a:extLst>
                  <a:ext uri="{FF2B5EF4-FFF2-40B4-BE49-F238E27FC236}">
                    <a16:creationId xmlns:a16="http://schemas.microsoft.com/office/drawing/2014/main" id="{1C9511F3-9E23-885F-3F3C-73707931BB36}"/>
                  </a:ext>
                </a:extLst>
              </p:cNvPr>
              <p:cNvCxnSpPr/>
              <p:nvPr/>
            </p:nvCxnSpPr>
            <p:spPr>
              <a:xfrm flipH="1">
                <a:off x="4600575" y="1675828"/>
                <a:ext cx="2188845" cy="1266342"/>
              </a:xfrm>
              <a:prstGeom prst="line">
                <a:avLst/>
              </a:prstGeom>
              <a:noFill/>
              <a:ln w="50800" cap="sq">
                <a:solidFill>
                  <a:srgbClr val="FFFEFF"/>
                </a:solidFill>
              </a:ln>
            </p:spPr>
          </p:cxnSp>
          <p:sp>
            <p:nvSpPr>
              <p:cNvPr id="13" name="Freeform 12">
                <a:extLst>
                  <a:ext uri="{FF2B5EF4-FFF2-40B4-BE49-F238E27FC236}">
                    <a16:creationId xmlns:a16="http://schemas.microsoft.com/office/drawing/2014/main" id="{BDCE0F8D-1ADA-BF74-4D2A-8E6299A9EAD6}"/>
                  </a:ext>
                </a:extLst>
              </p:cNvPr>
              <p:cNvSpPr/>
              <p:nvPr/>
            </p:nvSpPr>
            <p:spPr>
              <a:xfrm>
                <a:off x="3812438" y="2173952"/>
                <a:ext cx="1549400" cy="1549400"/>
              </a:xfrm>
              <a:custGeom>
                <a:avLst/>
                <a:gdLst/>
                <a:ahLst/>
                <a:cxnLst/>
                <a:rect l="l" t="t" r="r" b="b"/>
                <a:pathLst>
                  <a:path w="1549400" h="1549400">
                    <a:moveTo>
                      <a:pt x="774700" y="1549400"/>
                    </a:moveTo>
                    <a:cubicBezTo>
                      <a:pt x="1202550" y="1549400"/>
                      <a:pt x="1549400" y="1202550"/>
                      <a:pt x="1549400" y="774700"/>
                    </a:cubicBezTo>
                    <a:cubicBezTo>
                      <a:pt x="1549400" y="346850"/>
                      <a:pt x="1202550" y="0"/>
                      <a:pt x="774700" y="0"/>
                    </a:cubicBezTo>
                    <a:cubicBezTo>
                      <a:pt x="346850" y="0"/>
                      <a:pt x="0" y="346850"/>
                      <a:pt x="0" y="774700"/>
                    </a:cubicBezTo>
                    <a:cubicBezTo>
                      <a:pt x="0" y="1202550"/>
                      <a:pt x="346850" y="1549400"/>
                      <a:pt x="774700" y="1549400"/>
                    </a:cubicBezTo>
                  </a:path>
                </a:pathLst>
              </a:custGeom>
              <a:solidFill>
                <a:srgbClr val="009AD7"/>
              </a:solidFill>
            </p:spPr>
            <p:txBody>
              <a:bodyPr/>
              <a:lstStyle/>
              <a:p>
                <a:endParaRPr lang="en-US">
                  <a:latin typeface="Arial" panose="020B0604020202020204" pitchFamily="34" charset="0"/>
                  <a:cs typeface="Arial" panose="020B0604020202020204" pitchFamily="34" charset="0"/>
                </a:endParaRPr>
              </a:p>
            </p:txBody>
          </p:sp>
        </p:grpSp>
        <p:sp>
          <p:nvSpPr>
            <p:cNvPr id="9" name="TextBox 8">
              <a:extLst>
                <a:ext uri="{FF2B5EF4-FFF2-40B4-BE49-F238E27FC236}">
                  <a16:creationId xmlns:a16="http://schemas.microsoft.com/office/drawing/2014/main" id="{C1F387B3-4DAD-3AD6-27ED-545FC4176440}"/>
                </a:ext>
              </a:extLst>
            </p:cNvPr>
            <p:cNvSpPr txBox="1"/>
            <p:nvPr/>
          </p:nvSpPr>
          <p:spPr>
            <a:xfrm>
              <a:off x="3945583" y="2746098"/>
              <a:ext cx="1511300" cy="431800"/>
            </a:xfrm>
            <a:prstGeom prst="rect">
              <a:avLst/>
            </a:prstGeom>
          </p:spPr>
          <p:txBody>
            <a:bodyPr lIns="0" tIns="0" rIns="0" bIns="0" anchor="t"/>
            <a:lstStyle/>
            <a:p>
              <a:pPr marL="55978" indent="-55978" algn="l">
                <a:lnSpc>
                  <a:spcPts val="1700"/>
                </a:lnSpc>
              </a:pPr>
              <a:r>
                <a:rPr lang="en-US" sz="1400" b="1">
                  <a:solidFill>
                    <a:srgbClr val="000000"/>
                  </a:solidFill>
                  <a:latin typeface="Arial" panose="020B0604020202020204" pitchFamily="34" charset="0"/>
                  <a:cs typeface="Arial" panose="020B0604020202020204" pitchFamily="34" charset="0"/>
                </a:rPr>
                <a:t>AI-Augmented Development</a:t>
              </a:r>
            </a:p>
          </p:txBody>
        </p:sp>
      </p:grpSp>
    </p:spTree>
    <p:extLst>
      <p:ext uri="{BB962C8B-B14F-4D97-AF65-F5344CB8AC3E}">
        <p14:creationId xmlns:p14="http://schemas.microsoft.com/office/powerpoint/2010/main" val="30466739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24">
            <a:extLst>
              <a:ext uri="{FF2B5EF4-FFF2-40B4-BE49-F238E27FC236}">
                <a16:creationId xmlns:a16="http://schemas.microsoft.com/office/drawing/2014/main" id="{BE229574-3F1C-B28A-CB06-CEC000EAE347}"/>
              </a:ext>
            </a:extLst>
          </p:cNvPr>
          <p:cNvSpPr>
            <a:spLocks noGrp="1"/>
          </p:cNvSpPr>
          <p:nvPr>
            <p:ph type="title"/>
          </p:nvPr>
        </p:nvSpPr>
        <p:spPr/>
        <p:txBody>
          <a:bodyPr/>
          <a:lstStyle/>
          <a:p>
            <a:pPr marL="0" marR="0" lvl="0" indent="0" algn="l" defTabSz="1219059" rtl="0" eaLnBrk="1" fontAlgn="auto" latinLnBrk="0" hangingPunct="1">
              <a:lnSpc>
                <a:spcPct val="100000"/>
              </a:lnSpc>
              <a:spcBef>
                <a:spcPts val="1600"/>
              </a:spcBef>
              <a:spcAft>
                <a:spcPts val="0"/>
              </a:spcAft>
              <a:buClrTx/>
              <a:buSzTx/>
              <a:buFontTx/>
              <a:buNone/>
              <a:tabLst/>
              <a:defRPr/>
            </a:pPr>
            <a:r>
              <a:rPr kumimoji="0" lang="en-US" sz="3200" b="0" i="0" u="none" strike="noStrike" kern="1200" cap="none" spc="0" normalizeH="0" baseline="0" noProof="0">
                <a:ln>
                  <a:noFill/>
                </a:ln>
                <a:solidFill>
                  <a:prstClr val="white"/>
                </a:solidFill>
                <a:effectLst/>
                <a:uLnTx/>
                <a:uFillTx/>
                <a:latin typeface="Arial Black" panose="020B0A04020102020204" pitchFamily="34" charset="0"/>
                <a:ea typeface="+mj-ea"/>
                <a:cs typeface="+mj-cs"/>
              </a:rPr>
              <a:t>Top Strategic Technology Trends for 2024 </a:t>
            </a:r>
            <a:endParaRPr kumimoji="0" lang="en-US" sz="3600" b="0" i="0" u="none" strike="noStrike" kern="1200" cap="none" spc="0" normalizeH="0" baseline="0" noProof="0">
              <a:ln>
                <a:noFill/>
              </a:ln>
              <a:solidFill>
                <a:srgbClr val="FF540A"/>
              </a:solidFill>
              <a:effectLst/>
              <a:uLnTx/>
              <a:uFillTx/>
              <a:latin typeface="Arial Black" panose="020B0A04020102020204" pitchFamily="34" charset="0"/>
              <a:ea typeface="+mj-ea"/>
              <a:cs typeface="+mj-cs"/>
            </a:endParaRPr>
          </a:p>
        </p:txBody>
      </p:sp>
      <p:grpSp>
        <p:nvGrpSpPr>
          <p:cNvPr id="18" name="object 4">
            <a:extLst>
              <a:ext uri="{FF2B5EF4-FFF2-40B4-BE49-F238E27FC236}">
                <a16:creationId xmlns:a16="http://schemas.microsoft.com/office/drawing/2014/main" id="{A9798ADB-6D12-E329-FF37-224A8116735E}"/>
              </a:ext>
            </a:extLst>
          </p:cNvPr>
          <p:cNvGrpSpPr/>
          <p:nvPr/>
        </p:nvGrpSpPr>
        <p:grpSpPr>
          <a:xfrm>
            <a:off x="1765300" y="1656284"/>
            <a:ext cx="8663940" cy="2197100"/>
            <a:chOff x="241300" y="649287"/>
            <a:chExt cx="8663940" cy="2197100"/>
          </a:xfrm>
        </p:grpSpPr>
        <p:sp>
          <p:nvSpPr>
            <p:cNvPr id="19" name="object 5">
              <a:extLst>
                <a:ext uri="{FF2B5EF4-FFF2-40B4-BE49-F238E27FC236}">
                  <a16:creationId xmlns:a16="http://schemas.microsoft.com/office/drawing/2014/main" id="{A7821DD4-FCB8-CAAB-3744-C8949A74FCF2}"/>
                </a:ext>
              </a:extLst>
            </p:cNvPr>
            <p:cNvSpPr/>
            <p:nvPr/>
          </p:nvSpPr>
          <p:spPr>
            <a:xfrm>
              <a:off x="241300" y="2439649"/>
              <a:ext cx="2771140" cy="407034"/>
            </a:xfrm>
            <a:custGeom>
              <a:avLst/>
              <a:gdLst/>
              <a:ahLst/>
              <a:cxnLst/>
              <a:rect l="l" t="t" r="r" b="b"/>
              <a:pathLst>
                <a:path w="2771140" h="407035">
                  <a:moveTo>
                    <a:pt x="2770606" y="0"/>
                  </a:moveTo>
                  <a:lnTo>
                    <a:pt x="0" y="0"/>
                  </a:lnTo>
                  <a:lnTo>
                    <a:pt x="0" y="406742"/>
                  </a:lnTo>
                  <a:lnTo>
                    <a:pt x="2542006" y="406742"/>
                  </a:lnTo>
                  <a:lnTo>
                    <a:pt x="2770606" y="0"/>
                  </a:lnTo>
                  <a:close/>
                </a:path>
              </a:pathLst>
            </a:custGeom>
            <a:solidFill>
              <a:srgbClr val="009AD6"/>
            </a:solid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20" name="object 6">
              <a:extLst>
                <a:ext uri="{FF2B5EF4-FFF2-40B4-BE49-F238E27FC236}">
                  <a16:creationId xmlns:a16="http://schemas.microsoft.com/office/drawing/2014/main" id="{98C6F35F-F4EC-963D-ACDB-AA4387C8F960}"/>
                </a:ext>
              </a:extLst>
            </p:cNvPr>
            <p:cNvSpPr/>
            <p:nvPr/>
          </p:nvSpPr>
          <p:spPr>
            <a:xfrm>
              <a:off x="6134101" y="2439649"/>
              <a:ext cx="2771140" cy="407034"/>
            </a:xfrm>
            <a:custGeom>
              <a:avLst/>
              <a:gdLst/>
              <a:ahLst/>
              <a:cxnLst/>
              <a:rect l="l" t="t" r="r" b="b"/>
              <a:pathLst>
                <a:path w="2771140" h="407035">
                  <a:moveTo>
                    <a:pt x="2770606" y="0"/>
                  </a:moveTo>
                  <a:lnTo>
                    <a:pt x="0" y="0"/>
                  </a:lnTo>
                  <a:lnTo>
                    <a:pt x="228600" y="406742"/>
                  </a:lnTo>
                  <a:lnTo>
                    <a:pt x="2770606" y="406742"/>
                  </a:lnTo>
                  <a:lnTo>
                    <a:pt x="2770606" y="0"/>
                  </a:lnTo>
                  <a:close/>
                </a:path>
              </a:pathLst>
            </a:custGeom>
            <a:solidFill>
              <a:srgbClr val="002855"/>
            </a:solid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21" name="object 7">
              <a:extLst>
                <a:ext uri="{FF2B5EF4-FFF2-40B4-BE49-F238E27FC236}">
                  <a16:creationId xmlns:a16="http://schemas.microsoft.com/office/drawing/2014/main" id="{F9557EF6-80BC-3E61-03FD-46F1491405D3}"/>
                </a:ext>
              </a:extLst>
            </p:cNvPr>
            <p:cNvSpPr/>
            <p:nvPr/>
          </p:nvSpPr>
          <p:spPr>
            <a:xfrm>
              <a:off x="3746500" y="649287"/>
              <a:ext cx="1676400" cy="584200"/>
            </a:xfrm>
            <a:custGeom>
              <a:avLst/>
              <a:gdLst/>
              <a:ahLst/>
              <a:cxnLst/>
              <a:rect l="l" t="t" r="r" b="b"/>
              <a:pathLst>
                <a:path w="1676400" h="584200">
                  <a:moveTo>
                    <a:pt x="1308100" y="0"/>
                  </a:moveTo>
                  <a:lnTo>
                    <a:pt x="342900" y="0"/>
                  </a:lnTo>
                  <a:lnTo>
                    <a:pt x="0" y="584200"/>
                  </a:lnTo>
                  <a:lnTo>
                    <a:pt x="1676400" y="584200"/>
                  </a:lnTo>
                  <a:lnTo>
                    <a:pt x="1308100" y="0"/>
                  </a:lnTo>
                  <a:close/>
                </a:path>
              </a:pathLst>
            </a:custGeom>
            <a:solidFill>
              <a:srgbClr val="06C4AF"/>
            </a:solidFill>
          </p:spPr>
          <p:txBody>
            <a:bodyPr wrap="square" lIns="0" tIns="0" rIns="0" bIns="0" rtlCol="0"/>
            <a:lstStyle/>
            <a:p>
              <a:endParaRPr>
                <a:latin typeface="Arial" panose="020B0604020202020204" pitchFamily="34" charset="0"/>
                <a:cs typeface="Arial" panose="020B0604020202020204" pitchFamily="34" charset="0"/>
              </a:endParaRPr>
            </a:p>
          </p:txBody>
        </p:sp>
      </p:grpSp>
      <p:sp>
        <p:nvSpPr>
          <p:cNvPr id="22" name="object 8">
            <a:extLst>
              <a:ext uri="{FF2B5EF4-FFF2-40B4-BE49-F238E27FC236}">
                <a16:creationId xmlns:a16="http://schemas.microsoft.com/office/drawing/2014/main" id="{221E12F6-28FC-0185-D495-D770284F7948}"/>
              </a:ext>
            </a:extLst>
          </p:cNvPr>
          <p:cNvSpPr txBox="1"/>
          <p:nvPr/>
        </p:nvSpPr>
        <p:spPr>
          <a:xfrm>
            <a:off x="1955434" y="3531435"/>
            <a:ext cx="2138680" cy="228268"/>
          </a:xfrm>
          <a:prstGeom prst="rect">
            <a:avLst/>
          </a:prstGeom>
        </p:spPr>
        <p:txBody>
          <a:bodyPr vert="horz" wrap="square" lIns="0" tIns="12700" rIns="0" bIns="0" rtlCol="0">
            <a:spAutoFit/>
          </a:bodyPr>
          <a:lstStyle/>
          <a:p>
            <a:pPr marL="12700">
              <a:lnSpc>
                <a:spcPct val="100000"/>
              </a:lnSpc>
              <a:spcBef>
                <a:spcPts val="100"/>
              </a:spcBef>
            </a:pPr>
            <a:r>
              <a:rPr sz="1400" b="1" dirty="0">
                <a:solidFill>
                  <a:schemeClr val="bg1"/>
                </a:solidFill>
                <a:latin typeface="Arial" panose="020B0604020202020204" pitchFamily="34" charset="0"/>
                <a:cs typeface="Arial" panose="020B0604020202020204" pitchFamily="34" charset="0"/>
              </a:rPr>
              <a:t>Protect</a:t>
            </a:r>
            <a:r>
              <a:rPr sz="1400" b="1" spc="-25" dirty="0">
                <a:solidFill>
                  <a:schemeClr val="bg1"/>
                </a:solidFill>
                <a:latin typeface="Arial" panose="020B0604020202020204" pitchFamily="34" charset="0"/>
                <a:cs typeface="Arial" panose="020B0604020202020204" pitchFamily="34" charset="0"/>
              </a:rPr>
              <a:t> Your</a:t>
            </a:r>
            <a:r>
              <a:rPr sz="1400" b="1" spc="-20" dirty="0">
                <a:solidFill>
                  <a:schemeClr val="bg1"/>
                </a:solidFill>
                <a:latin typeface="Arial" panose="020B0604020202020204" pitchFamily="34" charset="0"/>
                <a:cs typeface="Arial" panose="020B0604020202020204" pitchFamily="34" charset="0"/>
              </a:rPr>
              <a:t> </a:t>
            </a:r>
            <a:r>
              <a:rPr sz="1400" b="1" spc="-10" dirty="0">
                <a:solidFill>
                  <a:schemeClr val="bg1"/>
                </a:solidFill>
                <a:latin typeface="Arial" panose="020B0604020202020204" pitchFamily="34" charset="0"/>
                <a:cs typeface="Arial" panose="020B0604020202020204" pitchFamily="34" charset="0"/>
              </a:rPr>
              <a:t>Investment</a:t>
            </a:r>
            <a:endParaRPr sz="1400" dirty="0">
              <a:solidFill>
                <a:schemeClr val="bg1"/>
              </a:solidFill>
              <a:latin typeface="Arial" panose="020B0604020202020204" pitchFamily="34" charset="0"/>
              <a:cs typeface="Arial" panose="020B0604020202020204" pitchFamily="34" charset="0"/>
            </a:endParaRPr>
          </a:p>
        </p:txBody>
      </p:sp>
      <p:sp>
        <p:nvSpPr>
          <p:cNvPr id="23" name="object 9">
            <a:extLst>
              <a:ext uri="{FF2B5EF4-FFF2-40B4-BE49-F238E27FC236}">
                <a16:creationId xmlns:a16="http://schemas.microsoft.com/office/drawing/2014/main" id="{03752CBA-2ADE-8947-BA62-252CFE86BF27}"/>
              </a:ext>
            </a:extLst>
          </p:cNvPr>
          <p:cNvSpPr txBox="1"/>
          <p:nvPr/>
        </p:nvSpPr>
        <p:spPr>
          <a:xfrm>
            <a:off x="8394152" y="3531435"/>
            <a:ext cx="1499870" cy="228268"/>
          </a:xfrm>
          <a:prstGeom prst="rect">
            <a:avLst/>
          </a:prstGeom>
        </p:spPr>
        <p:txBody>
          <a:bodyPr vert="horz" wrap="square" lIns="0" tIns="12700" rIns="0" bIns="0" rtlCol="0">
            <a:spAutoFit/>
          </a:bodyPr>
          <a:lstStyle/>
          <a:p>
            <a:pPr marL="12700">
              <a:lnSpc>
                <a:spcPct val="100000"/>
              </a:lnSpc>
              <a:spcBef>
                <a:spcPts val="100"/>
              </a:spcBef>
            </a:pPr>
            <a:r>
              <a:rPr sz="1400" b="1">
                <a:solidFill>
                  <a:srgbClr val="FFFFFF"/>
                </a:solidFill>
                <a:latin typeface="Arial" panose="020B0604020202020204" pitchFamily="34" charset="0"/>
                <a:cs typeface="Arial" panose="020B0604020202020204" pitchFamily="34" charset="0"/>
              </a:rPr>
              <a:t>Deliver</a:t>
            </a:r>
            <a:r>
              <a:rPr sz="1400" b="1" spc="-20">
                <a:solidFill>
                  <a:srgbClr val="FFFFFF"/>
                </a:solidFill>
                <a:latin typeface="Arial" panose="020B0604020202020204" pitchFamily="34" charset="0"/>
                <a:cs typeface="Arial" panose="020B0604020202020204" pitchFamily="34" charset="0"/>
              </a:rPr>
              <a:t> </a:t>
            </a:r>
            <a:r>
              <a:rPr sz="1400" b="1">
                <a:solidFill>
                  <a:srgbClr val="FFFFFF"/>
                </a:solidFill>
                <a:latin typeface="Arial" panose="020B0604020202020204" pitchFamily="34" charset="0"/>
                <a:cs typeface="Arial" panose="020B0604020202020204" pitchFamily="34" charset="0"/>
              </a:rPr>
              <a:t>the</a:t>
            </a:r>
            <a:r>
              <a:rPr sz="1400" b="1" spc="-20">
                <a:solidFill>
                  <a:srgbClr val="FFFFFF"/>
                </a:solidFill>
                <a:latin typeface="Arial" panose="020B0604020202020204" pitchFamily="34" charset="0"/>
                <a:cs typeface="Arial" panose="020B0604020202020204" pitchFamily="34" charset="0"/>
              </a:rPr>
              <a:t> </a:t>
            </a:r>
            <a:r>
              <a:rPr sz="1400" b="1" spc="-10">
                <a:solidFill>
                  <a:srgbClr val="FFFFFF"/>
                </a:solidFill>
                <a:latin typeface="Arial" panose="020B0604020202020204" pitchFamily="34" charset="0"/>
                <a:cs typeface="Arial" panose="020B0604020202020204" pitchFamily="34" charset="0"/>
              </a:rPr>
              <a:t>Value</a:t>
            </a:r>
            <a:endParaRPr sz="1400">
              <a:latin typeface="Arial" panose="020B0604020202020204" pitchFamily="34" charset="0"/>
              <a:cs typeface="Arial" panose="020B0604020202020204" pitchFamily="34" charset="0"/>
            </a:endParaRPr>
          </a:p>
        </p:txBody>
      </p:sp>
      <p:sp>
        <p:nvSpPr>
          <p:cNvPr id="24" name="object 10">
            <a:extLst>
              <a:ext uri="{FF2B5EF4-FFF2-40B4-BE49-F238E27FC236}">
                <a16:creationId xmlns:a16="http://schemas.microsoft.com/office/drawing/2014/main" id="{6D5ADA20-4479-7999-19E7-77891ADE4506}"/>
              </a:ext>
            </a:extLst>
          </p:cNvPr>
          <p:cNvSpPr txBox="1"/>
          <p:nvPr/>
        </p:nvSpPr>
        <p:spPr>
          <a:xfrm>
            <a:off x="6595231" y="3969030"/>
            <a:ext cx="1064260" cy="431978"/>
          </a:xfrm>
          <a:prstGeom prst="rect">
            <a:avLst/>
          </a:prstGeom>
        </p:spPr>
        <p:txBody>
          <a:bodyPr vert="horz" wrap="square" lIns="0" tIns="10160" rIns="0" bIns="0" rtlCol="0">
            <a:spAutoFit/>
          </a:bodyPr>
          <a:lstStyle/>
          <a:p>
            <a:pPr marL="12700" marR="5080" indent="99695">
              <a:lnSpc>
                <a:spcPct val="101200"/>
              </a:lnSpc>
              <a:spcBef>
                <a:spcPts val="80"/>
              </a:spcBef>
            </a:pPr>
            <a:r>
              <a:rPr sz="1400" spc="-10">
                <a:latin typeface="Arial" panose="020B0604020202020204" pitchFamily="34" charset="0"/>
                <a:cs typeface="Arial" panose="020B0604020202020204" pitchFamily="34" charset="0"/>
              </a:rPr>
              <a:t>Intelligent Applications</a:t>
            </a:r>
            <a:endParaRPr sz="1400">
              <a:latin typeface="Arial" panose="020B0604020202020204" pitchFamily="34" charset="0"/>
              <a:cs typeface="Arial" panose="020B0604020202020204" pitchFamily="34" charset="0"/>
            </a:endParaRPr>
          </a:p>
        </p:txBody>
      </p:sp>
      <p:sp>
        <p:nvSpPr>
          <p:cNvPr id="26" name="object 11">
            <a:extLst>
              <a:ext uri="{FF2B5EF4-FFF2-40B4-BE49-F238E27FC236}">
                <a16:creationId xmlns:a16="http://schemas.microsoft.com/office/drawing/2014/main" id="{CB3206E4-CA02-7D25-72FA-15836B1AD422}"/>
              </a:ext>
            </a:extLst>
          </p:cNvPr>
          <p:cNvSpPr txBox="1"/>
          <p:nvPr/>
        </p:nvSpPr>
        <p:spPr>
          <a:xfrm>
            <a:off x="4386719" y="3969030"/>
            <a:ext cx="1255395" cy="431978"/>
          </a:xfrm>
          <a:prstGeom prst="rect">
            <a:avLst/>
          </a:prstGeom>
        </p:spPr>
        <p:txBody>
          <a:bodyPr vert="horz" wrap="square" lIns="0" tIns="10160" rIns="0" bIns="0" rtlCol="0">
            <a:spAutoFit/>
          </a:bodyPr>
          <a:lstStyle/>
          <a:p>
            <a:pPr marL="234315" marR="5080" indent="-222250">
              <a:lnSpc>
                <a:spcPct val="101200"/>
              </a:lnSpc>
              <a:spcBef>
                <a:spcPts val="80"/>
              </a:spcBef>
            </a:pPr>
            <a:r>
              <a:rPr sz="1400">
                <a:latin typeface="Arial" panose="020B0604020202020204" pitchFamily="34" charset="0"/>
                <a:cs typeface="Arial" panose="020B0604020202020204" pitchFamily="34" charset="0"/>
              </a:rPr>
              <a:t>Industry</a:t>
            </a:r>
            <a:r>
              <a:rPr sz="1400" spc="-5">
                <a:latin typeface="Arial" panose="020B0604020202020204" pitchFamily="34" charset="0"/>
                <a:cs typeface="Arial" panose="020B0604020202020204" pitchFamily="34" charset="0"/>
              </a:rPr>
              <a:t> </a:t>
            </a:r>
            <a:r>
              <a:rPr sz="1400" spc="-10">
                <a:latin typeface="Arial" panose="020B0604020202020204" pitchFamily="34" charset="0"/>
                <a:cs typeface="Arial" panose="020B0604020202020204" pitchFamily="34" charset="0"/>
              </a:rPr>
              <a:t>Cloud Platforms</a:t>
            </a:r>
            <a:endParaRPr sz="1400">
              <a:latin typeface="Arial" panose="020B0604020202020204" pitchFamily="34" charset="0"/>
              <a:cs typeface="Arial" panose="020B0604020202020204" pitchFamily="34" charset="0"/>
            </a:endParaRPr>
          </a:p>
        </p:txBody>
      </p:sp>
      <p:sp>
        <p:nvSpPr>
          <p:cNvPr id="27" name="object 12">
            <a:extLst>
              <a:ext uri="{FF2B5EF4-FFF2-40B4-BE49-F238E27FC236}">
                <a16:creationId xmlns:a16="http://schemas.microsoft.com/office/drawing/2014/main" id="{5A7691CF-4BEC-4A7B-84EA-311715B58409}"/>
              </a:ext>
            </a:extLst>
          </p:cNvPr>
          <p:cNvSpPr txBox="1"/>
          <p:nvPr/>
        </p:nvSpPr>
        <p:spPr>
          <a:xfrm>
            <a:off x="5488608" y="1721854"/>
            <a:ext cx="1228090" cy="431978"/>
          </a:xfrm>
          <a:prstGeom prst="rect">
            <a:avLst/>
          </a:prstGeom>
        </p:spPr>
        <p:txBody>
          <a:bodyPr vert="horz" wrap="square" lIns="0" tIns="10160" rIns="0" bIns="0" rtlCol="0">
            <a:spAutoFit/>
          </a:bodyPr>
          <a:lstStyle/>
          <a:p>
            <a:pPr marL="164465" marR="144145" algn="ctr">
              <a:lnSpc>
                <a:spcPct val="101200"/>
              </a:lnSpc>
              <a:spcBef>
                <a:spcPts val="80"/>
              </a:spcBef>
            </a:pPr>
            <a:r>
              <a:rPr sz="1400" b="1">
                <a:solidFill>
                  <a:schemeClr val="bg1"/>
                </a:solidFill>
                <a:latin typeface="Arial" panose="020B0604020202020204" pitchFamily="34" charset="0"/>
                <a:cs typeface="Arial" panose="020B0604020202020204" pitchFamily="34" charset="0"/>
              </a:rPr>
              <a:t>Rise of </a:t>
            </a:r>
            <a:r>
              <a:rPr sz="1400" b="1" spc="-25">
                <a:solidFill>
                  <a:schemeClr val="bg1"/>
                </a:solidFill>
                <a:latin typeface="Arial" panose="020B0604020202020204" pitchFamily="34" charset="0"/>
                <a:cs typeface="Arial" panose="020B0604020202020204" pitchFamily="34" charset="0"/>
              </a:rPr>
              <a:t>the </a:t>
            </a:r>
            <a:r>
              <a:rPr sz="1400" b="1" spc="-10">
                <a:solidFill>
                  <a:schemeClr val="bg1"/>
                </a:solidFill>
                <a:latin typeface="Arial" panose="020B0604020202020204" pitchFamily="34" charset="0"/>
                <a:cs typeface="Arial" panose="020B0604020202020204" pitchFamily="34" charset="0"/>
              </a:rPr>
              <a:t>Builders</a:t>
            </a:r>
            <a:endParaRPr lang="en-IN" sz="1400" b="1" spc="-10">
              <a:solidFill>
                <a:schemeClr val="bg1"/>
              </a:solidFill>
              <a:latin typeface="Arial" panose="020B0604020202020204" pitchFamily="34" charset="0"/>
              <a:cs typeface="Arial" panose="020B0604020202020204" pitchFamily="34" charset="0"/>
            </a:endParaRPr>
          </a:p>
        </p:txBody>
      </p:sp>
      <p:sp>
        <p:nvSpPr>
          <p:cNvPr id="28" name="object 13">
            <a:extLst>
              <a:ext uri="{FF2B5EF4-FFF2-40B4-BE49-F238E27FC236}">
                <a16:creationId xmlns:a16="http://schemas.microsoft.com/office/drawing/2014/main" id="{33C99196-49E8-3935-5290-68C90DDADD6E}"/>
              </a:ext>
            </a:extLst>
          </p:cNvPr>
          <p:cNvSpPr txBox="1"/>
          <p:nvPr/>
        </p:nvSpPr>
        <p:spPr>
          <a:xfrm>
            <a:off x="2966438" y="4772955"/>
            <a:ext cx="1374775" cy="670560"/>
          </a:xfrm>
          <a:prstGeom prst="rect">
            <a:avLst/>
          </a:prstGeom>
        </p:spPr>
        <p:txBody>
          <a:bodyPr vert="horz" wrap="square" lIns="0" tIns="10160" rIns="0" bIns="0" rtlCol="0">
            <a:spAutoFit/>
          </a:bodyPr>
          <a:lstStyle/>
          <a:p>
            <a:pPr marL="12700" marR="5080" algn="ctr">
              <a:lnSpc>
                <a:spcPct val="101200"/>
              </a:lnSpc>
              <a:spcBef>
                <a:spcPts val="80"/>
              </a:spcBef>
            </a:pPr>
            <a:r>
              <a:rPr sz="1400" spc="-10">
                <a:latin typeface="Arial" panose="020B0604020202020204" pitchFamily="34" charset="0"/>
                <a:cs typeface="Arial" panose="020B0604020202020204" pitchFamily="34" charset="0"/>
              </a:rPr>
              <a:t>Continuous </a:t>
            </a:r>
            <a:r>
              <a:rPr sz="1400">
                <a:latin typeface="Arial" panose="020B0604020202020204" pitchFamily="34" charset="0"/>
                <a:cs typeface="Arial" panose="020B0604020202020204" pitchFamily="34" charset="0"/>
              </a:rPr>
              <a:t>Threat</a:t>
            </a:r>
            <a:r>
              <a:rPr sz="1400" spc="-20">
                <a:latin typeface="Arial" panose="020B0604020202020204" pitchFamily="34" charset="0"/>
                <a:cs typeface="Arial" panose="020B0604020202020204" pitchFamily="34" charset="0"/>
              </a:rPr>
              <a:t> </a:t>
            </a:r>
            <a:r>
              <a:rPr sz="1400" spc="-10">
                <a:latin typeface="Arial" panose="020B0604020202020204" pitchFamily="34" charset="0"/>
                <a:cs typeface="Arial" panose="020B0604020202020204" pitchFamily="34" charset="0"/>
              </a:rPr>
              <a:t>Exposure Management</a:t>
            </a:r>
            <a:endParaRPr sz="1400">
              <a:latin typeface="Arial" panose="020B0604020202020204" pitchFamily="34" charset="0"/>
              <a:cs typeface="Arial" panose="020B0604020202020204" pitchFamily="34" charset="0"/>
            </a:endParaRPr>
          </a:p>
        </p:txBody>
      </p:sp>
      <p:sp>
        <p:nvSpPr>
          <p:cNvPr id="29" name="object 14">
            <a:extLst>
              <a:ext uri="{FF2B5EF4-FFF2-40B4-BE49-F238E27FC236}">
                <a16:creationId xmlns:a16="http://schemas.microsoft.com/office/drawing/2014/main" id="{D979179F-C1E7-AF93-003E-DAD353CD0C4E}"/>
              </a:ext>
            </a:extLst>
          </p:cNvPr>
          <p:cNvSpPr txBox="1"/>
          <p:nvPr/>
        </p:nvSpPr>
        <p:spPr>
          <a:xfrm>
            <a:off x="2041027" y="4059518"/>
            <a:ext cx="1856739" cy="431978"/>
          </a:xfrm>
          <a:prstGeom prst="rect">
            <a:avLst/>
          </a:prstGeom>
        </p:spPr>
        <p:txBody>
          <a:bodyPr vert="horz" wrap="square" lIns="0" tIns="10160" rIns="0" bIns="0" rtlCol="0">
            <a:spAutoFit/>
          </a:bodyPr>
          <a:lstStyle/>
          <a:p>
            <a:pPr marL="12700" marR="5080" indent="204470">
              <a:lnSpc>
                <a:spcPct val="101200"/>
              </a:lnSpc>
              <a:spcBef>
                <a:spcPts val="80"/>
              </a:spcBef>
            </a:pPr>
            <a:r>
              <a:rPr sz="1400">
                <a:latin typeface="Arial" panose="020B0604020202020204" pitchFamily="34" charset="0"/>
                <a:cs typeface="Arial" panose="020B0604020202020204" pitchFamily="34" charset="0"/>
              </a:rPr>
              <a:t>AI</a:t>
            </a:r>
            <a:r>
              <a:rPr sz="1400" spc="-20">
                <a:latin typeface="Arial" panose="020B0604020202020204" pitchFamily="34" charset="0"/>
                <a:cs typeface="Arial" panose="020B0604020202020204" pitchFamily="34" charset="0"/>
              </a:rPr>
              <a:t> </a:t>
            </a:r>
            <a:r>
              <a:rPr sz="1400">
                <a:latin typeface="Arial" panose="020B0604020202020204" pitchFamily="34" charset="0"/>
                <a:cs typeface="Arial" panose="020B0604020202020204" pitchFamily="34" charset="0"/>
              </a:rPr>
              <a:t>Trust,</a:t>
            </a:r>
            <a:r>
              <a:rPr sz="1400" spc="-20">
                <a:latin typeface="Arial" panose="020B0604020202020204" pitchFamily="34" charset="0"/>
                <a:cs typeface="Arial" panose="020B0604020202020204" pitchFamily="34" charset="0"/>
              </a:rPr>
              <a:t> </a:t>
            </a:r>
            <a:r>
              <a:rPr sz="1400">
                <a:latin typeface="Arial" panose="020B0604020202020204" pitchFamily="34" charset="0"/>
                <a:cs typeface="Arial" panose="020B0604020202020204" pitchFamily="34" charset="0"/>
              </a:rPr>
              <a:t>Risk</a:t>
            </a:r>
            <a:r>
              <a:rPr sz="1400" spc="-20">
                <a:latin typeface="Arial" panose="020B0604020202020204" pitchFamily="34" charset="0"/>
                <a:cs typeface="Arial" panose="020B0604020202020204" pitchFamily="34" charset="0"/>
              </a:rPr>
              <a:t> </a:t>
            </a:r>
            <a:r>
              <a:rPr sz="1400" spc="-25">
                <a:latin typeface="Arial" panose="020B0604020202020204" pitchFamily="34" charset="0"/>
                <a:cs typeface="Arial" panose="020B0604020202020204" pitchFamily="34" charset="0"/>
              </a:rPr>
              <a:t>and </a:t>
            </a:r>
            <a:r>
              <a:rPr sz="1400">
                <a:latin typeface="Arial" panose="020B0604020202020204" pitchFamily="34" charset="0"/>
                <a:cs typeface="Arial" panose="020B0604020202020204" pitchFamily="34" charset="0"/>
              </a:rPr>
              <a:t>Security </a:t>
            </a:r>
            <a:r>
              <a:rPr sz="1400" spc="-10">
                <a:latin typeface="Arial" panose="020B0604020202020204" pitchFamily="34" charset="0"/>
                <a:cs typeface="Arial" panose="020B0604020202020204" pitchFamily="34" charset="0"/>
              </a:rPr>
              <a:t>Management</a:t>
            </a:r>
            <a:endParaRPr sz="1400">
              <a:latin typeface="Arial" panose="020B0604020202020204" pitchFamily="34" charset="0"/>
              <a:cs typeface="Arial" panose="020B0604020202020204" pitchFamily="34" charset="0"/>
            </a:endParaRPr>
          </a:p>
        </p:txBody>
      </p:sp>
      <p:sp>
        <p:nvSpPr>
          <p:cNvPr id="30" name="object 15">
            <a:extLst>
              <a:ext uri="{FF2B5EF4-FFF2-40B4-BE49-F238E27FC236}">
                <a16:creationId xmlns:a16="http://schemas.microsoft.com/office/drawing/2014/main" id="{781175A6-4E32-FD0E-78D8-E736510C3016}"/>
              </a:ext>
            </a:extLst>
          </p:cNvPr>
          <p:cNvSpPr txBox="1"/>
          <p:nvPr/>
        </p:nvSpPr>
        <p:spPr>
          <a:xfrm>
            <a:off x="5606045" y="4849155"/>
            <a:ext cx="993140" cy="431978"/>
          </a:xfrm>
          <a:prstGeom prst="rect">
            <a:avLst/>
          </a:prstGeom>
        </p:spPr>
        <p:txBody>
          <a:bodyPr vert="horz" wrap="square" lIns="0" tIns="10160" rIns="0" bIns="0" rtlCol="0">
            <a:spAutoFit/>
          </a:bodyPr>
          <a:lstStyle/>
          <a:p>
            <a:pPr marL="12700" marR="5080">
              <a:lnSpc>
                <a:spcPct val="101200"/>
              </a:lnSpc>
              <a:spcBef>
                <a:spcPts val="80"/>
              </a:spcBef>
            </a:pPr>
            <a:r>
              <a:rPr sz="1400" spc="-10">
                <a:latin typeface="Arial" panose="020B0604020202020204" pitchFamily="34" charset="0"/>
                <a:cs typeface="Arial" panose="020B0604020202020204" pitchFamily="34" charset="0"/>
              </a:rPr>
              <a:t>Sustainable </a:t>
            </a:r>
            <a:r>
              <a:rPr sz="1400" spc="-20">
                <a:latin typeface="Arial" panose="020B0604020202020204" pitchFamily="34" charset="0"/>
                <a:cs typeface="Arial" panose="020B0604020202020204" pitchFamily="34" charset="0"/>
              </a:rPr>
              <a:t>Technology</a:t>
            </a:r>
            <a:endParaRPr sz="1400">
              <a:latin typeface="Arial" panose="020B0604020202020204" pitchFamily="34" charset="0"/>
              <a:cs typeface="Arial" panose="020B0604020202020204" pitchFamily="34" charset="0"/>
            </a:endParaRPr>
          </a:p>
        </p:txBody>
      </p:sp>
      <p:sp>
        <p:nvSpPr>
          <p:cNvPr id="31" name="object 16">
            <a:extLst>
              <a:ext uri="{FF2B5EF4-FFF2-40B4-BE49-F238E27FC236}">
                <a16:creationId xmlns:a16="http://schemas.microsoft.com/office/drawing/2014/main" id="{6D0EA862-ECCD-21F6-2192-DA02D2C8E425}"/>
              </a:ext>
            </a:extLst>
          </p:cNvPr>
          <p:cNvSpPr txBox="1"/>
          <p:nvPr/>
        </p:nvSpPr>
        <p:spPr>
          <a:xfrm>
            <a:off x="5508077" y="5577285"/>
            <a:ext cx="1188720" cy="431978"/>
          </a:xfrm>
          <a:prstGeom prst="rect">
            <a:avLst/>
          </a:prstGeom>
        </p:spPr>
        <p:txBody>
          <a:bodyPr vert="horz" wrap="square" lIns="0" tIns="10160" rIns="0" bIns="0" rtlCol="0">
            <a:spAutoFit/>
          </a:bodyPr>
          <a:lstStyle/>
          <a:p>
            <a:pPr marL="31750" marR="5080" indent="-19685">
              <a:lnSpc>
                <a:spcPct val="101200"/>
              </a:lnSpc>
              <a:spcBef>
                <a:spcPts val="80"/>
              </a:spcBef>
            </a:pPr>
            <a:r>
              <a:rPr sz="1400" spc="-10">
                <a:latin typeface="Arial" panose="020B0604020202020204" pitchFamily="34" charset="0"/>
                <a:cs typeface="Arial" panose="020B0604020202020204" pitchFamily="34" charset="0"/>
              </a:rPr>
              <a:t>Democratized </a:t>
            </a:r>
            <a:r>
              <a:rPr sz="1400">
                <a:latin typeface="Arial" panose="020B0604020202020204" pitchFamily="34" charset="0"/>
                <a:cs typeface="Arial" panose="020B0604020202020204" pitchFamily="34" charset="0"/>
              </a:rPr>
              <a:t>Generative</a:t>
            </a:r>
            <a:r>
              <a:rPr sz="1400" spc="-35">
                <a:latin typeface="Arial" panose="020B0604020202020204" pitchFamily="34" charset="0"/>
                <a:cs typeface="Arial" panose="020B0604020202020204" pitchFamily="34" charset="0"/>
              </a:rPr>
              <a:t> </a:t>
            </a:r>
            <a:r>
              <a:rPr sz="1400" spc="-25">
                <a:latin typeface="Arial" panose="020B0604020202020204" pitchFamily="34" charset="0"/>
                <a:cs typeface="Arial" panose="020B0604020202020204" pitchFamily="34" charset="0"/>
              </a:rPr>
              <a:t>AI</a:t>
            </a:r>
            <a:endParaRPr sz="1400">
              <a:latin typeface="Arial" panose="020B0604020202020204" pitchFamily="34" charset="0"/>
              <a:cs typeface="Arial" panose="020B0604020202020204" pitchFamily="34" charset="0"/>
            </a:endParaRPr>
          </a:p>
        </p:txBody>
      </p:sp>
      <p:sp>
        <p:nvSpPr>
          <p:cNvPr id="32" name="object 17">
            <a:extLst>
              <a:ext uri="{FF2B5EF4-FFF2-40B4-BE49-F238E27FC236}">
                <a16:creationId xmlns:a16="http://schemas.microsoft.com/office/drawing/2014/main" id="{F55684CB-0C35-F451-0D73-8F973F0C42BC}"/>
              </a:ext>
            </a:extLst>
          </p:cNvPr>
          <p:cNvSpPr txBox="1"/>
          <p:nvPr/>
        </p:nvSpPr>
        <p:spPr>
          <a:xfrm>
            <a:off x="8398578" y="4722341"/>
            <a:ext cx="1004569" cy="649601"/>
          </a:xfrm>
          <a:prstGeom prst="rect">
            <a:avLst/>
          </a:prstGeom>
        </p:spPr>
        <p:txBody>
          <a:bodyPr vert="horz" wrap="square" lIns="0" tIns="10160" rIns="0" bIns="0" rtlCol="0">
            <a:spAutoFit/>
          </a:bodyPr>
          <a:lstStyle/>
          <a:p>
            <a:pPr marL="38100" marR="5080" indent="-26034" algn="just">
              <a:lnSpc>
                <a:spcPct val="101200"/>
              </a:lnSpc>
              <a:spcBef>
                <a:spcPts val="1480"/>
              </a:spcBef>
            </a:pPr>
            <a:r>
              <a:rPr sz="1400" spc="-10">
                <a:latin typeface="Arial" panose="020B0604020202020204" pitchFamily="34" charset="0"/>
                <a:cs typeface="Arial" panose="020B0604020202020204" pitchFamily="34" charset="0"/>
              </a:rPr>
              <a:t>Augmented Connected Workforce</a:t>
            </a:r>
            <a:endParaRPr sz="1400">
              <a:latin typeface="Arial" panose="020B0604020202020204" pitchFamily="34" charset="0"/>
              <a:cs typeface="Arial" panose="020B0604020202020204" pitchFamily="34" charset="0"/>
            </a:endParaRPr>
          </a:p>
        </p:txBody>
      </p:sp>
      <p:grpSp>
        <p:nvGrpSpPr>
          <p:cNvPr id="33" name="object 18">
            <a:extLst>
              <a:ext uri="{FF2B5EF4-FFF2-40B4-BE49-F238E27FC236}">
                <a16:creationId xmlns:a16="http://schemas.microsoft.com/office/drawing/2014/main" id="{D9122C0A-E2C0-569D-FEC2-989CF6CBE94B}"/>
              </a:ext>
            </a:extLst>
          </p:cNvPr>
          <p:cNvGrpSpPr/>
          <p:nvPr/>
        </p:nvGrpSpPr>
        <p:grpSpPr>
          <a:xfrm>
            <a:off x="1765300" y="1655946"/>
            <a:ext cx="8661400" cy="4889500"/>
            <a:chOff x="241300" y="648949"/>
            <a:chExt cx="8661400" cy="4889500"/>
          </a:xfrm>
        </p:grpSpPr>
        <p:sp>
          <p:nvSpPr>
            <p:cNvPr id="34" name="object 19">
              <a:extLst>
                <a:ext uri="{FF2B5EF4-FFF2-40B4-BE49-F238E27FC236}">
                  <a16:creationId xmlns:a16="http://schemas.microsoft.com/office/drawing/2014/main" id="{2CC625EF-A837-1B28-87C6-EDE459792915}"/>
                </a:ext>
              </a:extLst>
            </p:cNvPr>
            <p:cNvSpPr/>
            <p:nvPr/>
          </p:nvSpPr>
          <p:spPr>
            <a:xfrm>
              <a:off x="3594100" y="2426949"/>
              <a:ext cx="5308600" cy="3022600"/>
            </a:xfrm>
            <a:custGeom>
              <a:avLst/>
              <a:gdLst/>
              <a:ahLst/>
              <a:cxnLst/>
              <a:rect l="l" t="t" r="r" b="b"/>
              <a:pathLst>
                <a:path w="5308600" h="3022600">
                  <a:moveTo>
                    <a:pt x="958850" y="3022600"/>
                  </a:moveTo>
                  <a:lnTo>
                    <a:pt x="508000" y="2895600"/>
                  </a:lnTo>
                  <a:lnTo>
                    <a:pt x="0" y="2057400"/>
                  </a:lnTo>
                  <a:lnTo>
                    <a:pt x="977900" y="457200"/>
                  </a:lnTo>
                  <a:lnTo>
                    <a:pt x="2514600" y="12598"/>
                  </a:lnTo>
                  <a:lnTo>
                    <a:pt x="5308600" y="0"/>
                  </a:lnTo>
                  <a:lnTo>
                    <a:pt x="5308600" y="1092200"/>
                  </a:lnTo>
                  <a:lnTo>
                    <a:pt x="4216400" y="2146300"/>
                  </a:lnTo>
                  <a:lnTo>
                    <a:pt x="958850" y="3022600"/>
                  </a:lnTo>
                  <a:close/>
                </a:path>
              </a:pathLst>
            </a:custGeom>
            <a:ln w="25400">
              <a:solidFill>
                <a:srgbClr val="002855"/>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35" name="object 20">
              <a:extLst>
                <a:ext uri="{FF2B5EF4-FFF2-40B4-BE49-F238E27FC236}">
                  <a16:creationId xmlns:a16="http://schemas.microsoft.com/office/drawing/2014/main" id="{6E4ED02D-3B3D-1A88-F6B7-C91CEAC333B1}"/>
                </a:ext>
              </a:extLst>
            </p:cNvPr>
            <p:cNvSpPr/>
            <p:nvPr/>
          </p:nvSpPr>
          <p:spPr>
            <a:xfrm>
              <a:off x="2603500" y="648949"/>
              <a:ext cx="3949700" cy="4889500"/>
            </a:xfrm>
            <a:custGeom>
              <a:avLst/>
              <a:gdLst/>
              <a:ahLst/>
              <a:cxnLst/>
              <a:rect l="l" t="t" r="r" b="b"/>
              <a:pathLst>
                <a:path w="3949700" h="4889500">
                  <a:moveTo>
                    <a:pt x="1949450" y="4889500"/>
                  </a:moveTo>
                  <a:lnTo>
                    <a:pt x="2501900" y="4724857"/>
                  </a:lnTo>
                  <a:lnTo>
                    <a:pt x="3949700" y="2501900"/>
                  </a:lnTo>
                  <a:lnTo>
                    <a:pt x="2463800" y="0"/>
                  </a:lnTo>
                  <a:lnTo>
                    <a:pt x="1485900" y="0"/>
                  </a:lnTo>
                  <a:lnTo>
                    <a:pt x="0" y="2501900"/>
                  </a:lnTo>
                  <a:lnTo>
                    <a:pt x="1447800" y="4737557"/>
                  </a:lnTo>
                  <a:lnTo>
                    <a:pt x="1949450" y="4889500"/>
                  </a:lnTo>
                  <a:close/>
                </a:path>
              </a:pathLst>
            </a:custGeom>
            <a:ln w="25400">
              <a:solidFill>
                <a:srgbClr val="06C4AF"/>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36" name="object 21">
              <a:extLst>
                <a:ext uri="{FF2B5EF4-FFF2-40B4-BE49-F238E27FC236}">
                  <a16:creationId xmlns:a16="http://schemas.microsoft.com/office/drawing/2014/main" id="{06B71B6E-34D5-F0FB-DA5C-BC9AB26AD1A6}"/>
                </a:ext>
              </a:extLst>
            </p:cNvPr>
            <p:cNvSpPr/>
            <p:nvPr/>
          </p:nvSpPr>
          <p:spPr>
            <a:xfrm>
              <a:off x="241300" y="2439649"/>
              <a:ext cx="5346700" cy="2921000"/>
            </a:xfrm>
            <a:custGeom>
              <a:avLst/>
              <a:gdLst/>
              <a:ahLst/>
              <a:cxnLst/>
              <a:rect l="l" t="t" r="r" b="b"/>
              <a:pathLst>
                <a:path w="5346700" h="2921000">
                  <a:moveTo>
                    <a:pt x="4318000" y="2921000"/>
                  </a:moveTo>
                  <a:lnTo>
                    <a:pt x="4851400" y="2781300"/>
                  </a:lnTo>
                  <a:lnTo>
                    <a:pt x="5346700" y="2057400"/>
                  </a:lnTo>
                  <a:lnTo>
                    <a:pt x="4330700" y="444500"/>
                  </a:lnTo>
                  <a:lnTo>
                    <a:pt x="2794000" y="0"/>
                  </a:lnTo>
                  <a:lnTo>
                    <a:pt x="0" y="0"/>
                  </a:lnTo>
                  <a:lnTo>
                    <a:pt x="0" y="1066800"/>
                  </a:lnTo>
                  <a:lnTo>
                    <a:pt x="1104900" y="2120900"/>
                  </a:lnTo>
                  <a:lnTo>
                    <a:pt x="4318000" y="2921000"/>
                  </a:lnTo>
                  <a:close/>
                </a:path>
              </a:pathLst>
            </a:custGeom>
            <a:ln w="25400">
              <a:solidFill>
                <a:srgbClr val="009AD6"/>
              </a:solidFill>
            </a:ln>
          </p:spPr>
          <p:txBody>
            <a:bodyPr wrap="square" lIns="0" tIns="0" rIns="0" bIns="0" rtlCol="0"/>
            <a:lstStyle/>
            <a:p>
              <a:endParaRPr>
                <a:latin typeface="Arial" panose="020B0604020202020204" pitchFamily="34" charset="0"/>
                <a:cs typeface="Arial" panose="020B0604020202020204" pitchFamily="34" charset="0"/>
              </a:endParaRPr>
            </a:p>
          </p:txBody>
        </p:sp>
      </p:grpSp>
      <p:sp>
        <p:nvSpPr>
          <p:cNvPr id="37" name="object 10">
            <a:extLst>
              <a:ext uri="{FF2B5EF4-FFF2-40B4-BE49-F238E27FC236}">
                <a16:creationId xmlns:a16="http://schemas.microsoft.com/office/drawing/2014/main" id="{228C4B69-2E96-7115-A39A-C9B1136B406F}"/>
              </a:ext>
            </a:extLst>
          </p:cNvPr>
          <p:cNvSpPr txBox="1"/>
          <p:nvPr/>
        </p:nvSpPr>
        <p:spPr>
          <a:xfrm>
            <a:off x="5477117" y="2385990"/>
            <a:ext cx="1219680" cy="431978"/>
          </a:xfrm>
          <a:prstGeom prst="rect">
            <a:avLst/>
          </a:prstGeom>
        </p:spPr>
        <p:txBody>
          <a:bodyPr vert="horz" wrap="square" lIns="0" tIns="10160" rIns="0" bIns="0" rtlCol="0">
            <a:spAutoFit/>
          </a:bodyPr>
          <a:lstStyle/>
          <a:p>
            <a:pPr marL="112395" marR="104775" algn="ctr">
              <a:lnSpc>
                <a:spcPct val="101200"/>
              </a:lnSpc>
            </a:pPr>
            <a:r>
              <a:rPr lang="en-IN" sz="1400" spc="-10">
                <a:latin typeface="Arial" panose="020B0604020202020204" pitchFamily="34" charset="0"/>
                <a:cs typeface="Arial" panose="020B0604020202020204" pitchFamily="34" charset="0"/>
              </a:rPr>
              <a:t>Platform Engineering</a:t>
            </a:r>
            <a:endParaRPr lang="en-IN" sz="1400">
              <a:latin typeface="Arial" panose="020B0604020202020204" pitchFamily="34" charset="0"/>
              <a:cs typeface="Arial" panose="020B0604020202020204" pitchFamily="34" charset="0"/>
            </a:endParaRPr>
          </a:p>
        </p:txBody>
      </p:sp>
      <p:sp>
        <p:nvSpPr>
          <p:cNvPr id="38" name="object 10">
            <a:extLst>
              <a:ext uri="{FF2B5EF4-FFF2-40B4-BE49-F238E27FC236}">
                <a16:creationId xmlns:a16="http://schemas.microsoft.com/office/drawing/2014/main" id="{3209CAC7-98A9-7080-EF8D-C301D8373FDE}"/>
              </a:ext>
            </a:extLst>
          </p:cNvPr>
          <p:cNvSpPr txBox="1"/>
          <p:nvPr/>
        </p:nvSpPr>
        <p:spPr>
          <a:xfrm>
            <a:off x="5476315" y="2957087"/>
            <a:ext cx="1219680" cy="431978"/>
          </a:xfrm>
          <a:prstGeom prst="rect">
            <a:avLst/>
          </a:prstGeom>
        </p:spPr>
        <p:txBody>
          <a:bodyPr vert="horz" wrap="square" lIns="0" tIns="10160" rIns="0" bIns="0" rtlCol="0">
            <a:spAutoFit/>
          </a:bodyPr>
          <a:lstStyle/>
          <a:p>
            <a:pPr marL="12700" marR="5080" algn="ctr">
              <a:lnSpc>
                <a:spcPct val="101200"/>
              </a:lnSpc>
            </a:pPr>
            <a:r>
              <a:rPr lang="en-IN" sz="1400" spc="-15">
                <a:latin typeface="Arial" panose="020B0604020202020204" pitchFamily="34" charset="0"/>
                <a:cs typeface="Arial" panose="020B0604020202020204" pitchFamily="34" charset="0"/>
              </a:rPr>
              <a:t>AI-</a:t>
            </a:r>
            <a:r>
              <a:rPr lang="en-IN" sz="1400" spc="-10">
                <a:latin typeface="Arial" panose="020B0604020202020204" pitchFamily="34" charset="0"/>
                <a:cs typeface="Arial" panose="020B0604020202020204" pitchFamily="34" charset="0"/>
              </a:rPr>
              <a:t>Augmented Development</a:t>
            </a:r>
            <a:endParaRPr lang="en-IN" sz="1400">
              <a:latin typeface="Arial" panose="020B0604020202020204" pitchFamily="34" charset="0"/>
              <a:cs typeface="Arial" panose="020B0604020202020204" pitchFamily="34" charset="0"/>
            </a:endParaRPr>
          </a:p>
        </p:txBody>
      </p:sp>
      <p:sp>
        <p:nvSpPr>
          <p:cNvPr id="39" name="TextBox 38">
            <a:extLst>
              <a:ext uri="{FF2B5EF4-FFF2-40B4-BE49-F238E27FC236}">
                <a16:creationId xmlns:a16="http://schemas.microsoft.com/office/drawing/2014/main" id="{E8D01869-F31C-1877-F7AC-05C5D6C5FAEF}"/>
              </a:ext>
            </a:extLst>
          </p:cNvPr>
          <p:cNvSpPr txBox="1"/>
          <p:nvPr/>
        </p:nvSpPr>
        <p:spPr>
          <a:xfrm>
            <a:off x="8182080" y="4040395"/>
            <a:ext cx="1344013" cy="523220"/>
          </a:xfrm>
          <a:prstGeom prst="rect">
            <a:avLst/>
          </a:prstGeom>
          <a:noFill/>
        </p:spPr>
        <p:txBody>
          <a:bodyPr wrap="square">
            <a:spAutoFit/>
          </a:bodyPr>
          <a:lstStyle/>
          <a:p>
            <a:pPr algn="ctr"/>
            <a:r>
              <a:rPr lang="en-US" sz="1400">
                <a:latin typeface="Arial" panose="020B0604020202020204" pitchFamily="34" charset="0"/>
                <a:cs typeface="Arial" panose="020B0604020202020204" pitchFamily="34" charset="0"/>
              </a:rPr>
              <a:t>Machine Customers</a:t>
            </a:r>
          </a:p>
        </p:txBody>
      </p:sp>
    </p:spTree>
    <p:extLst>
      <p:ext uri="{BB962C8B-B14F-4D97-AF65-F5344CB8AC3E}">
        <p14:creationId xmlns:p14="http://schemas.microsoft.com/office/powerpoint/2010/main" val="180045791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1CCC8F-8ED6-BCB4-EFAB-60170D965280}"/>
              </a:ext>
            </a:extLst>
          </p:cNvPr>
          <p:cNvSpPr>
            <a:spLocks noGrp="1"/>
          </p:cNvSpPr>
          <p:nvPr>
            <p:ph type="title"/>
          </p:nvPr>
        </p:nvSpPr>
        <p:spPr/>
        <p:txBody>
          <a:bodyPr/>
          <a:lstStyle/>
          <a:p>
            <a:r>
              <a:rPr lang="en-US" sz="3000"/>
              <a:t>Accelerators/Inhibitors of AI-Augmented Development</a:t>
            </a:r>
          </a:p>
        </p:txBody>
      </p:sp>
      <p:grpSp>
        <p:nvGrpSpPr>
          <p:cNvPr id="3" name="Group 2">
            <a:extLst>
              <a:ext uri="{FF2B5EF4-FFF2-40B4-BE49-F238E27FC236}">
                <a16:creationId xmlns:a16="http://schemas.microsoft.com/office/drawing/2014/main" id="{4AB92DC2-A9B2-C618-CC29-FB7360023EF1}"/>
              </a:ext>
            </a:extLst>
          </p:cNvPr>
          <p:cNvGrpSpPr/>
          <p:nvPr/>
        </p:nvGrpSpPr>
        <p:grpSpPr>
          <a:xfrm>
            <a:off x="512141" y="1690931"/>
            <a:ext cx="11280775" cy="4387588"/>
            <a:chOff x="512141" y="1690931"/>
            <a:chExt cx="11280775" cy="4387588"/>
          </a:xfrm>
        </p:grpSpPr>
        <p:grpSp>
          <p:nvGrpSpPr>
            <p:cNvPr id="4" name="Group 3">
              <a:extLst>
                <a:ext uri="{FF2B5EF4-FFF2-40B4-BE49-F238E27FC236}">
                  <a16:creationId xmlns:a16="http://schemas.microsoft.com/office/drawing/2014/main" id="{7AA5D4D9-68C7-581B-39D7-5F9B29047FB5}"/>
                </a:ext>
              </a:extLst>
            </p:cNvPr>
            <p:cNvGrpSpPr/>
            <p:nvPr/>
          </p:nvGrpSpPr>
          <p:grpSpPr>
            <a:xfrm rot="187623">
              <a:off x="512141" y="3756262"/>
              <a:ext cx="11280775" cy="2322257"/>
              <a:chOff x="421799" y="3242020"/>
              <a:chExt cx="11280775" cy="2322257"/>
            </a:xfrm>
          </p:grpSpPr>
          <p:sp>
            <p:nvSpPr>
              <p:cNvPr id="16" name="Triangle 15">
                <a:extLst>
                  <a:ext uri="{FF2B5EF4-FFF2-40B4-BE49-F238E27FC236}">
                    <a16:creationId xmlns:a16="http://schemas.microsoft.com/office/drawing/2014/main" id="{14634FF0-BE52-D2BB-5B46-DA7872EC73E9}"/>
                  </a:ext>
                </a:extLst>
              </p:cNvPr>
              <p:cNvSpPr/>
              <p:nvPr/>
            </p:nvSpPr>
            <p:spPr>
              <a:xfrm rot="21412377">
                <a:off x="5014200" y="4321472"/>
                <a:ext cx="1982191" cy="1242805"/>
              </a:xfrm>
              <a:prstGeom prst="triangle">
                <a:avLst/>
              </a:prstGeom>
              <a:solidFill>
                <a:srgbClr val="D3D3D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Connector 16">
                <a:extLst>
                  <a:ext uri="{FF2B5EF4-FFF2-40B4-BE49-F238E27FC236}">
                    <a16:creationId xmlns:a16="http://schemas.microsoft.com/office/drawing/2014/main" id="{FBA4F539-B9CB-43A5-A3E1-3010CD3BCFB4}"/>
                  </a:ext>
                </a:extLst>
              </p:cNvPr>
              <p:cNvCxnSpPr>
                <a:cxnSpLocks/>
              </p:cNvCxnSpPr>
              <p:nvPr/>
            </p:nvCxnSpPr>
            <p:spPr>
              <a:xfrm flipV="1">
                <a:off x="421799" y="3242020"/>
                <a:ext cx="11280775" cy="1910716"/>
              </a:xfrm>
              <a:prstGeom prst="line">
                <a:avLst/>
              </a:prstGeom>
              <a:ln w="254000">
                <a:solidFill>
                  <a:srgbClr val="D3D3D3"/>
                </a:solidFill>
              </a:ln>
            </p:spPr>
            <p:style>
              <a:lnRef idx="1">
                <a:schemeClr val="accent1"/>
              </a:lnRef>
              <a:fillRef idx="0">
                <a:schemeClr val="accent1"/>
              </a:fillRef>
              <a:effectRef idx="0">
                <a:schemeClr val="accent1"/>
              </a:effectRef>
              <a:fontRef idx="minor">
                <a:schemeClr val="tx1"/>
              </a:fontRef>
            </p:style>
          </p:cxnSp>
        </p:grpSp>
        <p:sp>
          <p:nvSpPr>
            <p:cNvPr id="5" name="Rectangle 4">
              <a:extLst>
                <a:ext uri="{FF2B5EF4-FFF2-40B4-BE49-F238E27FC236}">
                  <a16:creationId xmlns:a16="http://schemas.microsoft.com/office/drawing/2014/main" id="{447FC772-F16A-14D3-781C-A3E364B98007}"/>
                </a:ext>
              </a:extLst>
            </p:cNvPr>
            <p:cNvSpPr/>
            <p:nvPr/>
          </p:nvSpPr>
          <p:spPr>
            <a:xfrm rot="21219032">
              <a:off x="532096" y="3332549"/>
              <a:ext cx="3410465" cy="1655157"/>
            </a:xfrm>
            <a:prstGeom prst="rect">
              <a:avLst/>
            </a:prstGeom>
            <a:noFill/>
            <a:ln>
              <a:solidFill>
                <a:srgbClr val="BDBD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nvGrpSpPr>
            <p:cNvPr id="6" name="Group 5">
              <a:extLst>
                <a:ext uri="{FF2B5EF4-FFF2-40B4-BE49-F238E27FC236}">
                  <a16:creationId xmlns:a16="http://schemas.microsoft.com/office/drawing/2014/main" id="{739D4491-858B-208C-B461-2C1A2E3B3A4B}"/>
                </a:ext>
              </a:extLst>
            </p:cNvPr>
            <p:cNvGrpSpPr/>
            <p:nvPr/>
          </p:nvGrpSpPr>
          <p:grpSpPr>
            <a:xfrm rot="21186449">
              <a:off x="993511" y="3145339"/>
              <a:ext cx="2580362" cy="1559826"/>
              <a:chOff x="932599" y="2340639"/>
              <a:chExt cx="2580362" cy="1559826"/>
            </a:xfrm>
          </p:grpSpPr>
          <p:sp>
            <p:nvSpPr>
              <p:cNvPr id="14" name="TextBox 13">
                <a:extLst>
                  <a:ext uri="{FF2B5EF4-FFF2-40B4-BE49-F238E27FC236}">
                    <a16:creationId xmlns:a16="http://schemas.microsoft.com/office/drawing/2014/main" id="{BCAB160E-CDE1-2649-7E3D-045B4977BC29}"/>
                  </a:ext>
                </a:extLst>
              </p:cNvPr>
              <p:cNvSpPr txBox="1"/>
              <p:nvPr/>
            </p:nvSpPr>
            <p:spPr>
              <a:xfrm>
                <a:off x="1529552" y="2340639"/>
                <a:ext cx="1120820" cy="338554"/>
              </a:xfrm>
              <a:prstGeom prst="rect">
                <a:avLst/>
              </a:prstGeom>
              <a:solidFill>
                <a:schemeClr val="bg1"/>
              </a:solidFill>
            </p:spPr>
            <p:txBody>
              <a:bodyPr wrap="none" rtlCol="0">
                <a:spAutoFit/>
              </a:bodyPr>
              <a:lstStyle/>
              <a:p>
                <a:r>
                  <a:rPr lang="en-US" sz="1600" b="1"/>
                  <a:t>Inhibitors</a:t>
                </a:r>
              </a:p>
            </p:txBody>
          </p:sp>
          <p:sp>
            <p:nvSpPr>
              <p:cNvPr id="15" name="TextBox 14">
                <a:extLst>
                  <a:ext uri="{FF2B5EF4-FFF2-40B4-BE49-F238E27FC236}">
                    <a16:creationId xmlns:a16="http://schemas.microsoft.com/office/drawing/2014/main" id="{163B9ADD-0331-5B7B-DA93-C90E071B0188}"/>
                  </a:ext>
                </a:extLst>
              </p:cNvPr>
              <p:cNvSpPr txBox="1"/>
              <p:nvPr/>
            </p:nvSpPr>
            <p:spPr>
              <a:xfrm rot="6429">
                <a:off x="932599" y="2823247"/>
                <a:ext cx="2580362" cy="1077218"/>
              </a:xfrm>
              <a:prstGeom prst="rect">
                <a:avLst/>
              </a:prstGeom>
              <a:noFill/>
            </p:spPr>
            <p:txBody>
              <a:bodyPr wrap="square" lIns="91440" tIns="45720" rIns="91440" bIns="45720" rtlCol="0" anchor="t">
                <a:spAutoFit/>
              </a:bodyPr>
              <a:lstStyle/>
              <a:p>
                <a:pPr marL="285750" indent="-285750">
                  <a:buFont typeface="Arial" panose="020B0604020202020204" pitchFamily="34" charset="0"/>
                  <a:buChar char="•"/>
                </a:pPr>
                <a:r>
                  <a:rPr lang="en-US" sz="1600"/>
                  <a:t>Cultural resistance</a:t>
                </a:r>
              </a:p>
              <a:p>
                <a:pPr marL="285750" indent="-285750">
                  <a:buFont typeface="Arial" panose="020B0604020202020204" pitchFamily="34" charset="0"/>
                  <a:buChar char="•"/>
                </a:pPr>
                <a:r>
                  <a:rPr lang="en-US" sz="1600"/>
                  <a:t>Market confusion</a:t>
                </a:r>
                <a:endParaRPr lang="en-US" sz="1600">
                  <a:cs typeface="Arial"/>
                </a:endParaRPr>
              </a:p>
              <a:p>
                <a:pPr marL="285750" indent="-285750">
                  <a:buFont typeface="Arial" panose="020B0604020202020204" pitchFamily="34" charset="0"/>
                  <a:buChar char="•"/>
                </a:pPr>
                <a:r>
                  <a:rPr lang="en-US" sz="1600"/>
                  <a:t>Inappropriate use</a:t>
                </a:r>
                <a:endParaRPr lang="en-US" sz="1600">
                  <a:cs typeface="Arial"/>
                </a:endParaRPr>
              </a:p>
              <a:p>
                <a:pPr marL="285750" indent="-285750">
                  <a:buFont typeface="Arial" panose="020B0604020202020204" pitchFamily="34" charset="0"/>
                  <a:buChar char="•"/>
                </a:pPr>
                <a:r>
                  <a:rPr lang="en-US" sz="1600"/>
                  <a:t>Error-prone models</a:t>
                </a:r>
                <a:endParaRPr lang="en-US" sz="1600">
                  <a:cs typeface="Arial"/>
                </a:endParaRPr>
              </a:p>
            </p:txBody>
          </p:sp>
        </p:grpSp>
        <p:sp>
          <p:nvSpPr>
            <p:cNvPr id="7" name="Rectangle 6">
              <a:extLst>
                <a:ext uri="{FF2B5EF4-FFF2-40B4-BE49-F238E27FC236}">
                  <a16:creationId xmlns:a16="http://schemas.microsoft.com/office/drawing/2014/main" id="{707EA1F6-1D02-1F29-7BEC-0560E2D350DF}"/>
                </a:ext>
              </a:extLst>
            </p:cNvPr>
            <p:cNvSpPr/>
            <p:nvPr/>
          </p:nvSpPr>
          <p:spPr>
            <a:xfrm rot="21219032">
              <a:off x="8240209" y="2456560"/>
              <a:ext cx="3410465" cy="1653122"/>
            </a:xfrm>
            <a:prstGeom prst="rect">
              <a:avLst/>
            </a:prstGeom>
            <a:noFill/>
            <a:ln>
              <a:solidFill>
                <a:srgbClr val="BDBD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nvGrpSpPr>
            <p:cNvPr id="8" name="Group 7">
              <a:extLst>
                <a:ext uri="{FF2B5EF4-FFF2-40B4-BE49-F238E27FC236}">
                  <a16:creationId xmlns:a16="http://schemas.microsoft.com/office/drawing/2014/main" id="{63BBFF94-2917-A926-BD21-1C919938BB28}"/>
                </a:ext>
              </a:extLst>
            </p:cNvPr>
            <p:cNvGrpSpPr/>
            <p:nvPr/>
          </p:nvGrpSpPr>
          <p:grpSpPr>
            <a:xfrm rot="21228469">
              <a:off x="8506757" y="2259026"/>
              <a:ext cx="3133800" cy="1725389"/>
              <a:chOff x="7841157" y="1726425"/>
              <a:chExt cx="3133800" cy="1725389"/>
            </a:xfrm>
          </p:grpSpPr>
          <p:sp>
            <p:nvSpPr>
              <p:cNvPr id="12" name="TextBox 11">
                <a:extLst>
                  <a:ext uri="{FF2B5EF4-FFF2-40B4-BE49-F238E27FC236}">
                    <a16:creationId xmlns:a16="http://schemas.microsoft.com/office/drawing/2014/main" id="{450D8B7E-25A5-7975-3902-4CA6C262B27A}"/>
                  </a:ext>
                </a:extLst>
              </p:cNvPr>
              <p:cNvSpPr txBox="1"/>
              <p:nvPr/>
            </p:nvSpPr>
            <p:spPr>
              <a:xfrm>
                <a:off x="8442724" y="1726425"/>
                <a:ext cx="1426994" cy="338554"/>
              </a:xfrm>
              <a:prstGeom prst="rect">
                <a:avLst/>
              </a:prstGeom>
              <a:solidFill>
                <a:schemeClr val="bg1"/>
              </a:solidFill>
            </p:spPr>
            <p:txBody>
              <a:bodyPr wrap="none" rtlCol="0">
                <a:spAutoFit/>
              </a:bodyPr>
              <a:lstStyle>
                <a:defPPr>
                  <a:defRPr lang="en-US"/>
                </a:defPPr>
                <a:lvl1pPr>
                  <a:defRPr sz="2000" b="1"/>
                </a:lvl1pPr>
              </a:lstStyle>
              <a:p>
                <a:r>
                  <a:rPr lang="en-US" sz="1600"/>
                  <a:t>Accelerators</a:t>
                </a:r>
              </a:p>
            </p:txBody>
          </p:sp>
          <p:sp>
            <p:nvSpPr>
              <p:cNvPr id="13" name="TextBox 12">
                <a:extLst>
                  <a:ext uri="{FF2B5EF4-FFF2-40B4-BE49-F238E27FC236}">
                    <a16:creationId xmlns:a16="http://schemas.microsoft.com/office/drawing/2014/main" id="{8828D4AF-8600-0780-5A76-F66C1D9FF157}"/>
                  </a:ext>
                </a:extLst>
              </p:cNvPr>
              <p:cNvSpPr txBox="1"/>
              <p:nvPr/>
            </p:nvSpPr>
            <p:spPr>
              <a:xfrm>
                <a:off x="7841157" y="2128375"/>
                <a:ext cx="3133800" cy="1323439"/>
              </a:xfrm>
              <a:prstGeom prst="rect">
                <a:avLst/>
              </a:prstGeom>
              <a:noFill/>
            </p:spPr>
            <p:txBody>
              <a:bodyPr wrap="square" lIns="91440" tIns="45720" rIns="91440" bIns="45720" rtlCol="0" anchor="t">
                <a:spAutoFit/>
              </a:bodyPr>
              <a:lstStyle>
                <a:defPPr>
                  <a:defRPr lang="en-US"/>
                </a:defPPr>
                <a:lvl1pPr marL="285750" indent="-285750">
                  <a:buFont typeface="Arial" panose="020B0604020202020204" pitchFamily="34" charset="0"/>
                  <a:buChar char="•"/>
                </a:lvl1pPr>
              </a:lstStyle>
              <a:p>
                <a:r>
                  <a:rPr lang="en-US" sz="1600"/>
                  <a:t>Additional code generation</a:t>
                </a:r>
              </a:p>
              <a:p>
                <a:r>
                  <a:rPr lang="en-US" sz="1600"/>
                  <a:t>Reduction of repetitive tasks</a:t>
                </a:r>
                <a:endParaRPr lang="en-US" sz="1600">
                  <a:cs typeface="Arial"/>
                </a:endParaRPr>
              </a:p>
              <a:p>
                <a:r>
                  <a:rPr lang="en-US" sz="1600"/>
                  <a:t>Resolution of high-level problems</a:t>
                </a:r>
                <a:endParaRPr lang="en-US" sz="1600">
                  <a:cs typeface="Arial"/>
                </a:endParaRPr>
              </a:p>
              <a:p>
                <a:r>
                  <a:rPr lang="en-US" sz="1600"/>
                  <a:t>Faster, better testing</a:t>
                </a:r>
                <a:endParaRPr lang="en-US" sz="1600">
                  <a:cs typeface="Arial"/>
                </a:endParaRPr>
              </a:p>
            </p:txBody>
          </p:sp>
        </p:grpSp>
        <p:sp>
          <p:nvSpPr>
            <p:cNvPr id="9" name="Down Arrow 8">
              <a:extLst>
                <a:ext uri="{FF2B5EF4-FFF2-40B4-BE49-F238E27FC236}">
                  <a16:creationId xmlns:a16="http://schemas.microsoft.com/office/drawing/2014/main" id="{9B0C4AE2-D053-4A2B-1E1A-C06C4B374D30}"/>
                </a:ext>
              </a:extLst>
            </p:cNvPr>
            <p:cNvSpPr/>
            <p:nvPr/>
          </p:nvSpPr>
          <p:spPr>
            <a:xfrm>
              <a:off x="1785421" y="2617043"/>
              <a:ext cx="455613" cy="525120"/>
            </a:xfrm>
            <a:prstGeom prst="downArrow">
              <a:avLst/>
            </a:prstGeom>
            <a:solidFill>
              <a:srgbClr val="DE0A0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0" name="Up Arrow 9">
              <a:extLst>
                <a:ext uri="{FF2B5EF4-FFF2-40B4-BE49-F238E27FC236}">
                  <a16:creationId xmlns:a16="http://schemas.microsoft.com/office/drawing/2014/main" id="{B6EE514A-FD7F-C39C-222B-89240A9A4F34}"/>
                </a:ext>
              </a:extLst>
            </p:cNvPr>
            <p:cNvSpPr/>
            <p:nvPr/>
          </p:nvSpPr>
          <p:spPr>
            <a:xfrm>
              <a:off x="9509667" y="1690931"/>
              <a:ext cx="435774" cy="516986"/>
            </a:xfrm>
            <a:prstGeom prst="upArrow">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C3E3C1A3-F983-D1E9-1484-7F598C228A75}"/>
                </a:ext>
              </a:extLst>
            </p:cNvPr>
            <p:cNvSpPr/>
            <p:nvPr/>
          </p:nvSpPr>
          <p:spPr>
            <a:xfrm>
              <a:off x="5684398" y="4357814"/>
              <a:ext cx="763763" cy="759854"/>
            </a:xfrm>
            <a:prstGeom prst="ellipse">
              <a:avLst/>
            </a:prstGeom>
            <a:solidFill>
              <a:srgbClr val="D3D3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spTree>
    <p:extLst>
      <p:ext uri="{BB962C8B-B14F-4D97-AF65-F5344CB8AC3E}">
        <p14:creationId xmlns:p14="http://schemas.microsoft.com/office/powerpoint/2010/main" val="417175182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632A78-24FF-331D-59B8-2B802ACE2EF1}"/>
              </a:ext>
            </a:extLst>
          </p:cNvPr>
          <p:cNvSpPr>
            <a:spLocks noGrp="1"/>
          </p:cNvSpPr>
          <p:nvPr>
            <p:ph type="title"/>
          </p:nvPr>
        </p:nvSpPr>
        <p:spPr/>
        <p:txBody>
          <a:bodyPr/>
          <a:lstStyle/>
          <a:p>
            <a:r>
              <a:rPr lang="en-US" dirty="0"/>
              <a:t>McKinsey </a:t>
            </a:r>
            <a:r>
              <a:rPr lang="en-US" sz="3200" dirty="0">
                <a:solidFill>
                  <a:schemeClr val="bg1"/>
                </a:solidFill>
                <a:latin typeface="Arial"/>
                <a:cs typeface="Arial"/>
              </a:rPr>
              <a:t>|</a:t>
            </a:r>
            <a:r>
              <a:rPr lang="en-US" sz="3200" b="1" dirty="0">
                <a:solidFill>
                  <a:schemeClr val="bg1"/>
                </a:solidFill>
                <a:latin typeface="Arial Black"/>
                <a:cs typeface="Arial Black" panose="020B0604020202020204" pitchFamily="34" charset="0"/>
              </a:rPr>
              <a:t> </a:t>
            </a:r>
            <a:r>
              <a:rPr lang="en-US" sz="3200" dirty="0">
                <a:solidFill>
                  <a:schemeClr val="bg1"/>
                </a:solidFill>
                <a:latin typeface="Arial"/>
                <a:cs typeface="Arial"/>
              </a:rPr>
              <a:t>AI-Augmented Development</a:t>
            </a:r>
            <a:endParaRPr lang="en-US" dirty="0"/>
          </a:p>
        </p:txBody>
      </p:sp>
      <p:grpSp>
        <p:nvGrpSpPr>
          <p:cNvPr id="3" name="Group 2">
            <a:extLst>
              <a:ext uri="{FF2B5EF4-FFF2-40B4-BE49-F238E27FC236}">
                <a16:creationId xmlns:a16="http://schemas.microsoft.com/office/drawing/2014/main" id="{3A8A9FD2-73A3-A1E5-77C2-65774A3AABF6}"/>
              </a:ext>
            </a:extLst>
          </p:cNvPr>
          <p:cNvGrpSpPr/>
          <p:nvPr/>
        </p:nvGrpSpPr>
        <p:grpSpPr>
          <a:xfrm>
            <a:off x="469075" y="1689890"/>
            <a:ext cx="11268900" cy="4664315"/>
            <a:chOff x="469075" y="1689890"/>
            <a:chExt cx="11268900" cy="4664315"/>
          </a:xfrm>
        </p:grpSpPr>
        <p:sp>
          <p:nvSpPr>
            <p:cNvPr id="4" name="Google Shape;428;p3">
              <a:extLst>
                <a:ext uri="{FF2B5EF4-FFF2-40B4-BE49-F238E27FC236}">
                  <a16:creationId xmlns:a16="http://schemas.microsoft.com/office/drawing/2014/main" id="{51B67E83-85AD-3147-67A4-190B37E8B8B2}"/>
                </a:ext>
              </a:extLst>
            </p:cNvPr>
            <p:cNvSpPr txBox="1"/>
            <p:nvPr/>
          </p:nvSpPr>
          <p:spPr>
            <a:xfrm>
              <a:off x="7366715" y="1694400"/>
              <a:ext cx="4371260" cy="4293483"/>
            </a:xfrm>
            <a:prstGeom prst="rect">
              <a:avLst/>
            </a:prstGeom>
            <a:solidFill>
              <a:srgbClr val="F4F4F4"/>
            </a:solidFill>
            <a:ln>
              <a:noFill/>
            </a:ln>
          </p:spPr>
          <p:txBody>
            <a:bodyPr spcFirstLastPara="1" wrap="square" lIns="182880" tIns="182880" rIns="182880" bIns="182880" anchor="t" anchorCtr="0">
              <a:spAutoFit/>
            </a:bodyPr>
            <a:lstStyle>
              <a:defPPr>
                <a:defRPr lang="en-US"/>
              </a:defPPr>
              <a:lvl1pPr marR="0" lvl="0">
                <a:lnSpc>
                  <a:spcPct val="100000"/>
                </a:lnSpc>
                <a:spcBef>
                  <a:spcPts val="0"/>
                </a:spcBef>
                <a:spcAft>
                  <a:spcPts val="1200"/>
                </a:spcAft>
                <a:buClr>
                  <a:srgbClr val="000000"/>
                </a:buClr>
                <a:buSzPts val="2400"/>
                <a:defRPr sz="2000" b="0" i="0" u="none" strike="noStrike" cap="none">
                  <a:latin typeface="Arial"/>
                  <a:ea typeface="Arial"/>
                  <a:cs typeface="Arial"/>
                </a:defRPr>
              </a:lvl1pPr>
            </a:lstStyle>
            <a:p>
              <a:pPr marL="228600" indent="-228600">
                <a:buSzPct val="100000"/>
                <a:buFont typeface="Arial" panose="020B0604020202020204" pitchFamily="34" charset="0"/>
                <a:buChar char="•"/>
              </a:pPr>
              <a:r>
                <a:rPr lang="en-US" sz="1800"/>
                <a:t>McKinsey set up a lab with 40 McKinsey developers</a:t>
              </a:r>
            </a:p>
            <a:p>
              <a:pPr marL="228600" indent="-228600">
                <a:spcAft>
                  <a:spcPts val="0"/>
                </a:spcAft>
                <a:buSzPct val="100000"/>
                <a:buFont typeface="Arial" panose="020B0604020202020204" pitchFamily="34" charset="0"/>
                <a:buChar char="•"/>
              </a:pPr>
              <a:r>
                <a:rPr lang="en-US" sz="1800"/>
                <a:t>Asked to perform software development tasks in three areas:</a:t>
              </a:r>
            </a:p>
            <a:p>
              <a:pPr marL="685800" lvl="2" indent="-228600">
                <a:buSzPct val="100000"/>
                <a:buFont typeface="Arial" panose="020B0604020202020204" pitchFamily="34" charset="0"/>
                <a:buChar char="•"/>
              </a:pPr>
              <a:r>
                <a:rPr lang="en-US"/>
                <a:t>Code generation</a:t>
              </a:r>
              <a:endParaRPr lang="en-US">
                <a:cs typeface="Arial"/>
              </a:endParaRPr>
            </a:p>
            <a:p>
              <a:pPr marL="685800" lvl="2" indent="-228600">
                <a:buSzPct val="100000"/>
                <a:buFont typeface="Arial" panose="020B0604020202020204" pitchFamily="34" charset="0"/>
                <a:buChar char="•"/>
              </a:pPr>
              <a:r>
                <a:rPr lang="en-US"/>
                <a:t>Refactoring</a:t>
              </a:r>
              <a:endParaRPr lang="en-US">
                <a:cs typeface="Arial"/>
              </a:endParaRPr>
            </a:p>
            <a:p>
              <a:pPr marL="685800" lvl="2" indent="-228600">
                <a:buSzPct val="100000"/>
                <a:buFont typeface="Arial" panose="020B0604020202020204" pitchFamily="34" charset="0"/>
                <a:buChar char="•"/>
              </a:pPr>
              <a:r>
                <a:rPr lang="en-US"/>
                <a:t>Documentation</a:t>
              </a:r>
              <a:endParaRPr lang="en-US">
                <a:cs typeface="Arial"/>
              </a:endParaRPr>
            </a:p>
            <a:p>
              <a:pPr marL="228600" indent="-228600">
                <a:lnSpc>
                  <a:spcPct val="150000"/>
                </a:lnSpc>
                <a:buSzPct val="100000"/>
                <a:buFont typeface="Arial" panose="020B0604020202020204" pitchFamily="34" charset="0"/>
                <a:buChar char="•"/>
              </a:pPr>
              <a:r>
                <a:rPr lang="en-US" sz="1800"/>
                <a:t>Control group with no access to tools</a:t>
              </a:r>
            </a:p>
            <a:p>
              <a:pPr marL="228600" indent="-228600">
                <a:buSzPct val="100000"/>
                <a:buFont typeface="Arial" panose="020B0604020202020204" pitchFamily="34" charset="0"/>
                <a:buChar char="•"/>
              </a:pPr>
              <a:r>
                <a:rPr lang="en-US" sz="1800"/>
                <a:t>Test group with access to two generative AI tools</a:t>
              </a:r>
            </a:p>
            <a:p>
              <a:pPr marL="228600" indent="-228600">
                <a:spcAft>
                  <a:spcPts val="0"/>
                </a:spcAft>
                <a:buSzPct val="100000"/>
                <a:buFont typeface="Arial" panose="020B0604020202020204" pitchFamily="34" charset="0"/>
                <a:buChar char="•"/>
              </a:pPr>
              <a:r>
                <a:rPr lang="en-US" sz="1800"/>
                <a:t>Developers switched roles from control group and test group</a:t>
              </a:r>
              <a:endParaRPr lang="en-NL" sz="1800"/>
            </a:p>
          </p:txBody>
        </p:sp>
        <p:pic>
          <p:nvPicPr>
            <p:cNvPr id="5" name="Picture 4" descr="A graph with blue bars and white circles&#10;&#10;Description automatically generated">
              <a:extLst>
                <a:ext uri="{FF2B5EF4-FFF2-40B4-BE49-F238E27FC236}">
                  <a16:creationId xmlns:a16="http://schemas.microsoft.com/office/drawing/2014/main" id="{C1CA7F5A-D986-60C6-AD4C-E65D8900DE63}"/>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l="-3626" t="-3626" r="-3626" b="-3626"/>
            <a:stretch/>
          </p:blipFill>
          <p:spPr>
            <a:xfrm>
              <a:off x="469075" y="1689890"/>
              <a:ext cx="6704512" cy="4326844"/>
            </a:xfrm>
            <a:prstGeom prst="rect">
              <a:avLst/>
            </a:prstGeom>
            <a:solidFill>
              <a:schemeClr val="bg1"/>
            </a:solidFill>
            <a:ln>
              <a:solidFill>
                <a:srgbClr val="D3D3D3"/>
              </a:solidFill>
            </a:ln>
          </p:spPr>
        </p:pic>
        <p:sp>
          <p:nvSpPr>
            <p:cNvPr id="6" name="Google Shape;431;p3">
              <a:extLst>
                <a:ext uri="{FF2B5EF4-FFF2-40B4-BE49-F238E27FC236}">
                  <a16:creationId xmlns:a16="http://schemas.microsoft.com/office/drawing/2014/main" id="{4EC22EE1-DCCD-295E-9AD8-AFC7109AA2F8}"/>
                </a:ext>
              </a:extLst>
            </p:cNvPr>
            <p:cNvSpPr txBox="1"/>
            <p:nvPr/>
          </p:nvSpPr>
          <p:spPr>
            <a:xfrm>
              <a:off x="469075" y="6092635"/>
              <a:ext cx="10057676" cy="261570"/>
            </a:xfrm>
            <a:prstGeom prst="rect">
              <a:avLst/>
            </a:prstGeom>
            <a:noFill/>
            <a:ln>
              <a:noFill/>
            </a:ln>
          </p:spPr>
          <p:txBody>
            <a:bodyPr spcFirstLastPara="1" wrap="square" lIns="0" tIns="45700" rIns="91425" bIns="45700" anchor="t" anchorCtr="0">
              <a:spAutoFit/>
            </a:bodyPr>
            <a:lstStyle/>
            <a:p>
              <a:pPr>
                <a:buClr>
                  <a:srgbClr val="000000"/>
                </a:buClr>
                <a:buSzPts val="1100"/>
              </a:pPr>
              <a:r>
                <a:rPr lang="en-NL" sz="1100" b="0" i="0" u="none" strike="noStrike" cap="none">
                  <a:solidFill>
                    <a:srgbClr val="6F7878"/>
                  </a:solidFill>
                  <a:latin typeface="Arial"/>
                  <a:ea typeface="Arial"/>
                  <a:cs typeface="Arial"/>
                  <a:sym typeface="Arial"/>
                </a:rPr>
                <a:t>Source:</a:t>
              </a:r>
              <a:r>
                <a:rPr lang="en-US" sz="1100">
                  <a:solidFill>
                    <a:srgbClr val="6F7878"/>
                  </a:solidFill>
                  <a:latin typeface="Arial"/>
                  <a:ea typeface="Arial"/>
                  <a:cs typeface="Arial"/>
                  <a:sym typeface="Arial"/>
                </a:rPr>
                <a:t> </a:t>
              </a:r>
              <a:r>
                <a:rPr lang="en-US" sz="1100">
                  <a:solidFill>
                    <a:srgbClr val="6F7878"/>
                  </a:solidFill>
                  <a:ea typeface="+mn-lt"/>
                  <a:cs typeface="+mn-lt"/>
                  <a:sym typeface="Arial"/>
                  <a:hlinkClick r:id="rId3"/>
                </a:rPr>
                <a:t>Unleashing Developer Productivity With Generative AI</a:t>
              </a:r>
              <a:r>
                <a:rPr lang="en-US" sz="1100">
                  <a:solidFill>
                    <a:srgbClr val="6F7878"/>
                  </a:solidFill>
                  <a:latin typeface="Arial"/>
                  <a:ea typeface="+mn-lt"/>
                  <a:cs typeface="Arial"/>
                  <a:sym typeface="Arial"/>
                </a:rPr>
                <a:t>,</a:t>
              </a:r>
              <a:r>
                <a:rPr lang="en-US" sz="1100">
                  <a:solidFill>
                    <a:srgbClr val="6F7878"/>
                  </a:solidFill>
                  <a:latin typeface="Arial"/>
                  <a:ea typeface="Arial"/>
                  <a:cs typeface="Arial"/>
                  <a:sym typeface="Arial"/>
                </a:rPr>
                <a:t> </a:t>
              </a:r>
              <a:r>
                <a:rPr lang="en-US" sz="1100" b="0" i="0" u="none" strike="noStrike" cap="none">
                  <a:solidFill>
                    <a:srgbClr val="6F7878"/>
                  </a:solidFill>
                  <a:latin typeface="Arial"/>
                  <a:ea typeface="Arial"/>
                  <a:cs typeface="Arial"/>
                  <a:sym typeface="Arial"/>
                </a:rPr>
                <a:t>McKinsey Digital</a:t>
              </a:r>
              <a:r>
                <a:rPr lang="en-US" sz="1100">
                  <a:solidFill>
                    <a:srgbClr val="6F7878"/>
                  </a:solidFill>
                  <a:latin typeface="Arial"/>
                  <a:ea typeface="Arial"/>
                  <a:cs typeface="Arial"/>
                  <a:sym typeface="Arial"/>
                </a:rPr>
                <a:t>.</a:t>
              </a:r>
              <a:endParaRPr lang="en-US" sz="1100" b="0" i="0" u="none" strike="noStrike" cap="none">
                <a:solidFill>
                  <a:srgbClr val="6F7878"/>
                </a:solidFill>
                <a:latin typeface="Arial"/>
                <a:ea typeface="Arial"/>
                <a:cs typeface="Arial"/>
              </a:endParaRPr>
            </a:p>
          </p:txBody>
        </p:sp>
      </p:grpSp>
    </p:spTree>
    <p:extLst>
      <p:ext uri="{BB962C8B-B14F-4D97-AF65-F5344CB8AC3E}">
        <p14:creationId xmlns:p14="http://schemas.microsoft.com/office/powerpoint/2010/main" val="341217396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FC3197-18DD-1F03-E6D6-BC0C24F64803}"/>
              </a:ext>
            </a:extLst>
          </p:cNvPr>
          <p:cNvSpPr>
            <a:spLocks noGrp="1"/>
          </p:cNvSpPr>
          <p:nvPr>
            <p:ph type="title"/>
          </p:nvPr>
        </p:nvSpPr>
        <p:spPr/>
        <p:txBody>
          <a:bodyPr/>
          <a:lstStyle/>
          <a:p>
            <a:r>
              <a:rPr lang="en-US"/>
              <a:t>Large Enterprise Development Team</a:t>
            </a:r>
            <a:r>
              <a:rPr lang="en-US" baseline="30000">
                <a:latin typeface="Arial"/>
                <a:cs typeface="Arial"/>
              </a:rPr>
              <a:t>*</a:t>
            </a:r>
            <a:endParaRPr lang="en-US"/>
          </a:p>
        </p:txBody>
      </p:sp>
      <p:sp>
        <p:nvSpPr>
          <p:cNvPr id="4" name="Google Shape;428;p3">
            <a:extLst>
              <a:ext uri="{FF2B5EF4-FFF2-40B4-BE49-F238E27FC236}">
                <a16:creationId xmlns:a16="http://schemas.microsoft.com/office/drawing/2014/main" id="{9D2AB5F3-CE3F-4747-3E5B-2D7FA0E629EE}"/>
              </a:ext>
            </a:extLst>
          </p:cNvPr>
          <p:cNvSpPr txBox="1"/>
          <p:nvPr/>
        </p:nvSpPr>
        <p:spPr>
          <a:xfrm>
            <a:off x="4495800" y="1928178"/>
            <a:ext cx="7232904" cy="3291840"/>
          </a:xfrm>
          <a:prstGeom prst="rect">
            <a:avLst/>
          </a:prstGeom>
          <a:solidFill>
            <a:srgbClr val="F4F4F4"/>
          </a:solidFill>
          <a:ln>
            <a:noFill/>
          </a:ln>
        </p:spPr>
        <p:txBody>
          <a:bodyPr spcFirstLastPara="1" wrap="square" lIns="182880" tIns="182880" rIns="182880" bIns="182880" anchor="ctr" anchorCtr="0">
            <a:noAutofit/>
          </a:bodyPr>
          <a:lstStyle>
            <a:defPPr>
              <a:defRPr lang="en-US"/>
            </a:defPPr>
            <a:lvl1pPr marR="0" lvl="0">
              <a:lnSpc>
                <a:spcPct val="100000"/>
              </a:lnSpc>
              <a:spcBef>
                <a:spcPts val="0"/>
              </a:spcBef>
              <a:spcAft>
                <a:spcPts val="1200"/>
              </a:spcAft>
              <a:buClr>
                <a:srgbClr val="000000"/>
              </a:buClr>
              <a:buSzPts val="2400"/>
              <a:defRPr sz="2000" b="0" i="0" u="none" strike="noStrike" cap="none">
                <a:latin typeface="Arial"/>
                <a:ea typeface="Arial"/>
                <a:cs typeface="Arial"/>
              </a:defRPr>
            </a:lvl1pPr>
          </a:lstStyle>
          <a:p>
            <a:pPr marL="228600" indent="-228600">
              <a:spcBef>
                <a:spcPts val="600"/>
              </a:spcBef>
              <a:spcAft>
                <a:spcPts val="0"/>
              </a:spcAft>
              <a:buSzPct val="100000"/>
              <a:buFont typeface="Arial" panose="020B0604020202020204" pitchFamily="34" charset="0"/>
              <a:buChar char="•"/>
            </a:pPr>
            <a:r>
              <a:rPr lang="en-US" sz="1800"/>
              <a:t>Several U.S.-based firms with a large number of developers</a:t>
            </a:r>
          </a:p>
          <a:p>
            <a:pPr marL="228600" indent="-228600">
              <a:spcBef>
                <a:spcPts val="600"/>
              </a:spcBef>
              <a:spcAft>
                <a:spcPts val="0"/>
              </a:spcAft>
              <a:buSzPct val="100000"/>
              <a:buFont typeface="Arial" panose="020B0604020202020204" pitchFamily="34" charset="0"/>
              <a:buChar char="•"/>
            </a:pPr>
            <a:r>
              <a:rPr lang="en-US" sz="1800" b="1"/>
              <a:t>Category: </a:t>
            </a:r>
            <a:r>
              <a:rPr lang="en-US" sz="1800"/>
              <a:t>AI-augmented code generation</a:t>
            </a:r>
          </a:p>
          <a:p>
            <a:pPr marL="228600" indent="-228600">
              <a:spcBef>
                <a:spcPts val="600"/>
              </a:spcBef>
              <a:spcAft>
                <a:spcPts val="0"/>
              </a:spcAft>
              <a:buSzPct val="100000"/>
              <a:buFont typeface="Arial" panose="020B0604020202020204" pitchFamily="34" charset="0"/>
              <a:buChar char="•"/>
            </a:pPr>
            <a:r>
              <a:rPr lang="en-US" sz="1800"/>
              <a:t>Product deployed: GitHub Copilot</a:t>
            </a:r>
          </a:p>
          <a:p>
            <a:pPr marL="228600" indent="-228600">
              <a:spcBef>
                <a:spcPts val="600"/>
              </a:spcBef>
              <a:spcAft>
                <a:spcPts val="0"/>
              </a:spcAft>
              <a:buSzPct val="100000"/>
              <a:buFont typeface="Arial" panose="020B0604020202020204" pitchFamily="34" charset="0"/>
              <a:buChar char="•"/>
            </a:pPr>
            <a:r>
              <a:rPr lang="en-US" sz="1800"/>
              <a:t>Measured average gains:</a:t>
            </a:r>
          </a:p>
          <a:p>
            <a:pPr marL="742950" lvl="1" indent="-285750">
              <a:buSzPct val="100000"/>
              <a:buFont typeface="Arial" panose="020B0604020202020204" pitchFamily="34" charset="0"/>
              <a:buChar char="•"/>
            </a:pPr>
            <a:r>
              <a:rPr lang="en-US"/>
              <a:t>17% to 20% increased productivity</a:t>
            </a:r>
            <a:endParaRPr lang="en-US">
              <a:cs typeface="Arial"/>
            </a:endParaRPr>
          </a:p>
          <a:p>
            <a:pPr marL="742950" lvl="1" indent="-285750">
              <a:buSzPct val="100000"/>
              <a:buFont typeface="Arial" panose="020B0604020202020204" pitchFamily="34" charset="0"/>
              <a:buChar char="•"/>
            </a:pPr>
            <a:r>
              <a:rPr lang="en-US"/>
              <a:t>$2M cost savings/year</a:t>
            </a:r>
            <a:endParaRPr lang="en-US">
              <a:cs typeface="Arial"/>
            </a:endParaRPr>
          </a:p>
          <a:p>
            <a:pPr marL="742950" lvl="1" indent="-285750">
              <a:buSzPct val="100000"/>
              <a:buFont typeface="Arial" panose="020B0604020202020204" pitchFamily="34" charset="0"/>
              <a:buChar char="•"/>
            </a:pPr>
            <a:r>
              <a:rPr lang="en-US">
                <a:cs typeface="Arial"/>
              </a:rPr>
              <a:t>90+% reported one to two hours of time saving per week</a:t>
            </a:r>
          </a:p>
          <a:p>
            <a:pPr marL="742950" lvl="1" indent="-285750">
              <a:buSzPct val="100000"/>
              <a:buFont typeface="Arial" panose="020B0604020202020204" pitchFamily="34" charset="0"/>
              <a:buChar char="•"/>
            </a:pPr>
            <a:r>
              <a:rPr lang="en-US">
                <a:cs typeface="Arial"/>
              </a:rPr>
              <a:t>50% to 75% reported improved developer experience</a:t>
            </a:r>
          </a:p>
        </p:txBody>
      </p:sp>
      <p:pic>
        <p:nvPicPr>
          <p:cNvPr id="5" name="Picture 4" descr="A group of people sitting around a table&#10;&#10;Description automatically generated">
            <a:extLst>
              <a:ext uri="{FF2B5EF4-FFF2-40B4-BE49-F238E27FC236}">
                <a16:creationId xmlns:a16="http://schemas.microsoft.com/office/drawing/2014/main" id="{2B505AA2-7160-BDC9-5E92-70BCAF3E18F4}"/>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71019" y="2347050"/>
            <a:ext cx="3686905" cy="2454096"/>
          </a:xfrm>
          <a:prstGeom prst="rect">
            <a:avLst/>
          </a:prstGeom>
        </p:spPr>
      </p:pic>
      <p:sp>
        <p:nvSpPr>
          <p:cNvPr id="6" name="Google Shape;431;p3">
            <a:extLst>
              <a:ext uri="{FF2B5EF4-FFF2-40B4-BE49-F238E27FC236}">
                <a16:creationId xmlns:a16="http://schemas.microsoft.com/office/drawing/2014/main" id="{66B0CF2E-77A5-EBF5-F1AF-052BCA3AAB1F}"/>
              </a:ext>
            </a:extLst>
          </p:cNvPr>
          <p:cNvSpPr txBox="1"/>
          <p:nvPr/>
        </p:nvSpPr>
        <p:spPr>
          <a:xfrm>
            <a:off x="469075" y="6092635"/>
            <a:ext cx="10057676" cy="261570"/>
          </a:xfrm>
          <a:prstGeom prst="rect">
            <a:avLst/>
          </a:prstGeom>
          <a:noFill/>
          <a:ln>
            <a:noFill/>
          </a:ln>
        </p:spPr>
        <p:txBody>
          <a:bodyPr spcFirstLastPara="1" wrap="square" lIns="0" tIns="45700" rIns="91425" bIns="45700"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US" sz="1100">
                <a:solidFill>
                  <a:srgbClr val="6F7878"/>
                </a:solidFill>
                <a:latin typeface="Arial"/>
                <a:ea typeface="Arial"/>
                <a:cs typeface="Arial"/>
                <a:sym typeface="Arial"/>
              </a:rPr>
              <a:t>*Aggregate example generated from analyst interactions with many relevant companies.</a:t>
            </a:r>
            <a:r>
              <a:rPr lang="en-US" sz="1100" b="0" i="0" u="none" strike="noStrike" cap="none">
                <a:solidFill>
                  <a:srgbClr val="6F7878"/>
                </a:solidFill>
                <a:latin typeface="Arial"/>
                <a:ea typeface="Arial"/>
                <a:cs typeface="Arial"/>
                <a:sym typeface="Arial"/>
              </a:rPr>
              <a:t> </a:t>
            </a:r>
          </a:p>
        </p:txBody>
      </p:sp>
    </p:spTree>
    <p:extLst>
      <p:ext uri="{BB962C8B-B14F-4D97-AF65-F5344CB8AC3E}">
        <p14:creationId xmlns:p14="http://schemas.microsoft.com/office/powerpoint/2010/main" val="368558686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7577D45-4D10-5479-F7DC-F6071CB10D62}"/>
              </a:ext>
            </a:extLst>
          </p:cNvPr>
          <p:cNvSpPr>
            <a:spLocks noGrp="1"/>
          </p:cNvSpPr>
          <p:nvPr>
            <p:ph type="body" sz="quarter" idx="10"/>
          </p:nvPr>
        </p:nvSpPr>
        <p:spPr>
          <a:xfrm>
            <a:off x="458788" y="296486"/>
            <a:ext cx="9571037" cy="276999"/>
          </a:xfrm>
        </p:spPr>
        <p:txBody>
          <a:bodyPr/>
          <a:lstStyle/>
          <a:p>
            <a:r>
              <a:rPr lang="en-US"/>
              <a:t>AI-Augmented Development</a:t>
            </a:r>
          </a:p>
        </p:txBody>
      </p:sp>
      <p:sp>
        <p:nvSpPr>
          <p:cNvPr id="3" name="TextBox 2">
            <a:extLst>
              <a:ext uri="{FF2B5EF4-FFF2-40B4-BE49-F238E27FC236}">
                <a16:creationId xmlns:a16="http://schemas.microsoft.com/office/drawing/2014/main" id="{91493311-E566-8019-6920-23C77D61D63F}"/>
              </a:ext>
            </a:extLst>
          </p:cNvPr>
          <p:cNvSpPr txBox="1"/>
          <p:nvPr/>
        </p:nvSpPr>
        <p:spPr>
          <a:xfrm>
            <a:off x="457199" y="1718096"/>
            <a:ext cx="11274551" cy="4476676"/>
          </a:xfrm>
          <a:prstGeom prst="rect">
            <a:avLst/>
          </a:prstGeom>
          <a:noFill/>
        </p:spPr>
        <p:txBody>
          <a:bodyPr wrap="square" lIns="0" tIns="45720" rIns="182880" bIns="45720" numCol="2" spcCol="457200" anchor="ctr" anchorCtr="0">
            <a:noAutofit/>
          </a:bodyPr>
          <a:lstStyle/>
          <a:p>
            <a:pPr marL="228600" indent="-228600">
              <a:spcAft>
                <a:spcPts val="1200"/>
              </a:spcAft>
              <a:buSzPct val="100000"/>
              <a:buFont typeface="Arial" panose="020B0604020202020204" pitchFamily="34" charset="0"/>
              <a:buChar char="•"/>
            </a:pPr>
            <a:r>
              <a:rPr lang="en-NL" sz="2000"/>
              <a:t>Assume that use of these tools will lead </a:t>
            </a:r>
            <a:br>
              <a:rPr lang="en-US" sz="2000"/>
            </a:br>
            <a:r>
              <a:rPr lang="en-NL" sz="2000"/>
              <a:t>to greater demand for software engineers and manage the change process for adoption of AI-augmented development, as teams may be resistant to adopt these tools. </a:t>
            </a:r>
            <a:endParaRPr lang="en-US" sz="2000"/>
          </a:p>
          <a:p>
            <a:pPr marL="228600" lvl="0" indent="-228600" algn="l" rtl="0">
              <a:spcBef>
                <a:spcPts val="0"/>
              </a:spcBef>
              <a:spcAft>
                <a:spcPts val="1200"/>
              </a:spcAft>
              <a:buSzPct val="100000"/>
              <a:buFont typeface="Arial" panose="020B0604020202020204" pitchFamily="34" charset="0"/>
              <a:buChar char="•"/>
            </a:pPr>
            <a:r>
              <a:rPr lang="en-NL" sz="2000"/>
              <a:t>Establish a team of senior software engineers who can evaluate AI code generation tools to determine the best way </a:t>
            </a:r>
            <a:br>
              <a:rPr lang="en-US" sz="2000"/>
            </a:br>
            <a:r>
              <a:rPr lang="en-NL" sz="2000"/>
              <a:t>to deploy and use these tools.</a:t>
            </a:r>
            <a:endParaRPr lang="en-NL" sz="2000">
              <a:cs typeface="Arial"/>
            </a:endParaRPr>
          </a:p>
          <a:p>
            <a:pPr marL="228600" lvl="0" indent="-228600" algn="l" rtl="0">
              <a:spcBef>
                <a:spcPts val="0"/>
              </a:spcBef>
              <a:spcAft>
                <a:spcPts val="1200"/>
              </a:spcAft>
              <a:buSzPct val="100000"/>
              <a:buFont typeface="Arial" panose="020B0604020202020204" pitchFamily="34" charset="0"/>
              <a:buChar char="•"/>
            </a:pPr>
            <a:r>
              <a:rPr lang="en-NL" sz="2000"/>
              <a:t>Evaluate and deploy AI testing tools, as these will become mandatory elements of your application testing processes.</a:t>
            </a:r>
            <a:endParaRPr lang="en-NL" sz="2000">
              <a:cs typeface="Arial"/>
            </a:endParaRPr>
          </a:p>
          <a:p>
            <a:pPr marL="228600" indent="-228600">
              <a:spcAft>
                <a:spcPts val="1200"/>
              </a:spcAft>
              <a:buSzPct val="100000"/>
              <a:buFont typeface="Arial" panose="020B0604020202020204" pitchFamily="34" charset="0"/>
              <a:buChar char="•"/>
            </a:pPr>
            <a:r>
              <a:rPr lang="en-NL" sz="2000"/>
              <a:t>Select or establish a design system with reusable UI design and front-end components, and enable this design </a:t>
            </a:r>
            <a:br>
              <a:rPr lang="en-US" sz="2000"/>
            </a:br>
            <a:r>
              <a:rPr lang="en-NL" sz="2000"/>
              <a:t>system with design-to-code capabilities.</a:t>
            </a:r>
            <a:endParaRPr lang="en-US" sz="2000"/>
          </a:p>
          <a:p>
            <a:pPr marL="228600" indent="-228600">
              <a:spcAft>
                <a:spcPts val="1200"/>
              </a:spcAft>
              <a:buSzPct val="100000"/>
              <a:buFont typeface="Arial" panose="020B0604020202020204" pitchFamily="34" charset="0"/>
              <a:buChar char="•"/>
            </a:pPr>
            <a:r>
              <a:rPr lang="en-NL" sz="2000"/>
              <a:t>Plan for continued rapid improvement of AI-augmented development tools, as models will be updated on a fast cadence.</a:t>
            </a:r>
            <a:endParaRPr lang="en-US" sz="2000"/>
          </a:p>
          <a:p>
            <a:pPr marL="228600" indent="-228600">
              <a:spcAft>
                <a:spcPts val="1200"/>
              </a:spcAft>
              <a:buSzPct val="100000"/>
              <a:buFont typeface="Arial" panose="020B0604020202020204" pitchFamily="34" charset="0"/>
              <a:buChar char="•"/>
            </a:pPr>
            <a:r>
              <a:rPr lang="en-NL" sz="2000">
                <a:cs typeface="Arial"/>
              </a:rPr>
              <a:t>Continually evaluate new tools for AI-augmented development, as new tools </a:t>
            </a:r>
            <a:br>
              <a:rPr lang="en-US" sz="2000">
                <a:cs typeface="Arial"/>
              </a:rPr>
            </a:br>
            <a:r>
              <a:rPr lang="en-NL" sz="2000">
                <a:cs typeface="Arial"/>
              </a:rPr>
              <a:t>will continue to emerge.</a:t>
            </a:r>
          </a:p>
        </p:txBody>
      </p:sp>
    </p:spTree>
    <p:extLst>
      <p:ext uri="{BB962C8B-B14F-4D97-AF65-F5344CB8AC3E}">
        <p14:creationId xmlns:p14="http://schemas.microsoft.com/office/powerpoint/2010/main" val="302020389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sp>
        <p:nvSpPr>
          <p:cNvPr id="10" name="TextBox 9">
            <a:extLst>
              <a:ext uri="{FF2B5EF4-FFF2-40B4-BE49-F238E27FC236}">
                <a16:creationId xmlns:a16="http://schemas.microsoft.com/office/drawing/2014/main" id="{5400D402-18FA-5DAB-4D7F-B8D3E8C07AD7}"/>
              </a:ext>
            </a:extLst>
          </p:cNvPr>
          <p:cNvSpPr txBox="1"/>
          <p:nvPr/>
        </p:nvSpPr>
        <p:spPr>
          <a:xfrm>
            <a:off x="0" y="1322174"/>
            <a:ext cx="12191999" cy="3371118"/>
          </a:xfrm>
          <a:prstGeom prst="rect">
            <a:avLst/>
          </a:prstGeom>
          <a:solidFill>
            <a:srgbClr val="000000">
              <a:alpha val="78852"/>
            </a:srgbClr>
          </a:solidFill>
          <a:ln>
            <a:noFill/>
          </a:ln>
          <a:effectLst/>
        </p:spPr>
        <p:txBody>
          <a:bodyPr wrap="square" lIns="182880" tIns="91440" rIns="182880" bIns="91440">
            <a:noAutofit/>
          </a:bodyPr>
          <a:lstStyle>
            <a:defPPr>
              <a:defRPr lang="en-US"/>
            </a:defPPr>
            <a:lvl1pPr marL="50800">
              <a:spcBef>
                <a:spcPts val="0"/>
              </a:spcBef>
              <a:spcAft>
                <a:spcPts val="0"/>
              </a:spcAft>
              <a:defRPr sz="2000" b="0" i="0" u="none" strike="noStrike">
                <a:effectLst/>
              </a:defRPr>
            </a:lvl1pPr>
            <a:lvl2pPr marL="0" marR="0" lvl="1">
              <a:lnSpc>
                <a:spcPct val="100000"/>
              </a:lnSpc>
              <a:spcBef>
                <a:spcPts val="0"/>
              </a:spcBef>
              <a:spcAft>
                <a:spcPts val="1200"/>
              </a:spcAft>
              <a:buClr>
                <a:schemeClr val="tx1"/>
              </a:buClr>
              <a:buSzPct val="100000"/>
              <a:defRPr b="0" i="0" u="none" strike="noStrike">
                <a:latin typeface="Arial"/>
                <a:ea typeface="Arial"/>
                <a:cs typeface="Arial"/>
              </a:defRPr>
            </a:lvl2pPr>
          </a:lstStyle>
          <a:p>
            <a:pPr marL="50800" marR="0" lvl="0" indent="0" algn="l" defTabSz="457200" rtl="0" eaLnBrk="1" fontAlgn="auto" latinLnBrk="0" hangingPunct="1">
              <a:lnSpc>
                <a:spcPct val="100000"/>
              </a:lnSpc>
              <a:spcBef>
                <a:spcPts val="0"/>
              </a:spcBef>
              <a:spcAft>
                <a:spcPts val="600"/>
              </a:spcAft>
              <a:buClrTx/>
              <a:buSzTx/>
              <a:buFontTx/>
              <a:buNone/>
              <a:tabLst/>
              <a:defRPr/>
            </a:pPr>
            <a:endParaRPr kumimoji="0" lang="en-US" sz="2200" b="0" i="0" u="none" strike="noStrike" kern="1200" cap="none" spc="0" normalizeH="0" baseline="0" noProof="0">
              <a:ln>
                <a:noFill/>
              </a:ln>
              <a:solidFill>
                <a:prstClr val="white"/>
              </a:solidFill>
              <a:effectLst/>
              <a:uLnTx/>
              <a:uFillTx/>
              <a:latin typeface="Arial"/>
              <a:ea typeface="+mn-ea"/>
              <a:cs typeface="+mn-cs"/>
            </a:endParaRPr>
          </a:p>
        </p:txBody>
      </p:sp>
      <p:sp>
        <p:nvSpPr>
          <p:cNvPr id="2" name="Google Shape;892;p37">
            <a:extLst>
              <a:ext uri="{FF2B5EF4-FFF2-40B4-BE49-F238E27FC236}">
                <a16:creationId xmlns:a16="http://schemas.microsoft.com/office/drawing/2014/main" id="{EAE489C1-2B07-361A-A930-1E0096744470}"/>
              </a:ext>
            </a:extLst>
          </p:cNvPr>
          <p:cNvSpPr txBox="1"/>
          <p:nvPr/>
        </p:nvSpPr>
        <p:spPr>
          <a:xfrm>
            <a:off x="3294743" y="2150237"/>
            <a:ext cx="5602514" cy="369332"/>
          </a:xfrm>
          <a:prstGeom prst="rect">
            <a:avLst/>
          </a:prstGeom>
          <a:noFill/>
          <a:ln>
            <a:noFill/>
          </a:ln>
        </p:spPr>
        <p:txBody>
          <a:bodyPr spcFirstLastPara="1" wrap="square" lIns="0" tIns="45700" rIns="91425" bIns="45700" anchor="t" anchorCtr="0">
            <a:spAutoFit/>
          </a:bodyPr>
          <a:lstStyle/>
          <a:p>
            <a:pPr marL="0" marR="0" lvl="0" indent="0" algn="ctr" rtl="0">
              <a:lnSpc>
                <a:spcPct val="100000"/>
              </a:lnSpc>
              <a:spcBef>
                <a:spcPts val="0"/>
              </a:spcBef>
              <a:spcAft>
                <a:spcPts val="0"/>
              </a:spcAft>
              <a:buClr>
                <a:srgbClr val="FFFFFF"/>
              </a:buClr>
              <a:buSzPts val="1800"/>
              <a:buFont typeface="Arial"/>
              <a:buNone/>
            </a:pPr>
            <a:r>
              <a:rPr lang="en-US" sz="1800" b="0" i="0" u="none" strike="noStrike" cap="none">
                <a:solidFill>
                  <a:srgbClr val="FFFFFF"/>
                </a:solidFill>
                <a:latin typeface="Arial"/>
                <a:ea typeface="Arial"/>
                <a:cs typeface="Arial"/>
                <a:sym typeface="Arial"/>
              </a:rPr>
              <a:t>Tailor Your Tailor’s Work</a:t>
            </a:r>
            <a:endParaRPr sz="1800" b="0" i="0" u="none" strike="noStrike" cap="none">
              <a:solidFill>
                <a:srgbClr val="FFFFFF"/>
              </a:solidFill>
              <a:latin typeface="Arial"/>
              <a:ea typeface="Arial"/>
              <a:cs typeface="Arial"/>
              <a:sym typeface="Arial"/>
            </a:endParaRPr>
          </a:p>
        </p:txBody>
      </p:sp>
      <p:sp>
        <p:nvSpPr>
          <p:cNvPr id="3" name="Google Shape;893;p37">
            <a:extLst>
              <a:ext uri="{FF2B5EF4-FFF2-40B4-BE49-F238E27FC236}">
                <a16:creationId xmlns:a16="http://schemas.microsoft.com/office/drawing/2014/main" id="{55F423F2-6CF2-7B99-0173-72DBBB3A5528}"/>
              </a:ext>
            </a:extLst>
          </p:cNvPr>
          <p:cNvSpPr txBox="1"/>
          <p:nvPr/>
        </p:nvSpPr>
        <p:spPr>
          <a:xfrm>
            <a:off x="457200" y="2720337"/>
            <a:ext cx="11276013" cy="443198"/>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rgbClr val="FFFFFF"/>
              </a:buClr>
              <a:buSzPts val="3200"/>
              <a:buFont typeface="Arial Black"/>
              <a:buNone/>
            </a:pPr>
            <a:r>
              <a:rPr lang="en-US" sz="3200" b="0" i="0" u="none" strike="noStrike" cap="none">
                <a:solidFill>
                  <a:srgbClr val="FFFFFF"/>
                </a:solidFill>
                <a:latin typeface="Arial Black"/>
                <a:ea typeface="Arial Black"/>
                <a:cs typeface="Arial Black"/>
                <a:sym typeface="Arial Black"/>
              </a:rPr>
              <a:t>Industry Cloud Platforms</a:t>
            </a:r>
            <a:endParaRPr sz="3200" b="0" i="0" u="none" strike="noStrike" cap="none">
              <a:solidFill>
                <a:srgbClr val="FFFFFF"/>
              </a:solidFill>
              <a:latin typeface="Arial Black"/>
              <a:ea typeface="Arial Black"/>
              <a:cs typeface="Arial Black"/>
              <a:sym typeface="Arial Black"/>
            </a:endParaRPr>
          </a:p>
        </p:txBody>
      </p:sp>
      <p:sp>
        <p:nvSpPr>
          <p:cNvPr id="6" name="Google Shape;896;p37">
            <a:extLst>
              <a:ext uri="{FF2B5EF4-FFF2-40B4-BE49-F238E27FC236}">
                <a16:creationId xmlns:a16="http://schemas.microsoft.com/office/drawing/2014/main" id="{44FF3D28-348F-836F-99D3-B5E3C75AA2D2}"/>
              </a:ext>
            </a:extLst>
          </p:cNvPr>
          <p:cNvSpPr txBox="1"/>
          <p:nvPr/>
        </p:nvSpPr>
        <p:spPr>
          <a:xfrm>
            <a:off x="1749552" y="3379530"/>
            <a:ext cx="2584704" cy="923330"/>
          </a:xfrm>
          <a:prstGeom prst="rect">
            <a:avLst/>
          </a:prstGeom>
          <a:noFill/>
          <a:ln>
            <a:noFill/>
          </a:ln>
        </p:spPr>
        <p:txBody>
          <a:bodyPr spcFirstLastPara="1" wrap="square" lIns="0" tIns="45700" rIns="91425" bIns="45700" anchor="t" anchorCtr="0">
            <a:spAutoFit/>
          </a:bodyPr>
          <a:lstStyle/>
          <a:p>
            <a:pPr marL="0" marR="0" lvl="0" indent="0" algn="l" rtl="0">
              <a:lnSpc>
                <a:spcPct val="100000"/>
              </a:lnSpc>
              <a:spcBef>
                <a:spcPts val="0"/>
              </a:spcBef>
              <a:spcAft>
                <a:spcPts val="0"/>
              </a:spcAft>
              <a:buClr>
                <a:srgbClr val="FFFFFF"/>
              </a:buClr>
              <a:buSzPts val="1800"/>
              <a:buFont typeface="Arial"/>
              <a:buNone/>
            </a:pPr>
            <a:r>
              <a:rPr lang="en-US" sz="1800" b="0" i="0" u="none" strike="noStrike" cap="none">
                <a:solidFill>
                  <a:srgbClr val="FFFFFF"/>
                </a:solidFill>
                <a:latin typeface="Arial"/>
                <a:ea typeface="Arial"/>
                <a:cs typeface="Arial"/>
                <a:sym typeface="Arial"/>
              </a:rPr>
              <a:t>Software, Platform &amp; Infrastructure in a composable product</a:t>
            </a:r>
            <a:endParaRPr/>
          </a:p>
        </p:txBody>
      </p:sp>
      <p:sp>
        <p:nvSpPr>
          <p:cNvPr id="7" name="Google Shape;897;p37">
            <a:extLst>
              <a:ext uri="{FF2B5EF4-FFF2-40B4-BE49-F238E27FC236}">
                <a16:creationId xmlns:a16="http://schemas.microsoft.com/office/drawing/2014/main" id="{40939CEF-C800-A567-FF47-51AFDC0D3A20}"/>
              </a:ext>
            </a:extLst>
          </p:cNvPr>
          <p:cNvSpPr txBox="1"/>
          <p:nvPr/>
        </p:nvSpPr>
        <p:spPr>
          <a:xfrm>
            <a:off x="4803648" y="3379530"/>
            <a:ext cx="2584704" cy="923330"/>
          </a:xfrm>
          <a:prstGeom prst="rect">
            <a:avLst/>
          </a:prstGeom>
          <a:noFill/>
          <a:ln>
            <a:noFill/>
          </a:ln>
        </p:spPr>
        <p:txBody>
          <a:bodyPr spcFirstLastPara="1" wrap="square" lIns="0" tIns="45700" rIns="91425" bIns="45700" anchor="t" anchorCtr="0">
            <a:spAutoFit/>
          </a:bodyPr>
          <a:lstStyle/>
          <a:p>
            <a:pPr marL="0" marR="0" lvl="0" indent="0" algn="l" rtl="0">
              <a:lnSpc>
                <a:spcPct val="100000"/>
              </a:lnSpc>
              <a:spcBef>
                <a:spcPts val="0"/>
              </a:spcBef>
              <a:spcAft>
                <a:spcPts val="0"/>
              </a:spcAft>
              <a:buClr>
                <a:srgbClr val="FFFFFF"/>
              </a:buClr>
              <a:buSzPts val="1800"/>
              <a:buFont typeface="Arial"/>
              <a:buNone/>
            </a:pPr>
            <a:r>
              <a:rPr lang="en-US" sz="1800" b="0" i="0" u="none" strike="noStrike" cap="none">
                <a:solidFill>
                  <a:srgbClr val="FFFFFF"/>
                </a:solidFill>
                <a:latin typeface="Arial"/>
                <a:ea typeface="Arial"/>
                <a:cs typeface="Arial"/>
                <a:sym typeface="Arial"/>
              </a:rPr>
              <a:t>Cloud offering turns from </a:t>
            </a:r>
            <a:r>
              <a:rPr lang="en-US" sz="1800" b="0" i="1" u="none" strike="noStrike" cap="none">
                <a:solidFill>
                  <a:srgbClr val="FFFFFF"/>
                </a:solidFill>
                <a:latin typeface="Arial"/>
                <a:ea typeface="Arial"/>
                <a:cs typeface="Arial"/>
                <a:sym typeface="Arial"/>
              </a:rPr>
              <a:t>technology</a:t>
            </a:r>
            <a:r>
              <a:rPr lang="en-US" sz="1800" b="0" i="0" u="none" strike="noStrike" cap="none">
                <a:solidFill>
                  <a:srgbClr val="FFFFFF"/>
                </a:solidFill>
                <a:latin typeface="Arial"/>
                <a:ea typeface="Arial"/>
                <a:cs typeface="Arial"/>
                <a:sym typeface="Arial"/>
              </a:rPr>
              <a:t> value </a:t>
            </a:r>
            <a:br>
              <a:rPr lang="en-US" sz="1800" b="0" i="0" u="none" strike="noStrike" cap="none">
                <a:solidFill>
                  <a:srgbClr val="FFFFFF"/>
                </a:solidFill>
                <a:latin typeface="Arial"/>
                <a:ea typeface="Arial"/>
                <a:cs typeface="Arial"/>
                <a:sym typeface="Arial"/>
              </a:rPr>
            </a:br>
            <a:r>
              <a:rPr lang="en-US" sz="1800" b="0" i="0" u="none" strike="noStrike" cap="none">
                <a:solidFill>
                  <a:srgbClr val="FFFFFF"/>
                </a:solidFill>
                <a:latin typeface="Arial"/>
                <a:ea typeface="Arial"/>
                <a:cs typeface="Arial"/>
                <a:sym typeface="Arial"/>
              </a:rPr>
              <a:t>to direct </a:t>
            </a:r>
            <a:r>
              <a:rPr lang="en-US" sz="1800" b="0" i="1" u="none" strike="noStrike" cap="none">
                <a:solidFill>
                  <a:srgbClr val="FFFFFF"/>
                </a:solidFill>
                <a:latin typeface="Arial"/>
                <a:ea typeface="Arial"/>
                <a:cs typeface="Arial"/>
                <a:sym typeface="Arial"/>
              </a:rPr>
              <a:t>business</a:t>
            </a:r>
            <a:r>
              <a:rPr lang="en-US" sz="1800" b="0" i="0" u="none" strike="noStrike" cap="none">
                <a:solidFill>
                  <a:srgbClr val="FFFFFF"/>
                </a:solidFill>
                <a:latin typeface="Arial"/>
                <a:ea typeface="Arial"/>
                <a:cs typeface="Arial"/>
                <a:sym typeface="Arial"/>
              </a:rPr>
              <a:t> value</a:t>
            </a:r>
            <a:endParaRPr/>
          </a:p>
        </p:txBody>
      </p:sp>
      <p:sp>
        <p:nvSpPr>
          <p:cNvPr id="8" name="Google Shape;898;p37">
            <a:extLst>
              <a:ext uri="{FF2B5EF4-FFF2-40B4-BE49-F238E27FC236}">
                <a16:creationId xmlns:a16="http://schemas.microsoft.com/office/drawing/2014/main" id="{F9A73882-1B9C-FE34-4F41-4B947415CB8D}"/>
              </a:ext>
            </a:extLst>
          </p:cNvPr>
          <p:cNvSpPr txBox="1"/>
          <p:nvPr/>
        </p:nvSpPr>
        <p:spPr>
          <a:xfrm>
            <a:off x="7857745" y="3379530"/>
            <a:ext cx="2214724" cy="923330"/>
          </a:xfrm>
          <a:prstGeom prst="rect">
            <a:avLst/>
          </a:prstGeom>
          <a:noFill/>
          <a:ln>
            <a:noFill/>
          </a:ln>
        </p:spPr>
        <p:txBody>
          <a:bodyPr spcFirstLastPara="1" wrap="square" lIns="0" tIns="45700" rIns="91425" bIns="45700" anchor="t" anchorCtr="0">
            <a:spAutoFit/>
          </a:bodyPr>
          <a:lstStyle/>
          <a:p>
            <a:pPr marL="0" marR="0" lvl="0" indent="0" algn="l" rtl="0">
              <a:lnSpc>
                <a:spcPct val="100000"/>
              </a:lnSpc>
              <a:spcBef>
                <a:spcPts val="0"/>
              </a:spcBef>
              <a:spcAft>
                <a:spcPts val="0"/>
              </a:spcAft>
              <a:buClr>
                <a:srgbClr val="FFFFFF"/>
              </a:buClr>
              <a:buSzPts val="1800"/>
              <a:buFont typeface="Arial"/>
              <a:buNone/>
            </a:pPr>
            <a:r>
              <a:rPr lang="en-US" sz="1800" b="0" i="0" u="none" strike="noStrike" cap="none">
                <a:solidFill>
                  <a:srgbClr val="FFFFFF"/>
                </a:solidFill>
                <a:latin typeface="Arial"/>
                <a:ea typeface="Arial"/>
                <a:cs typeface="Arial"/>
                <a:sym typeface="Arial"/>
              </a:rPr>
              <a:t>Refine precision and scale of industry-specific innovations</a:t>
            </a:r>
            <a:endParaRPr/>
          </a:p>
        </p:txBody>
      </p:sp>
      <p:cxnSp>
        <p:nvCxnSpPr>
          <p:cNvPr id="9" name="Google Shape;899;p37">
            <a:extLst>
              <a:ext uri="{FF2B5EF4-FFF2-40B4-BE49-F238E27FC236}">
                <a16:creationId xmlns:a16="http://schemas.microsoft.com/office/drawing/2014/main" id="{E80AB86E-02FA-46C1-5118-D91373E7A0DD}"/>
              </a:ext>
            </a:extLst>
          </p:cNvPr>
          <p:cNvCxnSpPr/>
          <p:nvPr/>
        </p:nvCxnSpPr>
        <p:spPr>
          <a:xfrm>
            <a:off x="4334256" y="3509220"/>
            <a:ext cx="0" cy="793640"/>
          </a:xfrm>
          <a:prstGeom prst="straightConnector1">
            <a:avLst/>
          </a:prstGeom>
          <a:noFill/>
          <a:ln w="12700" cap="flat" cmpd="sng">
            <a:solidFill>
              <a:srgbClr val="FFFFFF"/>
            </a:solidFill>
            <a:prstDash val="solid"/>
            <a:miter lim="800000"/>
            <a:headEnd type="none" w="sm" len="sm"/>
            <a:tailEnd type="none" w="sm" len="sm"/>
          </a:ln>
        </p:spPr>
      </p:cxnSp>
      <p:cxnSp>
        <p:nvCxnSpPr>
          <p:cNvPr id="18" name="Google Shape;900;p37">
            <a:extLst>
              <a:ext uri="{FF2B5EF4-FFF2-40B4-BE49-F238E27FC236}">
                <a16:creationId xmlns:a16="http://schemas.microsoft.com/office/drawing/2014/main" id="{9FB6C20F-FD5F-D155-F916-4954E1AB529E}"/>
              </a:ext>
            </a:extLst>
          </p:cNvPr>
          <p:cNvCxnSpPr/>
          <p:nvPr/>
        </p:nvCxnSpPr>
        <p:spPr>
          <a:xfrm>
            <a:off x="7388352" y="3509220"/>
            <a:ext cx="0" cy="793640"/>
          </a:xfrm>
          <a:prstGeom prst="straightConnector1">
            <a:avLst/>
          </a:prstGeom>
          <a:noFill/>
          <a:ln w="12700" cap="flat" cmpd="sng">
            <a:solidFill>
              <a:srgbClr val="FFFFFF"/>
            </a:solidFill>
            <a:prstDash val="solid"/>
            <a:miter lim="800000"/>
            <a:headEnd type="none" w="sm" len="sm"/>
            <a:tailEnd type="none" w="sm" len="sm"/>
          </a:ln>
        </p:spPr>
      </p:cxnSp>
      <p:grpSp>
        <p:nvGrpSpPr>
          <p:cNvPr id="12" name="Group 11">
            <a:extLst>
              <a:ext uri="{FF2B5EF4-FFF2-40B4-BE49-F238E27FC236}">
                <a16:creationId xmlns:a16="http://schemas.microsoft.com/office/drawing/2014/main" id="{A4959E4D-DB17-2799-619D-4D555A51C155}"/>
              </a:ext>
            </a:extLst>
          </p:cNvPr>
          <p:cNvGrpSpPr/>
          <p:nvPr/>
        </p:nvGrpSpPr>
        <p:grpSpPr>
          <a:xfrm>
            <a:off x="5542084" y="767192"/>
            <a:ext cx="1107831" cy="1107831"/>
            <a:chOff x="5542084" y="767192"/>
            <a:chExt cx="1107831" cy="1107831"/>
          </a:xfrm>
        </p:grpSpPr>
        <p:sp>
          <p:nvSpPr>
            <p:cNvPr id="5" name="Diamond 4">
              <a:extLst>
                <a:ext uri="{FF2B5EF4-FFF2-40B4-BE49-F238E27FC236}">
                  <a16:creationId xmlns:a16="http://schemas.microsoft.com/office/drawing/2014/main" id="{7F622423-B777-754D-5A3B-0BB7E43AC165}"/>
                </a:ext>
              </a:extLst>
            </p:cNvPr>
            <p:cNvSpPr/>
            <p:nvPr/>
          </p:nvSpPr>
          <p:spPr>
            <a:xfrm>
              <a:off x="5542084" y="767192"/>
              <a:ext cx="1107831" cy="1107831"/>
            </a:xfrm>
            <a:prstGeom prst="diamond">
              <a:avLst/>
            </a:prstGeom>
            <a:solidFill>
              <a:srgbClr val="002856"/>
            </a:solidFill>
            <a:ln w="12700">
              <a:solidFill>
                <a:srgbClr val="009AD7">
                  <a:alpha val="22000"/>
                </a:srgbClr>
              </a:solidFill>
            </a:ln>
            <a:effectLst/>
          </p:spPr>
          <p:txBody>
            <a:bodyPr wrap="square" lIns="182880" tIns="91440" rIns="182880" bIns="91440">
              <a:noAutofit/>
            </a:bodyPr>
            <a:lstStyle/>
            <a:p>
              <a:pPr marL="50800">
                <a:spcAft>
                  <a:spcPts val="600"/>
                </a:spcAft>
              </a:pPr>
              <a:endParaRPr lang="en-US" sz="2200">
                <a:solidFill>
                  <a:prstClr val="white"/>
                </a:solidFill>
                <a:latin typeface="Arial"/>
              </a:endParaRPr>
            </a:p>
          </p:txBody>
        </p:sp>
        <p:sp>
          <p:nvSpPr>
            <p:cNvPr id="11" name="Google Shape;400;p5">
              <a:extLst>
                <a:ext uri="{FF2B5EF4-FFF2-40B4-BE49-F238E27FC236}">
                  <a16:creationId xmlns:a16="http://schemas.microsoft.com/office/drawing/2014/main" id="{FAC8BBC4-2701-D9C0-A21C-EDE36FD7CFC8}"/>
                </a:ext>
              </a:extLst>
            </p:cNvPr>
            <p:cNvSpPr txBox="1"/>
            <p:nvPr/>
          </p:nvSpPr>
          <p:spPr>
            <a:xfrm>
              <a:off x="5941017" y="1014831"/>
              <a:ext cx="364173" cy="646290"/>
            </a:xfrm>
            <a:prstGeom prst="rect">
              <a:avLst/>
            </a:prstGeom>
            <a:noFill/>
            <a:ln>
              <a:noFill/>
            </a:ln>
          </p:spPr>
          <p:txBody>
            <a:bodyPr spcFirstLastPara="1" wrap="square" lIns="0" tIns="45700" rIns="91425" bIns="45700" anchor="t" anchorCtr="0">
              <a:spAutoFit/>
            </a:bodyPr>
            <a:lstStyle/>
            <a:p>
              <a:pPr marL="0" marR="0" lvl="0" indent="0" algn="r">
                <a:lnSpc>
                  <a:spcPct val="100000"/>
                </a:lnSpc>
                <a:spcBef>
                  <a:spcPts val="0"/>
                </a:spcBef>
                <a:spcAft>
                  <a:spcPts val="0"/>
                </a:spcAft>
                <a:buNone/>
              </a:pPr>
              <a:r>
                <a:rPr lang="en-US" sz="3600" b="1">
                  <a:latin typeface="Arial Black"/>
                  <a:sym typeface="Arial Black"/>
                </a:rPr>
                <a:t>6</a:t>
              </a:r>
              <a:endParaRPr lang="en-US"/>
            </a:p>
          </p:txBody>
        </p:sp>
      </p:grpSp>
    </p:spTree>
    <p:extLst>
      <p:ext uri="{BB962C8B-B14F-4D97-AF65-F5344CB8AC3E}">
        <p14:creationId xmlns:p14="http://schemas.microsoft.com/office/powerpoint/2010/main" val="333870854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object 4">
            <a:extLst>
              <a:ext uri="{FF2B5EF4-FFF2-40B4-BE49-F238E27FC236}">
                <a16:creationId xmlns:a16="http://schemas.microsoft.com/office/drawing/2014/main" id="{5923B6D4-D75F-AE98-82E1-A98C1BA70AFC}"/>
              </a:ext>
            </a:extLst>
          </p:cNvPr>
          <p:cNvSpPr txBox="1"/>
          <p:nvPr/>
        </p:nvSpPr>
        <p:spPr>
          <a:xfrm>
            <a:off x="4864292" y="2048057"/>
            <a:ext cx="2208530" cy="228268"/>
          </a:xfrm>
          <a:prstGeom prst="rect">
            <a:avLst/>
          </a:prstGeom>
        </p:spPr>
        <p:txBody>
          <a:bodyPr vert="horz" wrap="square" lIns="0" tIns="12700" rIns="0" bIns="0" rtlCol="0">
            <a:spAutoFit/>
          </a:bodyPr>
          <a:lstStyle/>
          <a:p>
            <a:pPr marL="12700" marR="0" lvl="0" indent="0" algn="l" defTabSz="457200" rtl="0" eaLnBrk="1" fontAlgn="auto" latinLnBrk="0" hangingPunct="1">
              <a:lnSpc>
                <a:spcPct val="100000"/>
              </a:lnSpc>
              <a:spcBef>
                <a:spcPts val="100"/>
              </a:spcBef>
              <a:spcAft>
                <a:spcPts val="0"/>
              </a:spcAft>
              <a:buClrTx/>
              <a:buSzTx/>
              <a:buFontTx/>
              <a:buNone/>
              <a:tabLst/>
              <a:defRPr/>
            </a:pPr>
            <a:r>
              <a:rPr kumimoji="0" sz="1400" b="1" i="0" u="none" strike="noStrike" kern="1200" cap="none" spc="0" normalizeH="0" baseline="0" noProof="0">
                <a:ln>
                  <a:noFill/>
                </a:ln>
                <a:solidFill>
                  <a:prstClr val="black"/>
                </a:solidFill>
                <a:effectLst/>
                <a:uLnTx/>
                <a:uFillTx/>
                <a:latin typeface="Arial" panose="020B0604020202020204"/>
                <a:ea typeface="+mn-ea"/>
                <a:cs typeface="Graphik Bold"/>
              </a:rPr>
              <a:t>Industry</a:t>
            </a:r>
            <a:r>
              <a:rPr kumimoji="0" sz="1400" b="1" i="0" u="none" strike="noStrike" kern="1200" cap="none" spc="5" normalizeH="0" baseline="0" noProof="0">
                <a:ln>
                  <a:noFill/>
                </a:ln>
                <a:solidFill>
                  <a:prstClr val="black"/>
                </a:solidFill>
                <a:effectLst/>
                <a:uLnTx/>
                <a:uFillTx/>
                <a:latin typeface="Arial" panose="020B0604020202020204"/>
                <a:ea typeface="+mn-ea"/>
                <a:cs typeface="Graphik Bold"/>
              </a:rPr>
              <a:t> </a:t>
            </a:r>
            <a:r>
              <a:rPr kumimoji="0" sz="1400" b="1" i="0" u="none" strike="noStrike" kern="1200" cap="none" spc="0" normalizeH="0" baseline="0" noProof="0">
                <a:ln>
                  <a:noFill/>
                </a:ln>
                <a:solidFill>
                  <a:prstClr val="black"/>
                </a:solidFill>
                <a:effectLst/>
                <a:uLnTx/>
                <a:uFillTx/>
                <a:latin typeface="Arial" panose="020B0604020202020204"/>
                <a:ea typeface="+mn-ea"/>
                <a:cs typeface="Graphik Bold"/>
              </a:rPr>
              <a:t>Cloud</a:t>
            </a:r>
            <a:r>
              <a:rPr kumimoji="0" sz="1400" b="1" i="0" u="none" strike="noStrike" kern="1200" cap="none" spc="5" normalizeH="0" baseline="0" noProof="0">
                <a:ln>
                  <a:noFill/>
                </a:ln>
                <a:solidFill>
                  <a:prstClr val="black"/>
                </a:solidFill>
                <a:effectLst/>
                <a:uLnTx/>
                <a:uFillTx/>
                <a:latin typeface="Arial" panose="020B0604020202020204"/>
                <a:ea typeface="+mn-ea"/>
                <a:cs typeface="Graphik Bold"/>
              </a:rPr>
              <a:t> </a:t>
            </a:r>
            <a:r>
              <a:rPr kumimoji="0" sz="1400" b="1" i="0" u="none" strike="noStrike" kern="1200" cap="none" spc="-10" normalizeH="0" baseline="0" noProof="0">
                <a:ln>
                  <a:noFill/>
                </a:ln>
                <a:solidFill>
                  <a:prstClr val="black"/>
                </a:solidFill>
                <a:effectLst/>
                <a:uLnTx/>
                <a:uFillTx/>
                <a:latin typeface="Arial" panose="020B0604020202020204"/>
                <a:ea typeface="+mn-ea"/>
                <a:cs typeface="Graphik Bold"/>
              </a:rPr>
              <a:t>Platforms</a:t>
            </a:r>
            <a:endParaRPr kumimoji="0" sz="1400" b="0" i="0" u="none" strike="noStrike" kern="1200" cap="none" spc="0" normalizeH="0" baseline="0" noProof="0">
              <a:ln>
                <a:noFill/>
              </a:ln>
              <a:solidFill>
                <a:prstClr val="black"/>
              </a:solidFill>
              <a:effectLst/>
              <a:uLnTx/>
              <a:uFillTx/>
              <a:latin typeface="Arial" panose="020B0604020202020204"/>
              <a:ea typeface="+mn-ea"/>
              <a:cs typeface="Graphik Regular"/>
            </a:endParaRPr>
          </a:p>
        </p:txBody>
      </p:sp>
      <p:sp>
        <p:nvSpPr>
          <p:cNvPr id="92" name="object 5">
            <a:extLst>
              <a:ext uri="{FF2B5EF4-FFF2-40B4-BE49-F238E27FC236}">
                <a16:creationId xmlns:a16="http://schemas.microsoft.com/office/drawing/2014/main" id="{AC3B4C45-A07B-130B-6464-A11E987B56EE}"/>
              </a:ext>
            </a:extLst>
          </p:cNvPr>
          <p:cNvSpPr txBox="1"/>
          <p:nvPr/>
        </p:nvSpPr>
        <p:spPr>
          <a:xfrm>
            <a:off x="1739278" y="3984244"/>
            <a:ext cx="909613" cy="228268"/>
          </a:xfrm>
          <a:prstGeom prst="rect">
            <a:avLst/>
          </a:prstGeom>
        </p:spPr>
        <p:txBody>
          <a:bodyPr vert="horz" wrap="square" lIns="0" tIns="12700" rIns="0" bIns="0" rtlCol="0">
            <a:spAutoFit/>
          </a:bodyPr>
          <a:lstStyle/>
          <a:p>
            <a:pPr marL="12700" marR="0" lvl="0" indent="0" algn="l" defTabSz="457200" rtl="0" eaLnBrk="1" fontAlgn="auto" latinLnBrk="0" hangingPunct="1">
              <a:lnSpc>
                <a:spcPct val="100000"/>
              </a:lnSpc>
              <a:spcBef>
                <a:spcPts val="100"/>
              </a:spcBef>
              <a:spcAft>
                <a:spcPts val="0"/>
              </a:spcAft>
              <a:buClrTx/>
              <a:buSzTx/>
              <a:buFontTx/>
              <a:buNone/>
              <a:tabLst/>
              <a:defRPr/>
            </a:pPr>
            <a:r>
              <a:rPr kumimoji="0" sz="1400" b="0" i="0" u="none" strike="noStrike" kern="1200" cap="none" spc="-10" normalizeH="0" baseline="0" noProof="0">
                <a:ln>
                  <a:noFill/>
                </a:ln>
                <a:solidFill>
                  <a:prstClr val="black"/>
                </a:solidFill>
                <a:effectLst/>
                <a:uLnTx/>
                <a:uFillTx/>
                <a:latin typeface="Arial" panose="020B0604020202020204"/>
                <a:ea typeface="+mn-ea"/>
                <a:cs typeface="Graphik Regular"/>
              </a:rPr>
              <a:t>PBCs/APIs</a:t>
            </a:r>
            <a:endParaRPr kumimoji="0" sz="1400" b="0" i="0" u="none" strike="noStrike" kern="1200" cap="none" spc="0" normalizeH="0" baseline="0" noProof="0">
              <a:ln>
                <a:noFill/>
              </a:ln>
              <a:solidFill>
                <a:prstClr val="black"/>
              </a:solidFill>
              <a:effectLst/>
              <a:uLnTx/>
              <a:uFillTx/>
              <a:latin typeface="Arial" panose="020B0604020202020204"/>
              <a:ea typeface="+mn-ea"/>
              <a:cs typeface="Graphik Regular"/>
            </a:endParaRPr>
          </a:p>
        </p:txBody>
      </p:sp>
      <p:sp>
        <p:nvSpPr>
          <p:cNvPr id="93" name="object 6">
            <a:extLst>
              <a:ext uri="{FF2B5EF4-FFF2-40B4-BE49-F238E27FC236}">
                <a16:creationId xmlns:a16="http://schemas.microsoft.com/office/drawing/2014/main" id="{E94F609F-2D1F-2DC3-9B25-A8872E2DF3BC}"/>
              </a:ext>
            </a:extLst>
          </p:cNvPr>
          <p:cNvSpPr txBox="1"/>
          <p:nvPr/>
        </p:nvSpPr>
        <p:spPr>
          <a:xfrm>
            <a:off x="3378595" y="3984244"/>
            <a:ext cx="1031875" cy="228268"/>
          </a:xfrm>
          <a:prstGeom prst="rect">
            <a:avLst/>
          </a:prstGeom>
        </p:spPr>
        <p:txBody>
          <a:bodyPr vert="horz" wrap="square" lIns="0" tIns="12700" rIns="0" bIns="0" rtlCol="0">
            <a:spAutoFit/>
          </a:bodyPr>
          <a:lstStyle/>
          <a:p>
            <a:pPr marL="12700" marR="0" lvl="0" indent="0" algn="l" defTabSz="457200" rtl="0" eaLnBrk="1" fontAlgn="auto" latinLnBrk="0" hangingPunct="1">
              <a:lnSpc>
                <a:spcPct val="100000"/>
              </a:lnSpc>
              <a:spcBef>
                <a:spcPts val="100"/>
              </a:spcBef>
              <a:spcAft>
                <a:spcPts val="0"/>
              </a:spcAft>
              <a:buClrTx/>
              <a:buSzTx/>
              <a:buFontTx/>
              <a:buNone/>
              <a:tabLst/>
              <a:defRPr/>
            </a:pPr>
            <a:r>
              <a:rPr kumimoji="0" sz="1400" b="0" i="0" u="none" strike="noStrike" kern="1200" cap="none" spc="-10" normalizeH="0" baseline="0" noProof="0">
                <a:ln>
                  <a:noFill/>
                </a:ln>
                <a:solidFill>
                  <a:prstClr val="black"/>
                </a:solidFill>
                <a:effectLst/>
                <a:uLnTx/>
                <a:uFillTx/>
                <a:latin typeface="Arial" panose="020B0604020202020204"/>
                <a:ea typeface="+mn-ea"/>
                <a:cs typeface="Graphik Regular"/>
              </a:rPr>
              <a:t>Compliance</a:t>
            </a:r>
            <a:endParaRPr kumimoji="0" sz="1400" b="0" i="0" u="none" strike="noStrike" kern="1200" cap="none" spc="0" normalizeH="0" baseline="0" noProof="0">
              <a:ln>
                <a:noFill/>
              </a:ln>
              <a:solidFill>
                <a:prstClr val="black"/>
              </a:solidFill>
              <a:effectLst/>
              <a:uLnTx/>
              <a:uFillTx/>
              <a:latin typeface="Arial" panose="020B0604020202020204"/>
              <a:ea typeface="+mn-ea"/>
              <a:cs typeface="Graphik Regular"/>
            </a:endParaRPr>
          </a:p>
        </p:txBody>
      </p:sp>
      <p:sp>
        <p:nvSpPr>
          <p:cNvPr id="94" name="object 7">
            <a:extLst>
              <a:ext uri="{FF2B5EF4-FFF2-40B4-BE49-F238E27FC236}">
                <a16:creationId xmlns:a16="http://schemas.microsoft.com/office/drawing/2014/main" id="{C6B3E320-1E4D-F8EC-DF75-0962AFFD0B29}"/>
              </a:ext>
            </a:extLst>
          </p:cNvPr>
          <p:cNvSpPr txBox="1"/>
          <p:nvPr/>
        </p:nvSpPr>
        <p:spPr>
          <a:xfrm>
            <a:off x="7650240" y="3044393"/>
            <a:ext cx="2591435" cy="228268"/>
          </a:xfrm>
          <a:prstGeom prst="rect">
            <a:avLst/>
          </a:prstGeom>
        </p:spPr>
        <p:txBody>
          <a:bodyPr vert="horz" wrap="square" lIns="0" tIns="12700" rIns="0" bIns="0" rtlCol="0">
            <a:spAutoFit/>
          </a:bodyPr>
          <a:lstStyle/>
          <a:p>
            <a:pPr marL="12700" marR="0" lvl="0" indent="0" algn="l" defTabSz="457200" rtl="0" eaLnBrk="1" fontAlgn="auto" latinLnBrk="0" hangingPunct="1">
              <a:lnSpc>
                <a:spcPct val="100000"/>
              </a:lnSpc>
              <a:spcBef>
                <a:spcPts val="100"/>
              </a:spcBef>
              <a:spcAft>
                <a:spcPts val="0"/>
              </a:spcAft>
              <a:buClrTx/>
              <a:buSzTx/>
              <a:buFontTx/>
              <a:buNone/>
              <a:tabLst>
                <a:tab pos="1745614" algn="l"/>
              </a:tabLst>
              <a:defRPr/>
            </a:pPr>
            <a:r>
              <a:rPr kumimoji="0" sz="1400" b="0" i="0" u="none" strike="noStrike" kern="1200" cap="none" spc="-10" normalizeH="0" baseline="0" noProof="0">
                <a:ln>
                  <a:noFill/>
                </a:ln>
                <a:solidFill>
                  <a:prstClr val="black"/>
                </a:solidFill>
                <a:effectLst/>
                <a:uLnTx/>
                <a:uFillTx/>
                <a:latin typeface="Arial" panose="020B0604020202020204"/>
                <a:ea typeface="+mn-ea"/>
                <a:cs typeface="Graphik Regular"/>
              </a:rPr>
              <a:t>Sustainable</a:t>
            </a:r>
            <a:r>
              <a:rPr kumimoji="0" sz="1400" b="0" i="0" u="none" strike="noStrike" kern="1200" cap="none" spc="0" normalizeH="0" baseline="0" noProof="0">
                <a:ln>
                  <a:noFill/>
                </a:ln>
                <a:solidFill>
                  <a:prstClr val="black"/>
                </a:solidFill>
                <a:effectLst/>
                <a:uLnTx/>
                <a:uFillTx/>
                <a:latin typeface="Arial" panose="020B0604020202020204"/>
                <a:ea typeface="+mn-ea"/>
                <a:cs typeface="Graphik Regular"/>
              </a:rPr>
              <a:t>	</a:t>
            </a:r>
            <a:r>
              <a:rPr kumimoji="0" sz="1400" b="0" i="0" u="none" strike="noStrike" kern="1200" cap="none" spc="-10" normalizeH="0" baseline="0" noProof="0">
                <a:ln>
                  <a:noFill/>
                </a:ln>
                <a:solidFill>
                  <a:prstClr val="black"/>
                </a:solidFill>
                <a:effectLst/>
                <a:uLnTx/>
                <a:uFillTx/>
                <a:latin typeface="Arial" panose="020B0604020202020204"/>
                <a:ea typeface="+mn-ea"/>
                <a:cs typeface="Graphik Regular"/>
              </a:rPr>
              <a:t>Anywhere</a:t>
            </a:r>
            <a:endParaRPr kumimoji="0" sz="1400" b="0" i="0" u="none" strike="noStrike" kern="1200" cap="none" spc="0" normalizeH="0" baseline="0" noProof="0">
              <a:ln>
                <a:noFill/>
              </a:ln>
              <a:solidFill>
                <a:prstClr val="black"/>
              </a:solidFill>
              <a:effectLst/>
              <a:uLnTx/>
              <a:uFillTx/>
              <a:latin typeface="Arial" panose="020B0604020202020204"/>
              <a:ea typeface="+mn-ea"/>
              <a:cs typeface="Graphik Regular"/>
            </a:endParaRPr>
          </a:p>
        </p:txBody>
      </p:sp>
      <p:sp>
        <p:nvSpPr>
          <p:cNvPr id="95" name="object 8">
            <a:extLst>
              <a:ext uri="{FF2B5EF4-FFF2-40B4-BE49-F238E27FC236}">
                <a16:creationId xmlns:a16="http://schemas.microsoft.com/office/drawing/2014/main" id="{CE1F82F2-1D60-B4FE-A2EA-EED4FC24F02B}"/>
              </a:ext>
            </a:extLst>
          </p:cNvPr>
          <p:cNvSpPr txBox="1"/>
          <p:nvPr/>
        </p:nvSpPr>
        <p:spPr>
          <a:xfrm>
            <a:off x="5088497" y="3984244"/>
            <a:ext cx="967105" cy="228268"/>
          </a:xfrm>
          <a:prstGeom prst="rect">
            <a:avLst/>
          </a:prstGeom>
        </p:spPr>
        <p:txBody>
          <a:bodyPr vert="horz" wrap="square" lIns="0" tIns="12700" rIns="0" bIns="0" rtlCol="0">
            <a:spAutoFit/>
          </a:bodyPr>
          <a:lstStyle/>
          <a:p>
            <a:pPr marL="12700" marR="0" lvl="0" indent="0" algn="l" defTabSz="457200" rtl="0" eaLnBrk="1" fontAlgn="auto" latinLnBrk="0" hangingPunct="1">
              <a:lnSpc>
                <a:spcPct val="100000"/>
              </a:lnSpc>
              <a:spcBef>
                <a:spcPts val="100"/>
              </a:spcBef>
              <a:spcAft>
                <a:spcPts val="0"/>
              </a:spcAft>
              <a:buClrTx/>
              <a:buSzTx/>
              <a:buFontTx/>
              <a:buNone/>
              <a:tabLst/>
              <a:defRPr/>
            </a:pPr>
            <a:r>
              <a:rPr kumimoji="0" sz="1400" b="0" i="0" u="none" strike="noStrike" kern="1200" cap="none" spc="0" normalizeH="0" baseline="0" noProof="0">
                <a:ln>
                  <a:noFill/>
                </a:ln>
                <a:solidFill>
                  <a:prstClr val="black"/>
                </a:solidFill>
                <a:effectLst/>
                <a:uLnTx/>
                <a:uFillTx/>
                <a:latin typeface="Arial" panose="020B0604020202020204"/>
                <a:ea typeface="+mn-ea"/>
                <a:cs typeface="Graphik Regular"/>
              </a:rPr>
              <a:t>Data</a:t>
            </a:r>
            <a:r>
              <a:rPr kumimoji="0" sz="1400" b="0" i="0" u="none" strike="noStrike" kern="1200" cap="none" spc="5" normalizeH="0" baseline="0" noProof="0">
                <a:ln>
                  <a:noFill/>
                </a:ln>
                <a:solidFill>
                  <a:prstClr val="black"/>
                </a:solidFill>
                <a:effectLst/>
                <a:uLnTx/>
                <a:uFillTx/>
                <a:latin typeface="Arial" panose="020B0604020202020204"/>
                <a:ea typeface="+mn-ea"/>
                <a:cs typeface="Graphik Regular"/>
              </a:rPr>
              <a:t> </a:t>
            </a:r>
            <a:r>
              <a:rPr kumimoji="0" sz="1400" b="0" i="0" u="none" strike="noStrike" kern="1200" cap="none" spc="-10" normalizeH="0" baseline="0" noProof="0">
                <a:ln>
                  <a:noFill/>
                </a:ln>
                <a:solidFill>
                  <a:prstClr val="black"/>
                </a:solidFill>
                <a:effectLst/>
                <a:uLnTx/>
                <a:uFillTx/>
                <a:latin typeface="Arial" panose="020B0604020202020204"/>
                <a:ea typeface="+mn-ea"/>
                <a:cs typeface="Graphik Regular"/>
              </a:rPr>
              <a:t>Fabric</a:t>
            </a:r>
            <a:endParaRPr kumimoji="0" sz="1400" b="0" i="0" u="none" strike="noStrike" kern="1200" cap="none" spc="0" normalizeH="0" baseline="0" noProof="0">
              <a:ln>
                <a:noFill/>
              </a:ln>
              <a:solidFill>
                <a:prstClr val="black"/>
              </a:solidFill>
              <a:effectLst/>
              <a:uLnTx/>
              <a:uFillTx/>
              <a:latin typeface="Arial" panose="020B0604020202020204"/>
              <a:ea typeface="+mn-ea"/>
              <a:cs typeface="Graphik Regular"/>
            </a:endParaRPr>
          </a:p>
        </p:txBody>
      </p:sp>
      <p:sp>
        <p:nvSpPr>
          <p:cNvPr id="96" name="object 9">
            <a:extLst>
              <a:ext uri="{FF2B5EF4-FFF2-40B4-BE49-F238E27FC236}">
                <a16:creationId xmlns:a16="http://schemas.microsoft.com/office/drawing/2014/main" id="{3A0EBF8F-E6CD-D254-E256-93CE8EF845E3}"/>
              </a:ext>
            </a:extLst>
          </p:cNvPr>
          <p:cNvSpPr txBox="1"/>
          <p:nvPr/>
        </p:nvSpPr>
        <p:spPr>
          <a:xfrm>
            <a:off x="2426653" y="3018968"/>
            <a:ext cx="4497705" cy="228268"/>
          </a:xfrm>
          <a:prstGeom prst="rect">
            <a:avLst/>
          </a:prstGeom>
        </p:spPr>
        <p:txBody>
          <a:bodyPr vert="horz" wrap="square" lIns="0" tIns="12700" rIns="0" bIns="0" rtlCol="0">
            <a:spAutoFit/>
          </a:bodyPr>
          <a:lstStyle/>
          <a:p>
            <a:pPr marL="12700" marR="0" lvl="0" indent="0" algn="l" defTabSz="457200" rtl="0" eaLnBrk="1" fontAlgn="auto" latinLnBrk="0" hangingPunct="1">
              <a:lnSpc>
                <a:spcPct val="100000"/>
              </a:lnSpc>
              <a:spcBef>
                <a:spcPts val="100"/>
              </a:spcBef>
              <a:spcAft>
                <a:spcPts val="0"/>
              </a:spcAft>
              <a:buClrTx/>
              <a:buSzTx/>
              <a:buFontTx/>
              <a:buNone/>
              <a:tabLst>
                <a:tab pos="1765300" algn="l"/>
                <a:tab pos="3507104" algn="l"/>
              </a:tabLst>
              <a:defRPr/>
            </a:pPr>
            <a:r>
              <a:rPr kumimoji="0" sz="1400" b="0" i="0" u="none" strike="noStrike" kern="1200" cap="none" spc="-10" normalizeH="0" baseline="0" noProof="0">
                <a:ln>
                  <a:noFill/>
                </a:ln>
                <a:solidFill>
                  <a:prstClr val="black"/>
                </a:solidFill>
                <a:effectLst/>
                <a:uLnTx/>
                <a:uFillTx/>
                <a:latin typeface="Arial" panose="020B0604020202020204"/>
                <a:ea typeface="+mn-ea"/>
                <a:cs typeface="Graphik Regular"/>
              </a:rPr>
              <a:t>Marketplaces</a:t>
            </a:r>
            <a:r>
              <a:rPr kumimoji="0" sz="1400" b="0" i="0" u="none" strike="noStrike" kern="1200" cap="none" spc="0" normalizeH="0" baseline="0" noProof="0">
                <a:ln>
                  <a:noFill/>
                </a:ln>
                <a:solidFill>
                  <a:prstClr val="black"/>
                </a:solidFill>
                <a:effectLst/>
                <a:uLnTx/>
                <a:uFillTx/>
                <a:latin typeface="Arial" panose="020B0604020202020204"/>
                <a:ea typeface="+mn-ea"/>
                <a:cs typeface="Graphik Regular"/>
              </a:rPr>
              <a:t>	</a:t>
            </a:r>
            <a:r>
              <a:rPr kumimoji="0" sz="1400" b="0" i="0" u="none" strike="noStrike" kern="1200" cap="none" spc="-10" normalizeH="0" baseline="0" noProof="0">
                <a:ln>
                  <a:noFill/>
                </a:ln>
                <a:solidFill>
                  <a:prstClr val="black"/>
                </a:solidFill>
                <a:effectLst/>
                <a:uLnTx/>
                <a:uFillTx/>
                <a:latin typeface="Arial" panose="020B0604020202020204"/>
                <a:ea typeface="+mn-ea"/>
                <a:cs typeface="Graphik Regular"/>
              </a:rPr>
              <a:t>Composable</a:t>
            </a:r>
            <a:r>
              <a:rPr kumimoji="0" sz="1400" b="0" i="0" u="none" strike="noStrike" kern="1200" cap="none" spc="0" normalizeH="0" baseline="0" noProof="0">
                <a:ln>
                  <a:noFill/>
                </a:ln>
                <a:solidFill>
                  <a:prstClr val="black"/>
                </a:solidFill>
                <a:effectLst/>
                <a:uLnTx/>
                <a:uFillTx/>
                <a:latin typeface="Arial" panose="020B0604020202020204"/>
                <a:ea typeface="+mn-ea"/>
                <a:cs typeface="Graphik Regular"/>
              </a:rPr>
              <a:t>	</a:t>
            </a:r>
            <a:r>
              <a:rPr kumimoji="0" sz="1400" b="0" i="0" u="none" strike="noStrike" kern="1200" cap="none" spc="-10" normalizeH="0" baseline="0" noProof="0">
                <a:ln>
                  <a:noFill/>
                </a:ln>
                <a:solidFill>
                  <a:prstClr val="black"/>
                </a:solidFill>
                <a:effectLst/>
                <a:uLnTx/>
                <a:uFillTx/>
                <a:latin typeface="Arial" panose="020B0604020202020204"/>
                <a:ea typeface="+mn-ea"/>
                <a:cs typeface="Graphik Regular"/>
              </a:rPr>
              <a:t>Intelligence</a:t>
            </a:r>
            <a:endParaRPr kumimoji="0" sz="1400" b="0" i="0" u="none" strike="noStrike" kern="1200" cap="none" spc="0" normalizeH="0" baseline="0" noProof="0">
              <a:ln>
                <a:noFill/>
              </a:ln>
              <a:solidFill>
                <a:prstClr val="black"/>
              </a:solidFill>
              <a:effectLst/>
              <a:uLnTx/>
              <a:uFillTx/>
              <a:latin typeface="Arial" panose="020B0604020202020204"/>
              <a:ea typeface="+mn-ea"/>
              <a:cs typeface="Graphik Regular"/>
            </a:endParaRPr>
          </a:p>
        </p:txBody>
      </p:sp>
      <p:sp>
        <p:nvSpPr>
          <p:cNvPr id="97" name="object 10">
            <a:extLst>
              <a:ext uri="{FF2B5EF4-FFF2-40B4-BE49-F238E27FC236}">
                <a16:creationId xmlns:a16="http://schemas.microsoft.com/office/drawing/2014/main" id="{7E26B213-BB7A-BE98-0C95-AC9BD1EF4E06}"/>
              </a:ext>
            </a:extLst>
          </p:cNvPr>
          <p:cNvSpPr txBox="1"/>
          <p:nvPr/>
        </p:nvSpPr>
        <p:spPr>
          <a:xfrm>
            <a:off x="6717678" y="3984244"/>
            <a:ext cx="1148080" cy="228268"/>
          </a:xfrm>
          <a:prstGeom prst="rect">
            <a:avLst/>
          </a:prstGeom>
        </p:spPr>
        <p:txBody>
          <a:bodyPr vert="horz" wrap="square" lIns="0" tIns="12700" rIns="0" bIns="0" rtlCol="0">
            <a:spAutoFit/>
          </a:bodyPr>
          <a:lstStyle/>
          <a:p>
            <a:pPr marL="12700" marR="0" lvl="0" indent="0" algn="l" defTabSz="457200" rtl="0" eaLnBrk="1" fontAlgn="auto" latinLnBrk="0" hangingPunct="1">
              <a:lnSpc>
                <a:spcPct val="100000"/>
              </a:lnSpc>
              <a:spcBef>
                <a:spcPts val="100"/>
              </a:spcBef>
              <a:spcAft>
                <a:spcPts val="0"/>
              </a:spcAft>
              <a:buClrTx/>
              <a:buSzTx/>
              <a:buFontTx/>
              <a:buNone/>
              <a:tabLst/>
              <a:defRPr/>
            </a:pPr>
            <a:r>
              <a:rPr kumimoji="0" sz="1400" b="0" i="0" u="none" strike="noStrike" kern="1200" cap="none" spc="0" normalizeH="0" baseline="0" noProof="0">
                <a:ln>
                  <a:noFill/>
                </a:ln>
                <a:solidFill>
                  <a:prstClr val="black"/>
                </a:solidFill>
                <a:effectLst/>
                <a:uLnTx/>
                <a:uFillTx/>
                <a:latin typeface="Arial" panose="020B0604020202020204"/>
                <a:ea typeface="+mn-ea"/>
                <a:cs typeface="Graphik Regular"/>
              </a:rPr>
              <a:t>Fusion</a:t>
            </a:r>
            <a:r>
              <a:rPr kumimoji="0" sz="1400" b="0" i="0" u="none" strike="noStrike" kern="1200" cap="none" spc="-40" normalizeH="0" baseline="0" noProof="0">
                <a:ln>
                  <a:noFill/>
                </a:ln>
                <a:solidFill>
                  <a:prstClr val="black"/>
                </a:solidFill>
                <a:effectLst/>
                <a:uLnTx/>
                <a:uFillTx/>
                <a:latin typeface="Arial" panose="020B0604020202020204"/>
                <a:ea typeface="+mn-ea"/>
                <a:cs typeface="Graphik Regular"/>
              </a:rPr>
              <a:t> </a:t>
            </a:r>
            <a:r>
              <a:rPr kumimoji="0" sz="1400" b="0" i="0" u="none" strike="noStrike" kern="1200" cap="none" spc="-10" normalizeH="0" baseline="0" noProof="0">
                <a:ln>
                  <a:noFill/>
                </a:ln>
                <a:solidFill>
                  <a:prstClr val="black"/>
                </a:solidFill>
                <a:effectLst/>
                <a:uLnTx/>
                <a:uFillTx/>
                <a:latin typeface="Arial" panose="020B0604020202020204"/>
                <a:ea typeface="+mn-ea"/>
                <a:cs typeface="Graphik Regular"/>
              </a:rPr>
              <a:t>Teams</a:t>
            </a:r>
            <a:endParaRPr kumimoji="0" sz="1400" b="0" i="0" u="none" strike="noStrike" kern="1200" cap="none" spc="0" normalizeH="0" baseline="0" noProof="0">
              <a:ln>
                <a:noFill/>
              </a:ln>
              <a:solidFill>
                <a:prstClr val="black"/>
              </a:solidFill>
              <a:effectLst/>
              <a:uLnTx/>
              <a:uFillTx/>
              <a:latin typeface="Arial" panose="020B0604020202020204"/>
              <a:ea typeface="+mn-ea"/>
              <a:cs typeface="Graphik Regular"/>
            </a:endParaRPr>
          </a:p>
        </p:txBody>
      </p:sp>
      <p:sp>
        <p:nvSpPr>
          <p:cNvPr id="98" name="object 11">
            <a:extLst>
              <a:ext uri="{FF2B5EF4-FFF2-40B4-BE49-F238E27FC236}">
                <a16:creationId xmlns:a16="http://schemas.microsoft.com/office/drawing/2014/main" id="{C1E8ED47-1107-4C54-E285-AF68C4A200D0}"/>
              </a:ext>
            </a:extLst>
          </p:cNvPr>
          <p:cNvSpPr txBox="1"/>
          <p:nvPr/>
        </p:nvSpPr>
        <p:spPr>
          <a:xfrm>
            <a:off x="1624913" y="2478276"/>
            <a:ext cx="8686800" cy="368938"/>
          </a:xfrm>
          <a:prstGeom prst="rect">
            <a:avLst/>
          </a:prstGeom>
          <a:solidFill>
            <a:srgbClr val="D3D3D3"/>
          </a:solidFill>
        </p:spPr>
        <p:txBody>
          <a:bodyPr vert="horz" wrap="square" lIns="0" tIns="80010" rIns="0" bIns="72000" rtlCol="0">
            <a:spAutoFit/>
          </a:bodyPr>
          <a:lstStyle/>
          <a:p>
            <a:pPr marL="0" marR="0" lvl="0" indent="0" algn="ctr" defTabSz="457200" rtl="0" eaLnBrk="1" fontAlgn="auto" latinLnBrk="0" hangingPunct="1">
              <a:lnSpc>
                <a:spcPct val="100000"/>
              </a:lnSpc>
              <a:spcBef>
                <a:spcPts val="630"/>
              </a:spcBef>
              <a:spcAft>
                <a:spcPts val="0"/>
              </a:spcAft>
              <a:buClrTx/>
              <a:buSzTx/>
              <a:buFontTx/>
              <a:buNone/>
              <a:tabLst/>
              <a:defRPr/>
            </a:pPr>
            <a:r>
              <a:rPr kumimoji="0" sz="1400" b="1" i="0" u="none" strike="noStrike" kern="1200" cap="none" spc="0" normalizeH="0" baseline="0" noProof="0">
                <a:ln>
                  <a:noFill/>
                </a:ln>
                <a:solidFill>
                  <a:prstClr val="black"/>
                </a:solidFill>
                <a:effectLst/>
                <a:uLnTx/>
                <a:uFillTx/>
                <a:latin typeface="Arial" panose="020B0604020202020204"/>
                <a:ea typeface="+mn-ea"/>
                <a:cs typeface="Graphik Bold"/>
              </a:rPr>
              <a:t>Industry</a:t>
            </a:r>
            <a:r>
              <a:rPr kumimoji="0" sz="1400" b="1" i="0" u="none" strike="noStrike" kern="1200" cap="none" spc="-10" normalizeH="0" baseline="0" noProof="0">
                <a:ln>
                  <a:noFill/>
                </a:ln>
                <a:solidFill>
                  <a:prstClr val="black"/>
                </a:solidFill>
                <a:effectLst/>
                <a:uLnTx/>
                <a:uFillTx/>
                <a:latin typeface="Arial" panose="020B0604020202020204"/>
                <a:ea typeface="+mn-ea"/>
                <a:cs typeface="Graphik Bold"/>
              </a:rPr>
              <a:t> </a:t>
            </a:r>
            <a:r>
              <a:rPr kumimoji="0" sz="1400" b="1" i="0" u="none" strike="noStrike" kern="1200" cap="none" spc="0" normalizeH="0" baseline="0" noProof="0">
                <a:ln>
                  <a:noFill/>
                </a:ln>
                <a:solidFill>
                  <a:prstClr val="black"/>
                </a:solidFill>
                <a:effectLst/>
                <a:uLnTx/>
                <a:uFillTx/>
                <a:latin typeface="Arial" panose="020B0604020202020204"/>
                <a:ea typeface="+mn-ea"/>
                <a:cs typeface="Graphik Bold"/>
              </a:rPr>
              <a:t>Cloud</a:t>
            </a:r>
            <a:r>
              <a:rPr kumimoji="0" sz="1400" b="1" i="0" u="none" strike="noStrike" kern="1200" cap="none" spc="-10" normalizeH="0" baseline="0" noProof="0">
                <a:ln>
                  <a:noFill/>
                </a:ln>
                <a:solidFill>
                  <a:prstClr val="black"/>
                </a:solidFill>
                <a:effectLst/>
                <a:uLnTx/>
                <a:uFillTx/>
                <a:latin typeface="Arial" panose="020B0604020202020204"/>
                <a:ea typeface="+mn-ea"/>
                <a:cs typeface="Graphik Bold"/>
              </a:rPr>
              <a:t> </a:t>
            </a:r>
            <a:r>
              <a:rPr kumimoji="0" sz="1400" b="1" i="0" u="none" strike="noStrike" kern="1200" cap="none" spc="0" normalizeH="0" baseline="0" noProof="0">
                <a:ln>
                  <a:noFill/>
                </a:ln>
                <a:solidFill>
                  <a:prstClr val="black"/>
                </a:solidFill>
                <a:effectLst/>
                <a:uLnTx/>
                <a:uFillTx/>
                <a:latin typeface="Arial" panose="020B0604020202020204"/>
                <a:ea typeface="+mn-ea"/>
                <a:cs typeface="Graphik Bold"/>
              </a:rPr>
              <a:t>Platform</a:t>
            </a:r>
            <a:r>
              <a:rPr kumimoji="0" sz="1400" b="1" i="0" u="none" strike="noStrike" kern="1200" cap="none" spc="-10" normalizeH="0" baseline="0" noProof="0">
                <a:ln>
                  <a:noFill/>
                </a:ln>
                <a:solidFill>
                  <a:prstClr val="black"/>
                </a:solidFill>
                <a:effectLst/>
                <a:uLnTx/>
                <a:uFillTx/>
                <a:latin typeface="Arial" panose="020B0604020202020204"/>
                <a:ea typeface="+mn-ea"/>
                <a:cs typeface="Graphik Bold"/>
              </a:rPr>
              <a:t> Innovations</a:t>
            </a:r>
            <a:endParaRPr kumimoji="0" sz="1400" b="0" i="0" u="none" strike="noStrike" kern="1200" cap="none" spc="0" normalizeH="0" baseline="0" noProof="0">
              <a:ln>
                <a:noFill/>
              </a:ln>
              <a:solidFill>
                <a:prstClr val="black"/>
              </a:solidFill>
              <a:effectLst/>
              <a:uLnTx/>
              <a:uFillTx/>
              <a:latin typeface="Arial" panose="020B0604020202020204"/>
              <a:ea typeface="+mn-ea"/>
              <a:cs typeface="Graphik Regular"/>
            </a:endParaRPr>
          </a:p>
        </p:txBody>
      </p:sp>
      <p:sp>
        <p:nvSpPr>
          <p:cNvPr id="99" name="object 12">
            <a:extLst>
              <a:ext uri="{FF2B5EF4-FFF2-40B4-BE49-F238E27FC236}">
                <a16:creationId xmlns:a16="http://schemas.microsoft.com/office/drawing/2014/main" id="{F6AE2E9F-6C6A-794E-D24F-CEB9F87473A9}"/>
              </a:ext>
            </a:extLst>
          </p:cNvPr>
          <p:cNvSpPr txBox="1"/>
          <p:nvPr/>
        </p:nvSpPr>
        <p:spPr>
          <a:xfrm>
            <a:off x="1631263" y="4438229"/>
            <a:ext cx="2654300" cy="332587"/>
          </a:xfrm>
          <a:prstGeom prst="rect">
            <a:avLst/>
          </a:prstGeom>
          <a:solidFill>
            <a:srgbClr val="002856"/>
          </a:solidFill>
        </p:spPr>
        <p:txBody>
          <a:bodyPr vert="horz" wrap="square" lIns="0" tIns="80010" rIns="0" bIns="36000" rtlCol="0">
            <a:spAutoFit/>
          </a:bodyPr>
          <a:lstStyle/>
          <a:p>
            <a:pPr marL="795020" marR="0" lvl="0" indent="0" algn="l" defTabSz="457200" rtl="0" eaLnBrk="1" fontAlgn="auto" latinLnBrk="0" hangingPunct="1">
              <a:lnSpc>
                <a:spcPct val="100000"/>
              </a:lnSpc>
              <a:spcBef>
                <a:spcPts val="630"/>
              </a:spcBef>
              <a:spcAft>
                <a:spcPts val="0"/>
              </a:spcAft>
              <a:buClrTx/>
              <a:buSzTx/>
              <a:buFontTx/>
              <a:buNone/>
              <a:tabLst/>
              <a:defRPr/>
            </a:pPr>
            <a:r>
              <a:rPr kumimoji="0" lang="en-IN" sz="1400" b="1" i="0" u="none" strike="noStrike" kern="1200" cap="none" spc="0" normalizeH="0" baseline="0" noProof="0">
                <a:ln>
                  <a:noFill/>
                </a:ln>
                <a:solidFill>
                  <a:srgbClr val="FFFFFF"/>
                </a:solidFill>
                <a:effectLst/>
                <a:uLnTx/>
                <a:uFillTx/>
                <a:latin typeface="Arial" panose="020B0604020202020204"/>
                <a:ea typeface="+mn-ea"/>
                <a:cs typeface="Graphik Bold"/>
              </a:rPr>
              <a:t>Area</a:t>
            </a:r>
            <a:r>
              <a:rPr kumimoji="0" lang="en-IN" sz="1400" b="1" i="0" u="none" strike="noStrike" kern="1200" cap="none" spc="-5" normalizeH="0" baseline="0" noProof="0">
                <a:ln>
                  <a:noFill/>
                </a:ln>
                <a:solidFill>
                  <a:srgbClr val="FFFFFF"/>
                </a:solidFill>
                <a:effectLst/>
                <a:uLnTx/>
                <a:uFillTx/>
                <a:latin typeface="Arial" panose="020B0604020202020204"/>
                <a:ea typeface="+mn-ea"/>
                <a:cs typeface="Graphik Bold"/>
              </a:rPr>
              <a:t> </a:t>
            </a:r>
            <a:r>
              <a:rPr kumimoji="0" lang="en-IN" sz="1400" b="1" i="0" u="none" strike="noStrike" kern="1200" cap="none" spc="0" normalizeH="0" baseline="0" noProof="0">
                <a:ln>
                  <a:noFill/>
                </a:ln>
                <a:solidFill>
                  <a:srgbClr val="FFFFFF"/>
                </a:solidFill>
                <a:effectLst/>
                <a:uLnTx/>
                <a:uFillTx/>
                <a:latin typeface="Arial" panose="020B0604020202020204"/>
                <a:ea typeface="+mn-ea"/>
                <a:cs typeface="Graphik Bold"/>
              </a:rPr>
              <a:t>1: </a:t>
            </a:r>
            <a:r>
              <a:rPr kumimoji="0" sz="1400" b="1" i="0" u="none" strike="noStrike" kern="1200" cap="none" spc="-20" normalizeH="0" baseline="0" noProof="0">
                <a:ln>
                  <a:noFill/>
                </a:ln>
                <a:solidFill>
                  <a:srgbClr val="FFFFFF"/>
                </a:solidFill>
                <a:effectLst/>
                <a:uLnTx/>
                <a:uFillTx/>
                <a:latin typeface="Arial" panose="020B0604020202020204"/>
                <a:ea typeface="+mn-ea"/>
                <a:cs typeface="Graphik Bold"/>
              </a:rPr>
              <a:t>SaaS</a:t>
            </a:r>
            <a:endParaRPr kumimoji="0" sz="1400" b="0" i="0" u="none" strike="noStrike" kern="1200" cap="none" spc="0" normalizeH="0" baseline="0" noProof="0">
              <a:ln>
                <a:noFill/>
              </a:ln>
              <a:solidFill>
                <a:prstClr val="black"/>
              </a:solidFill>
              <a:effectLst/>
              <a:uLnTx/>
              <a:uFillTx/>
              <a:latin typeface="Arial" panose="020B0604020202020204"/>
              <a:ea typeface="+mn-ea"/>
              <a:cs typeface="Graphik Regular"/>
            </a:endParaRPr>
          </a:p>
        </p:txBody>
      </p:sp>
      <p:sp>
        <p:nvSpPr>
          <p:cNvPr id="100" name="object 13">
            <a:extLst>
              <a:ext uri="{FF2B5EF4-FFF2-40B4-BE49-F238E27FC236}">
                <a16:creationId xmlns:a16="http://schemas.microsoft.com/office/drawing/2014/main" id="{5517C325-FBFA-1B3E-F9CB-E287645D4981}"/>
              </a:ext>
            </a:extLst>
          </p:cNvPr>
          <p:cNvSpPr txBox="1"/>
          <p:nvPr/>
        </p:nvSpPr>
        <p:spPr>
          <a:xfrm>
            <a:off x="1636446" y="4728011"/>
            <a:ext cx="2651649" cy="794402"/>
          </a:xfrm>
          <a:prstGeom prst="rect">
            <a:avLst/>
          </a:prstGeom>
          <a:ln w="12700">
            <a:solidFill>
              <a:srgbClr val="002856"/>
            </a:solidFill>
          </a:ln>
        </p:spPr>
        <p:txBody>
          <a:bodyPr vert="horz" wrap="square" lIns="0" tIns="108000" rIns="0" bIns="251999" rtlCol="0">
            <a:spAutoFit/>
          </a:bodyPr>
          <a:lstStyle/>
          <a:p>
            <a:pPr marL="0" marR="0" lvl="0" indent="0" algn="ctr" defTabSz="457200" rtl="0" eaLnBrk="1" fontAlgn="auto" latinLnBrk="0" hangingPunct="1">
              <a:lnSpc>
                <a:spcPct val="100000"/>
              </a:lnSpc>
              <a:spcBef>
                <a:spcPts val="680"/>
              </a:spcBef>
              <a:spcAft>
                <a:spcPts val="0"/>
              </a:spcAft>
              <a:buClrTx/>
              <a:buSzTx/>
              <a:buFontTx/>
              <a:buNone/>
              <a:tabLst/>
              <a:defRPr/>
            </a:pPr>
            <a:r>
              <a:rPr kumimoji="0" lang="en-IN" sz="1400" b="1" i="0" u="none" strike="noStrike" kern="1200" cap="none" spc="-10" normalizeH="0" baseline="0" noProof="0">
                <a:ln>
                  <a:noFill/>
                </a:ln>
                <a:solidFill>
                  <a:prstClr val="black"/>
                </a:solidFill>
                <a:effectLst/>
                <a:uLnTx/>
                <a:uFillTx/>
                <a:latin typeface="Arial" panose="020B0604020202020204"/>
                <a:ea typeface="+mn-ea"/>
                <a:cs typeface="Graphik Bold"/>
              </a:rPr>
              <a:t>Applications</a:t>
            </a:r>
            <a:endParaRPr kumimoji="0" lang="en-IN" sz="1400" b="0" i="0" u="none" strike="noStrike" kern="1200" cap="none" spc="0" normalizeH="0" baseline="0" noProof="0">
              <a:ln>
                <a:noFill/>
              </a:ln>
              <a:solidFill>
                <a:prstClr val="black"/>
              </a:solidFill>
              <a:effectLst/>
              <a:uLnTx/>
              <a:uFillTx/>
              <a:latin typeface="Arial" panose="020B0604020202020204"/>
              <a:ea typeface="+mn-ea"/>
              <a:cs typeface="Graphik Regular"/>
            </a:endParaRPr>
          </a:p>
          <a:p>
            <a:pPr marL="0" marR="0" lvl="0" indent="0" algn="ctr" defTabSz="457200" rtl="0" eaLnBrk="1" fontAlgn="auto" latinLnBrk="0" hangingPunct="1">
              <a:lnSpc>
                <a:spcPct val="100000"/>
              </a:lnSpc>
              <a:spcBef>
                <a:spcPts val="20"/>
              </a:spcBef>
              <a:spcAft>
                <a:spcPts val="0"/>
              </a:spcAft>
              <a:buClrTx/>
              <a:buSzTx/>
              <a:buFontTx/>
              <a:buNone/>
              <a:tabLst/>
              <a:defRPr/>
            </a:pPr>
            <a:r>
              <a:rPr kumimoji="0" sz="1400" b="0" i="0" u="none" strike="noStrike" kern="1200" cap="none" spc="0" normalizeH="0" baseline="0" noProof="0">
                <a:ln>
                  <a:noFill/>
                </a:ln>
                <a:solidFill>
                  <a:prstClr val="black"/>
                </a:solidFill>
                <a:effectLst/>
                <a:uLnTx/>
                <a:uFillTx/>
                <a:latin typeface="Arial" panose="020B0604020202020204"/>
                <a:ea typeface="+mn-ea"/>
                <a:cs typeface="Graphik Regular"/>
              </a:rPr>
              <a:t>Business</a:t>
            </a:r>
            <a:r>
              <a:rPr kumimoji="0" sz="1400" b="0" i="0" u="none" strike="noStrike" kern="1200" cap="none" spc="5" normalizeH="0" baseline="0" noProof="0">
                <a:ln>
                  <a:noFill/>
                </a:ln>
                <a:solidFill>
                  <a:prstClr val="black"/>
                </a:solidFill>
                <a:effectLst/>
                <a:uLnTx/>
                <a:uFillTx/>
                <a:latin typeface="Arial" panose="020B0604020202020204"/>
                <a:ea typeface="+mn-ea"/>
                <a:cs typeface="Graphik Regular"/>
              </a:rPr>
              <a:t> </a:t>
            </a:r>
            <a:r>
              <a:rPr kumimoji="0" sz="1400" b="0" i="0" u="none" strike="noStrike" kern="1200" cap="none" spc="-10" normalizeH="0" baseline="0" noProof="0">
                <a:ln>
                  <a:noFill/>
                </a:ln>
                <a:solidFill>
                  <a:prstClr val="black"/>
                </a:solidFill>
                <a:effectLst/>
                <a:uLnTx/>
                <a:uFillTx/>
                <a:latin typeface="Arial" panose="020B0604020202020204"/>
                <a:ea typeface="+mn-ea"/>
                <a:cs typeface="Graphik Regular"/>
              </a:rPr>
              <a:t>Departments</a:t>
            </a:r>
            <a:endParaRPr kumimoji="0" sz="1400" b="0" i="0" u="none" strike="noStrike" kern="1200" cap="none" spc="0" normalizeH="0" baseline="0" noProof="0">
              <a:ln>
                <a:noFill/>
              </a:ln>
              <a:solidFill>
                <a:prstClr val="black"/>
              </a:solidFill>
              <a:effectLst/>
              <a:uLnTx/>
              <a:uFillTx/>
              <a:latin typeface="Arial" panose="020B0604020202020204"/>
              <a:ea typeface="+mn-ea"/>
              <a:cs typeface="Graphik Regular"/>
            </a:endParaRPr>
          </a:p>
        </p:txBody>
      </p:sp>
      <p:sp>
        <p:nvSpPr>
          <p:cNvPr id="101" name="object 14">
            <a:extLst>
              <a:ext uri="{FF2B5EF4-FFF2-40B4-BE49-F238E27FC236}">
                <a16:creationId xmlns:a16="http://schemas.microsoft.com/office/drawing/2014/main" id="{C3595684-5557-1603-6280-8C241428682F}"/>
              </a:ext>
            </a:extLst>
          </p:cNvPr>
          <p:cNvSpPr txBox="1"/>
          <p:nvPr/>
        </p:nvSpPr>
        <p:spPr>
          <a:xfrm>
            <a:off x="7670113" y="4438229"/>
            <a:ext cx="2641600" cy="332587"/>
          </a:xfrm>
          <a:prstGeom prst="rect">
            <a:avLst/>
          </a:prstGeom>
          <a:solidFill>
            <a:srgbClr val="06C4B0"/>
          </a:solidFill>
        </p:spPr>
        <p:txBody>
          <a:bodyPr vert="horz" wrap="square" lIns="0" tIns="80010" rIns="0" bIns="36000" rtlCol="0">
            <a:spAutoFit/>
          </a:bodyPr>
          <a:lstStyle/>
          <a:p>
            <a:pPr marL="802005" marR="0" lvl="0" indent="0" algn="l" defTabSz="457200" rtl="0" eaLnBrk="1" fontAlgn="auto" latinLnBrk="0" hangingPunct="1">
              <a:lnSpc>
                <a:spcPct val="100000"/>
              </a:lnSpc>
              <a:spcBef>
                <a:spcPts val="630"/>
              </a:spcBef>
              <a:spcAft>
                <a:spcPts val="0"/>
              </a:spcAft>
              <a:buClrTx/>
              <a:buSzTx/>
              <a:buFontTx/>
              <a:buNone/>
              <a:tabLst/>
              <a:defRPr/>
            </a:pPr>
            <a:r>
              <a:rPr kumimoji="0" lang="en-IN" sz="1400" b="1" i="0" u="none" strike="noStrike" kern="1200" cap="none" spc="0" normalizeH="0" baseline="0" noProof="0">
                <a:ln>
                  <a:noFill/>
                </a:ln>
                <a:solidFill>
                  <a:prstClr val="black"/>
                </a:solidFill>
                <a:effectLst/>
                <a:uLnTx/>
                <a:uFillTx/>
                <a:latin typeface="Arial" panose="020B0604020202020204"/>
                <a:ea typeface="+mn-ea"/>
                <a:cs typeface="Graphik Bold"/>
              </a:rPr>
              <a:t>Area</a:t>
            </a:r>
            <a:r>
              <a:rPr kumimoji="0" lang="en-IN" sz="1400" b="1" i="0" u="none" strike="noStrike" kern="1200" cap="none" spc="-5" normalizeH="0" baseline="0" noProof="0">
                <a:ln>
                  <a:noFill/>
                </a:ln>
                <a:solidFill>
                  <a:prstClr val="black"/>
                </a:solidFill>
                <a:effectLst/>
                <a:uLnTx/>
                <a:uFillTx/>
                <a:latin typeface="Arial" panose="020B0604020202020204"/>
                <a:ea typeface="+mn-ea"/>
                <a:cs typeface="Graphik Bold"/>
              </a:rPr>
              <a:t> </a:t>
            </a:r>
            <a:r>
              <a:rPr kumimoji="0" lang="en-IN" sz="1400" b="1" i="0" u="none" strike="noStrike" kern="1200" cap="none" spc="0" normalizeH="0" baseline="0" noProof="0">
                <a:ln>
                  <a:noFill/>
                </a:ln>
                <a:solidFill>
                  <a:prstClr val="black"/>
                </a:solidFill>
                <a:effectLst/>
                <a:uLnTx/>
                <a:uFillTx/>
                <a:latin typeface="Arial" panose="020B0604020202020204"/>
                <a:ea typeface="+mn-ea"/>
                <a:cs typeface="Graphik Bold"/>
              </a:rPr>
              <a:t>3: </a:t>
            </a:r>
            <a:r>
              <a:rPr kumimoji="0" sz="1400" b="1" i="0" u="none" strike="noStrike" kern="1200" cap="none" spc="-20" normalizeH="0" baseline="0" noProof="0" err="1">
                <a:ln>
                  <a:noFill/>
                </a:ln>
                <a:solidFill>
                  <a:prstClr val="black"/>
                </a:solidFill>
                <a:effectLst/>
                <a:uLnTx/>
                <a:uFillTx/>
                <a:latin typeface="Arial" panose="020B0604020202020204"/>
                <a:ea typeface="+mn-ea"/>
                <a:cs typeface="Graphik Bold"/>
              </a:rPr>
              <a:t>laaS</a:t>
            </a:r>
            <a:endParaRPr kumimoji="0" sz="1400" b="0" i="0" u="none" strike="noStrike" kern="1200" cap="none" spc="0" normalizeH="0" baseline="0" noProof="0">
              <a:ln>
                <a:noFill/>
              </a:ln>
              <a:solidFill>
                <a:prstClr val="black"/>
              </a:solidFill>
              <a:effectLst/>
              <a:uLnTx/>
              <a:uFillTx/>
              <a:latin typeface="Arial" panose="020B0604020202020204"/>
              <a:ea typeface="+mn-ea"/>
              <a:cs typeface="Graphik Regular"/>
            </a:endParaRPr>
          </a:p>
        </p:txBody>
      </p:sp>
      <p:sp>
        <p:nvSpPr>
          <p:cNvPr id="102" name="object 15">
            <a:extLst>
              <a:ext uri="{FF2B5EF4-FFF2-40B4-BE49-F238E27FC236}">
                <a16:creationId xmlns:a16="http://schemas.microsoft.com/office/drawing/2014/main" id="{32666B29-BF49-695B-F372-76F6AE8BE1FB}"/>
              </a:ext>
            </a:extLst>
          </p:cNvPr>
          <p:cNvSpPr txBox="1"/>
          <p:nvPr/>
        </p:nvSpPr>
        <p:spPr>
          <a:xfrm>
            <a:off x="4552263" y="4438229"/>
            <a:ext cx="2844800" cy="332587"/>
          </a:xfrm>
          <a:prstGeom prst="rect">
            <a:avLst/>
          </a:prstGeom>
          <a:solidFill>
            <a:srgbClr val="009AD7"/>
          </a:solidFill>
        </p:spPr>
        <p:txBody>
          <a:bodyPr vert="horz" wrap="square" lIns="0" tIns="80010" rIns="0" bIns="36000" rtlCol="0">
            <a:spAutoFit/>
          </a:bodyPr>
          <a:lstStyle/>
          <a:p>
            <a:pPr marL="880110" marR="0" lvl="0" indent="0" algn="l" defTabSz="457200" rtl="0" eaLnBrk="1" fontAlgn="auto" latinLnBrk="0" hangingPunct="1">
              <a:lnSpc>
                <a:spcPct val="100000"/>
              </a:lnSpc>
              <a:spcBef>
                <a:spcPts val="630"/>
              </a:spcBef>
              <a:spcAft>
                <a:spcPts val="0"/>
              </a:spcAft>
              <a:buClrTx/>
              <a:buSzTx/>
              <a:buFontTx/>
              <a:buNone/>
              <a:tabLst/>
              <a:defRPr/>
            </a:pPr>
            <a:r>
              <a:rPr kumimoji="0" lang="en-IN" sz="1400" b="1" i="0" u="none" strike="noStrike" kern="1200" cap="none" spc="0" normalizeH="0" baseline="0" noProof="0">
                <a:ln>
                  <a:noFill/>
                </a:ln>
                <a:solidFill>
                  <a:prstClr val="black"/>
                </a:solidFill>
                <a:effectLst/>
                <a:uLnTx/>
                <a:uFillTx/>
                <a:latin typeface="Arial" panose="020B0604020202020204"/>
                <a:ea typeface="+mn-ea"/>
                <a:cs typeface="Graphik Bold"/>
              </a:rPr>
              <a:t>Area</a:t>
            </a:r>
            <a:r>
              <a:rPr kumimoji="0" lang="en-IN" sz="1400" b="1" i="0" u="none" strike="noStrike" kern="1200" cap="none" spc="-5" normalizeH="0" baseline="0" noProof="0">
                <a:ln>
                  <a:noFill/>
                </a:ln>
                <a:solidFill>
                  <a:prstClr val="black"/>
                </a:solidFill>
                <a:effectLst/>
                <a:uLnTx/>
                <a:uFillTx/>
                <a:latin typeface="Arial" panose="020B0604020202020204"/>
                <a:ea typeface="+mn-ea"/>
                <a:cs typeface="Graphik Bold"/>
              </a:rPr>
              <a:t> </a:t>
            </a:r>
            <a:r>
              <a:rPr kumimoji="0" lang="en-IN" sz="1400" b="1" i="0" u="none" strike="noStrike" kern="1200" cap="none" spc="0" normalizeH="0" baseline="0" noProof="0">
                <a:ln>
                  <a:noFill/>
                </a:ln>
                <a:solidFill>
                  <a:prstClr val="black"/>
                </a:solidFill>
                <a:effectLst/>
                <a:uLnTx/>
                <a:uFillTx/>
                <a:latin typeface="Arial" panose="020B0604020202020204"/>
                <a:ea typeface="+mn-ea"/>
                <a:cs typeface="Graphik Bold"/>
              </a:rPr>
              <a:t>2:</a:t>
            </a:r>
            <a:r>
              <a:rPr kumimoji="0" lang="en-IN" sz="1400" b="1" i="0" u="none" strike="noStrike" kern="1200" cap="none" spc="-5" normalizeH="0" baseline="0" noProof="0">
                <a:ln>
                  <a:noFill/>
                </a:ln>
                <a:solidFill>
                  <a:prstClr val="black"/>
                </a:solidFill>
                <a:effectLst/>
                <a:uLnTx/>
                <a:uFillTx/>
                <a:latin typeface="Arial" panose="020B0604020202020204"/>
                <a:ea typeface="+mn-ea"/>
                <a:cs typeface="Graphik Bold"/>
              </a:rPr>
              <a:t> </a:t>
            </a:r>
            <a:r>
              <a:rPr kumimoji="0" sz="1400" b="1" i="0" u="none" strike="noStrike" kern="1200" cap="none" spc="-20" normalizeH="0" baseline="0" noProof="0">
                <a:ln>
                  <a:noFill/>
                </a:ln>
                <a:solidFill>
                  <a:prstClr val="black"/>
                </a:solidFill>
                <a:effectLst/>
                <a:uLnTx/>
                <a:uFillTx/>
                <a:latin typeface="Arial" panose="020B0604020202020204"/>
                <a:ea typeface="+mn-ea"/>
                <a:cs typeface="Graphik Bold"/>
              </a:rPr>
              <a:t>PaaS</a:t>
            </a:r>
            <a:endParaRPr kumimoji="0" sz="1400" b="0" i="0" u="none" strike="noStrike" kern="1200" cap="none" spc="0" normalizeH="0" baseline="0" noProof="0">
              <a:ln>
                <a:noFill/>
              </a:ln>
              <a:solidFill>
                <a:prstClr val="black"/>
              </a:solidFill>
              <a:effectLst/>
              <a:uLnTx/>
              <a:uFillTx/>
              <a:latin typeface="Arial" panose="020B0604020202020204"/>
              <a:ea typeface="+mn-ea"/>
              <a:cs typeface="Graphik Regular"/>
            </a:endParaRPr>
          </a:p>
        </p:txBody>
      </p:sp>
      <p:sp>
        <p:nvSpPr>
          <p:cNvPr id="103" name="object 16">
            <a:extLst>
              <a:ext uri="{FF2B5EF4-FFF2-40B4-BE49-F238E27FC236}">
                <a16:creationId xmlns:a16="http://schemas.microsoft.com/office/drawing/2014/main" id="{9E6801EB-DADE-F761-E940-56B7EE64FF21}"/>
              </a:ext>
            </a:extLst>
          </p:cNvPr>
          <p:cNvSpPr txBox="1"/>
          <p:nvPr/>
        </p:nvSpPr>
        <p:spPr>
          <a:xfrm>
            <a:off x="4229222" y="5929354"/>
            <a:ext cx="3477260" cy="228268"/>
          </a:xfrm>
          <a:prstGeom prst="rect">
            <a:avLst/>
          </a:prstGeom>
        </p:spPr>
        <p:txBody>
          <a:bodyPr vert="horz" wrap="square" lIns="0" tIns="12700" rIns="0" bIns="0" rtlCol="0">
            <a:spAutoFit/>
          </a:bodyPr>
          <a:lstStyle/>
          <a:p>
            <a:pPr marL="12700" marR="0" lvl="0" indent="0" algn="l" defTabSz="457200" rtl="0" eaLnBrk="1" fontAlgn="auto" latinLnBrk="0" hangingPunct="1">
              <a:lnSpc>
                <a:spcPct val="100000"/>
              </a:lnSpc>
              <a:spcBef>
                <a:spcPts val="100"/>
              </a:spcBef>
              <a:spcAft>
                <a:spcPts val="0"/>
              </a:spcAft>
              <a:buClrTx/>
              <a:buSzTx/>
              <a:buFontTx/>
              <a:buNone/>
              <a:tabLst/>
              <a:defRPr/>
            </a:pPr>
            <a:r>
              <a:rPr kumimoji="0" sz="1400" b="1" i="0" u="none" strike="noStrike" kern="1200" cap="none" spc="0" normalizeH="0" baseline="0" noProof="0">
                <a:ln>
                  <a:noFill/>
                </a:ln>
                <a:solidFill>
                  <a:prstClr val="black"/>
                </a:solidFill>
                <a:effectLst/>
                <a:uLnTx/>
                <a:uFillTx/>
                <a:latin typeface="Arial" panose="020B0604020202020204"/>
                <a:ea typeface="+mn-ea"/>
                <a:cs typeface="Graphik Bold"/>
              </a:rPr>
              <a:t>Traditional</a:t>
            </a:r>
            <a:r>
              <a:rPr kumimoji="0" sz="1400" b="1" i="0" u="none" strike="noStrike" kern="1200" cap="none" spc="-25" normalizeH="0" baseline="0" noProof="0">
                <a:ln>
                  <a:noFill/>
                </a:ln>
                <a:solidFill>
                  <a:prstClr val="black"/>
                </a:solidFill>
                <a:effectLst/>
                <a:uLnTx/>
                <a:uFillTx/>
                <a:latin typeface="Arial" panose="020B0604020202020204"/>
                <a:ea typeface="+mn-ea"/>
                <a:cs typeface="Graphik Bold"/>
              </a:rPr>
              <a:t> </a:t>
            </a:r>
            <a:r>
              <a:rPr kumimoji="0" sz="1400" b="1" i="0" u="none" strike="noStrike" kern="1200" cap="none" spc="0" normalizeH="0" baseline="0" noProof="0">
                <a:ln>
                  <a:noFill/>
                </a:ln>
                <a:solidFill>
                  <a:prstClr val="black"/>
                </a:solidFill>
                <a:effectLst/>
                <a:uLnTx/>
                <a:uFillTx/>
                <a:latin typeface="Arial" panose="020B0604020202020204"/>
                <a:ea typeface="+mn-ea"/>
                <a:cs typeface="Graphik Bold"/>
              </a:rPr>
              <a:t>Enterprise</a:t>
            </a:r>
            <a:r>
              <a:rPr kumimoji="0" sz="1400" b="1" i="0" u="none" strike="noStrike" kern="1200" cap="none" spc="-20" normalizeH="0" baseline="0" noProof="0">
                <a:ln>
                  <a:noFill/>
                </a:ln>
                <a:solidFill>
                  <a:prstClr val="black"/>
                </a:solidFill>
                <a:effectLst/>
                <a:uLnTx/>
                <a:uFillTx/>
                <a:latin typeface="Arial" panose="020B0604020202020204"/>
                <a:ea typeface="+mn-ea"/>
                <a:cs typeface="Graphik Bold"/>
              </a:rPr>
              <a:t> </a:t>
            </a:r>
            <a:r>
              <a:rPr kumimoji="0" sz="1400" b="1" i="0" u="none" strike="noStrike" kern="1200" cap="none" spc="0" normalizeH="0" baseline="0" noProof="0">
                <a:ln>
                  <a:noFill/>
                </a:ln>
                <a:solidFill>
                  <a:prstClr val="black"/>
                </a:solidFill>
                <a:effectLst/>
                <a:uLnTx/>
                <a:uFillTx/>
                <a:latin typeface="Arial" panose="020B0604020202020204"/>
                <a:ea typeface="+mn-ea"/>
                <a:cs typeface="Graphik Bold"/>
              </a:rPr>
              <a:t>Cloud</a:t>
            </a:r>
            <a:r>
              <a:rPr kumimoji="0" sz="1400" b="1" i="0" u="none" strike="noStrike" kern="1200" cap="none" spc="-20" normalizeH="0" baseline="0" noProof="0">
                <a:ln>
                  <a:noFill/>
                </a:ln>
                <a:solidFill>
                  <a:prstClr val="black"/>
                </a:solidFill>
                <a:effectLst/>
                <a:uLnTx/>
                <a:uFillTx/>
                <a:latin typeface="Arial" panose="020B0604020202020204"/>
                <a:ea typeface="+mn-ea"/>
                <a:cs typeface="Graphik Bold"/>
              </a:rPr>
              <a:t> </a:t>
            </a:r>
            <a:r>
              <a:rPr kumimoji="0" sz="1400" b="1" i="0" u="none" strike="noStrike" kern="1200" cap="none" spc="-10" normalizeH="0" baseline="0" noProof="0">
                <a:ln>
                  <a:noFill/>
                </a:ln>
                <a:solidFill>
                  <a:prstClr val="black"/>
                </a:solidFill>
                <a:effectLst/>
                <a:uLnTx/>
                <a:uFillTx/>
                <a:latin typeface="Arial" panose="020B0604020202020204"/>
                <a:ea typeface="+mn-ea"/>
                <a:cs typeface="Graphik Bold"/>
              </a:rPr>
              <a:t>Categories</a:t>
            </a:r>
            <a:endParaRPr kumimoji="0" sz="1400" b="0" i="0" u="none" strike="noStrike" kern="1200" cap="none" spc="0" normalizeH="0" baseline="0" noProof="0">
              <a:ln>
                <a:noFill/>
              </a:ln>
              <a:solidFill>
                <a:prstClr val="black"/>
              </a:solidFill>
              <a:effectLst/>
              <a:uLnTx/>
              <a:uFillTx/>
              <a:latin typeface="Arial" panose="020B0604020202020204"/>
              <a:ea typeface="+mn-ea"/>
              <a:cs typeface="Graphik Regular"/>
            </a:endParaRPr>
          </a:p>
        </p:txBody>
      </p:sp>
      <p:grpSp>
        <p:nvGrpSpPr>
          <p:cNvPr id="104" name="object 17">
            <a:extLst>
              <a:ext uri="{FF2B5EF4-FFF2-40B4-BE49-F238E27FC236}">
                <a16:creationId xmlns:a16="http://schemas.microsoft.com/office/drawing/2014/main" id="{86973DA8-DF87-E304-CC4E-614818148DAE}"/>
              </a:ext>
            </a:extLst>
          </p:cNvPr>
          <p:cNvGrpSpPr/>
          <p:nvPr/>
        </p:nvGrpSpPr>
        <p:grpSpPr>
          <a:xfrm>
            <a:off x="1631263" y="2843451"/>
            <a:ext cx="8674100" cy="1480257"/>
            <a:chOff x="234950" y="2051430"/>
            <a:chExt cx="8674100" cy="1480257"/>
          </a:xfrm>
        </p:grpSpPr>
        <p:sp>
          <p:nvSpPr>
            <p:cNvPr id="105" name="object 18">
              <a:extLst>
                <a:ext uri="{FF2B5EF4-FFF2-40B4-BE49-F238E27FC236}">
                  <a16:creationId xmlns:a16="http://schemas.microsoft.com/office/drawing/2014/main" id="{F6B39571-5DF9-2414-E6B6-FBBD2EC44C98}"/>
                </a:ext>
              </a:extLst>
            </p:cNvPr>
            <p:cNvSpPr/>
            <p:nvPr/>
          </p:nvSpPr>
          <p:spPr>
            <a:xfrm>
              <a:off x="234950" y="2051430"/>
              <a:ext cx="8674100" cy="1480257"/>
            </a:xfrm>
            <a:custGeom>
              <a:avLst/>
              <a:gdLst/>
              <a:ahLst/>
              <a:cxnLst/>
              <a:rect l="l" t="t" r="r" b="b"/>
              <a:pathLst>
                <a:path w="8686800" h="1587500">
                  <a:moveTo>
                    <a:pt x="0" y="1587500"/>
                  </a:moveTo>
                  <a:lnTo>
                    <a:pt x="8686800" y="1587500"/>
                  </a:lnTo>
                  <a:lnTo>
                    <a:pt x="8686800" y="0"/>
                  </a:lnTo>
                  <a:lnTo>
                    <a:pt x="0" y="0"/>
                  </a:lnTo>
                  <a:lnTo>
                    <a:pt x="0" y="1587500"/>
                  </a:lnTo>
                  <a:close/>
                </a:path>
              </a:pathLst>
            </a:custGeom>
            <a:ln w="12700">
              <a:solidFill>
                <a:srgbClr val="D3D3D3"/>
              </a:solidFill>
            </a:ln>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06" name="object 19">
              <a:extLst>
                <a:ext uri="{FF2B5EF4-FFF2-40B4-BE49-F238E27FC236}">
                  <a16:creationId xmlns:a16="http://schemas.microsoft.com/office/drawing/2014/main" id="{4436015C-25D1-64E8-98DE-A85F42E0B97E}"/>
                </a:ext>
              </a:extLst>
            </p:cNvPr>
            <p:cNvSpPr/>
            <p:nvPr/>
          </p:nvSpPr>
          <p:spPr>
            <a:xfrm>
              <a:off x="3095625" y="2616580"/>
              <a:ext cx="3048000" cy="450850"/>
            </a:xfrm>
            <a:custGeom>
              <a:avLst/>
              <a:gdLst/>
              <a:ahLst/>
              <a:cxnLst/>
              <a:rect l="l" t="t" r="r" b="b"/>
              <a:pathLst>
                <a:path w="3048000" h="450850">
                  <a:moveTo>
                    <a:pt x="469900" y="64033"/>
                  </a:moveTo>
                  <a:lnTo>
                    <a:pt x="438581" y="64033"/>
                  </a:lnTo>
                  <a:lnTo>
                    <a:pt x="438581" y="225437"/>
                  </a:lnTo>
                  <a:lnTo>
                    <a:pt x="469900" y="225437"/>
                  </a:lnTo>
                  <a:lnTo>
                    <a:pt x="469900" y="64033"/>
                  </a:lnTo>
                  <a:close/>
                </a:path>
                <a:path w="3048000" h="450850">
                  <a:moveTo>
                    <a:pt x="469900" y="31750"/>
                  </a:moveTo>
                  <a:lnTo>
                    <a:pt x="250609" y="31750"/>
                  </a:lnTo>
                  <a:lnTo>
                    <a:pt x="250609" y="63500"/>
                  </a:lnTo>
                  <a:lnTo>
                    <a:pt x="250609" y="113030"/>
                  </a:lnTo>
                  <a:lnTo>
                    <a:pt x="125298" y="113030"/>
                  </a:lnTo>
                  <a:lnTo>
                    <a:pt x="125298" y="144780"/>
                  </a:lnTo>
                  <a:lnTo>
                    <a:pt x="125298" y="193040"/>
                  </a:lnTo>
                  <a:lnTo>
                    <a:pt x="0" y="193040"/>
                  </a:lnTo>
                  <a:lnTo>
                    <a:pt x="0" y="226060"/>
                  </a:lnTo>
                  <a:lnTo>
                    <a:pt x="0" y="387350"/>
                  </a:lnTo>
                  <a:lnTo>
                    <a:pt x="0" y="419100"/>
                  </a:lnTo>
                  <a:lnTo>
                    <a:pt x="219290" y="419100"/>
                  </a:lnTo>
                  <a:lnTo>
                    <a:pt x="219290" y="387350"/>
                  </a:lnTo>
                  <a:lnTo>
                    <a:pt x="219290" y="337820"/>
                  </a:lnTo>
                  <a:lnTo>
                    <a:pt x="344589" y="337820"/>
                  </a:lnTo>
                  <a:lnTo>
                    <a:pt x="344589" y="306070"/>
                  </a:lnTo>
                  <a:lnTo>
                    <a:pt x="344589" y="257810"/>
                  </a:lnTo>
                  <a:lnTo>
                    <a:pt x="469900" y="257810"/>
                  </a:lnTo>
                  <a:lnTo>
                    <a:pt x="469900" y="226060"/>
                  </a:lnTo>
                  <a:lnTo>
                    <a:pt x="344589" y="226060"/>
                  </a:lnTo>
                  <a:lnTo>
                    <a:pt x="344589" y="144780"/>
                  </a:lnTo>
                  <a:lnTo>
                    <a:pt x="344589" y="113030"/>
                  </a:lnTo>
                  <a:lnTo>
                    <a:pt x="297611" y="113030"/>
                  </a:lnTo>
                  <a:lnTo>
                    <a:pt x="297611" y="144780"/>
                  </a:lnTo>
                  <a:lnTo>
                    <a:pt x="313258" y="144780"/>
                  </a:lnTo>
                  <a:lnTo>
                    <a:pt x="313258" y="226060"/>
                  </a:lnTo>
                  <a:lnTo>
                    <a:pt x="313258" y="257810"/>
                  </a:lnTo>
                  <a:lnTo>
                    <a:pt x="313258" y="306070"/>
                  </a:lnTo>
                  <a:lnTo>
                    <a:pt x="219290" y="306070"/>
                  </a:lnTo>
                  <a:lnTo>
                    <a:pt x="219290" y="226060"/>
                  </a:lnTo>
                  <a:lnTo>
                    <a:pt x="219290" y="193040"/>
                  </a:lnTo>
                  <a:lnTo>
                    <a:pt x="172288" y="193040"/>
                  </a:lnTo>
                  <a:lnTo>
                    <a:pt x="172288" y="226060"/>
                  </a:lnTo>
                  <a:lnTo>
                    <a:pt x="187947" y="226060"/>
                  </a:lnTo>
                  <a:lnTo>
                    <a:pt x="187947" y="306070"/>
                  </a:lnTo>
                  <a:lnTo>
                    <a:pt x="187947" y="337820"/>
                  </a:lnTo>
                  <a:lnTo>
                    <a:pt x="187947" y="387350"/>
                  </a:lnTo>
                  <a:lnTo>
                    <a:pt x="31330" y="387350"/>
                  </a:lnTo>
                  <a:lnTo>
                    <a:pt x="31330" y="226060"/>
                  </a:lnTo>
                  <a:lnTo>
                    <a:pt x="125298" y="226060"/>
                  </a:lnTo>
                  <a:lnTo>
                    <a:pt x="125298" y="306070"/>
                  </a:lnTo>
                  <a:lnTo>
                    <a:pt x="125298" y="337820"/>
                  </a:lnTo>
                  <a:lnTo>
                    <a:pt x="172288" y="337820"/>
                  </a:lnTo>
                  <a:lnTo>
                    <a:pt x="172288" y="306070"/>
                  </a:lnTo>
                  <a:lnTo>
                    <a:pt x="156629" y="306070"/>
                  </a:lnTo>
                  <a:lnTo>
                    <a:pt x="156629" y="226060"/>
                  </a:lnTo>
                  <a:lnTo>
                    <a:pt x="156629" y="193040"/>
                  </a:lnTo>
                  <a:lnTo>
                    <a:pt x="156629" y="144780"/>
                  </a:lnTo>
                  <a:lnTo>
                    <a:pt x="250609" y="144780"/>
                  </a:lnTo>
                  <a:lnTo>
                    <a:pt x="250609" y="226060"/>
                  </a:lnTo>
                  <a:lnTo>
                    <a:pt x="250609" y="257810"/>
                  </a:lnTo>
                  <a:lnTo>
                    <a:pt x="297611" y="257810"/>
                  </a:lnTo>
                  <a:lnTo>
                    <a:pt x="297611" y="226060"/>
                  </a:lnTo>
                  <a:lnTo>
                    <a:pt x="281940" y="226060"/>
                  </a:lnTo>
                  <a:lnTo>
                    <a:pt x="281940" y="144780"/>
                  </a:lnTo>
                  <a:lnTo>
                    <a:pt x="281940" y="113030"/>
                  </a:lnTo>
                  <a:lnTo>
                    <a:pt x="281940" y="63500"/>
                  </a:lnTo>
                  <a:lnTo>
                    <a:pt x="469900" y="63500"/>
                  </a:lnTo>
                  <a:lnTo>
                    <a:pt x="469900" y="31750"/>
                  </a:lnTo>
                  <a:close/>
                </a:path>
                <a:path w="3048000" h="450850">
                  <a:moveTo>
                    <a:pt x="1029970" y="273735"/>
                  </a:moveTo>
                  <a:lnTo>
                    <a:pt x="998855" y="273735"/>
                  </a:lnTo>
                  <a:lnTo>
                    <a:pt x="998855" y="386448"/>
                  </a:lnTo>
                  <a:lnTo>
                    <a:pt x="1029970" y="386448"/>
                  </a:lnTo>
                  <a:lnTo>
                    <a:pt x="1029970" y="273735"/>
                  </a:lnTo>
                  <a:close/>
                </a:path>
                <a:path w="3048000" h="450850">
                  <a:moveTo>
                    <a:pt x="1076642" y="169075"/>
                  </a:moveTo>
                  <a:lnTo>
                    <a:pt x="1075067" y="161023"/>
                  </a:lnTo>
                  <a:lnTo>
                    <a:pt x="1073581" y="153416"/>
                  </a:lnTo>
                  <a:lnTo>
                    <a:pt x="1065237" y="140614"/>
                  </a:lnTo>
                  <a:lnTo>
                    <a:pt x="1052868" y="131991"/>
                  </a:lnTo>
                  <a:lnTo>
                    <a:pt x="1045514" y="130454"/>
                  </a:lnTo>
                  <a:lnTo>
                    <a:pt x="1045514" y="164706"/>
                  </a:lnTo>
                  <a:lnTo>
                    <a:pt x="1045514" y="205638"/>
                  </a:lnTo>
                  <a:lnTo>
                    <a:pt x="1041958" y="209334"/>
                  </a:lnTo>
                  <a:lnTo>
                    <a:pt x="1033538" y="209334"/>
                  </a:lnTo>
                  <a:lnTo>
                    <a:pt x="1029970" y="205638"/>
                  </a:lnTo>
                  <a:lnTo>
                    <a:pt x="1029970" y="164706"/>
                  </a:lnTo>
                  <a:lnTo>
                    <a:pt x="1033538" y="161023"/>
                  </a:lnTo>
                  <a:lnTo>
                    <a:pt x="1041958" y="161023"/>
                  </a:lnTo>
                  <a:lnTo>
                    <a:pt x="1045514" y="164706"/>
                  </a:lnTo>
                  <a:lnTo>
                    <a:pt x="1045514" y="130454"/>
                  </a:lnTo>
                  <a:lnTo>
                    <a:pt x="1001915" y="153416"/>
                  </a:lnTo>
                  <a:lnTo>
                    <a:pt x="998855" y="169075"/>
                  </a:lnTo>
                  <a:lnTo>
                    <a:pt x="998855" y="201269"/>
                  </a:lnTo>
                  <a:lnTo>
                    <a:pt x="1001915" y="216928"/>
                  </a:lnTo>
                  <a:lnTo>
                    <a:pt x="1010246" y="229730"/>
                  </a:lnTo>
                  <a:lnTo>
                    <a:pt x="1022616" y="238366"/>
                  </a:lnTo>
                  <a:lnTo>
                    <a:pt x="1037742" y="241541"/>
                  </a:lnTo>
                  <a:lnTo>
                    <a:pt x="1052868" y="238366"/>
                  </a:lnTo>
                  <a:lnTo>
                    <a:pt x="1065237" y="229730"/>
                  </a:lnTo>
                  <a:lnTo>
                    <a:pt x="1073581" y="216928"/>
                  </a:lnTo>
                  <a:lnTo>
                    <a:pt x="1075067" y="209334"/>
                  </a:lnTo>
                  <a:lnTo>
                    <a:pt x="1076642" y="201269"/>
                  </a:lnTo>
                  <a:lnTo>
                    <a:pt x="1076642" y="169075"/>
                  </a:lnTo>
                  <a:close/>
                </a:path>
                <a:path w="3048000" h="450850">
                  <a:moveTo>
                    <a:pt x="1084427" y="273735"/>
                  </a:moveTo>
                  <a:lnTo>
                    <a:pt x="1053312" y="273735"/>
                  </a:lnTo>
                  <a:lnTo>
                    <a:pt x="1053312" y="386448"/>
                  </a:lnTo>
                  <a:lnTo>
                    <a:pt x="1084427" y="386448"/>
                  </a:lnTo>
                  <a:lnTo>
                    <a:pt x="1084427" y="273735"/>
                  </a:lnTo>
                  <a:close/>
                </a:path>
                <a:path w="3048000" h="450850">
                  <a:moveTo>
                    <a:pt x="1131100" y="128828"/>
                  </a:moveTo>
                  <a:lnTo>
                    <a:pt x="1099985" y="128828"/>
                  </a:lnTo>
                  <a:lnTo>
                    <a:pt x="1099985" y="241541"/>
                  </a:lnTo>
                  <a:lnTo>
                    <a:pt x="1131100" y="241541"/>
                  </a:lnTo>
                  <a:lnTo>
                    <a:pt x="1131100" y="128828"/>
                  </a:lnTo>
                  <a:close/>
                </a:path>
                <a:path w="3048000" h="450850">
                  <a:moveTo>
                    <a:pt x="1185545" y="313029"/>
                  </a:moveTo>
                  <a:lnTo>
                    <a:pt x="1183970" y="304977"/>
                  </a:lnTo>
                  <a:lnTo>
                    <a:pt x="1182484" y="297370"/>
                  </a:lnTo>
                  <a:lnTo>
                    <a:pt x="1174140" y="284568"/>
                  </a:lnTo>
                  <a:lnTo>
                    <a:pt x="1161770" y="275920"/>
                  </a:lnTo>
                  <a:lnTo>
                    <a:pt x="1154430" y="274396"/>
                  </a:lnTo>
                  <a:lnTo>
                    <a:pt x="1154430" y="308673"/>
                  </a:lnTo>
                  <a:lnTo>
                    <a:pt x="1154430" y="349592"/>
                  </a:lnTo>
                  <a:lnTo>
                    <a:pt x="1150874" y="353275"/>
                  </a:lnTo>
                  <a:lnTo>
                    <a:pt x="1142428" y="353275"/>
                  </a:lnTo>
                  <a:lnTo>
                    <a:pt x="1138872" y="349592"/>
                  </a:lnTo>
                  <a:lnTo>
                    <a:pt x="1138872" y="308673"/>
                  </a:lnTo>
                  <a:lnTo>
                    <a:pt x="1142428" y="304977"/>
                  </a:lnTo>
                  <a:lnTo>
                    <a:pt x="1150874" y="304977"/>
                  </a:lnTo>
                  <a:lnTo>
                    <a:pt x="1154430" y="308673"/>
                  </a:lnTo>
                  <a:lnTo>
                    <a:pt x="1154430" y="274396"/>
                  </a:lnTo>
                  <a:lnTo>
                    <a:pt x="1110818" y="297370"/>
                  </a:lnTo>
                  <a:lnTo>
                    <a:pt x="1107757" y="313029"/>
                  </a:lnTo>
                  <a:lnTo>
                    <a:pt x="1107757" y="345224"/>
                  </a:lnTo>
                  <a:lnTo>
                    <a:pt x="1110818" y="360883"/>
                  </a:lnTo>
                  <a:lnTo>
                    <a:pt x="1119162" y="373684"/>
                  </a:lnTo>
                  <a:lnTo>
                    <a:pt x="1131519" y="382320"/>
                  </a:lnTo>
                  <a:lnTo>
                    <a:pt x="1146644" y="385495"/>
                  </a:lnTo>
                  <a:lnTo>
                    <a:pt x="1161770" y="382320"/>
                  </a:lnTo>
                  <a:lnTo>
                    <a:pt x="1174140" y="373684"/>
                  </a:lnTo>
                  <a:lnTo>
                    <a:pt x="1182484" y="360883"/>
                  </a:lnTo>
                  <a:lnTo>
                    <a:pt x="1183970" y="353275"/>
                  </a:lnTo>
                  <a:lnTo>
                    <a:pt x="1185545" y="345224"/>
                  </a:lnTo>
                  <a:lnTo>
                    <a:pt x="1185545" y="313029"/>
                  </a:lnTo>
                  <a:close/>
                </a:path>
                <a:path w="3048000" h="450850">
                  <a:moveTo>
                    <a:pt x="1185545" y="128828"/>
                  </a:moveTo>
                  <a:lnTo>
                    <a:pt x="1154430" y="128828"/>
                  </a:lnTo>
                  <a:lnTo>
                    <a:pt x="1154430" y="241541"/>
                  </a:lnTo>
                  <a:lnTo>
                    <a:pt x="1185545" y="241541"/>
                  </a:lnTo>
                  <a:lnTo>
                    <a:pt x="1185545" y="128828"/>
                  </a:lnTo>
                  <a:close/>
                </a:path>
                <a:path w="3048000" h="450850">
                  <a:moveTo>
                    <a:pt x="1247775" y="56362"/>
                  </a:moveTo>
                  <a:lnTo>
                    <a:pt x="1235748" y="34594"/>
                  </a:lnTo>
                  <a:lnTo>
                    <a:pt x="1231353" y="32207"/>
                  </a:lnTo>
                  <a:lnTo>
                    <a:pt x="1216660" y="24231"/>
                  </a:lnTo>
                  <a:lnTo>
                    <a:pt x="1216660" y="90081"/>
                  </a:lnTo>
                  <a:lnTo>
                    <a:pt x="1216660" y="390931"/>
                  </a:lnTo>
                  <a:lnTo>
                    <a:pt x="1203083" y="399554"/>
                  </a:lnTo>
                  <a:lnTo>
                    <a:pt x="1177328" y="408609"/>
                  </a:lnTo>
                  <a:lnTo>
                    <a:pt x="1140117" y="415747"/>
                  </a:lnTo>
                  <a:lnTo>
                    <a:pt x="1092200" y="418655"/>
                  </a:lnTo>
                  <a:lnTo>
                    <a:pt x="1044282" y="415747"/>
                  </a:lnTo>
                  <a:lnTo>
                    <a:pt x="1007071" y="408609"/>
                  </a:lnTo>
                  <a:lnTo>
                    <a:pt x="981303" y="399554"/>
                  </a:lnTo>
                  <a:lnTo>
                    <a:pt x="967727" y="390931"/>
                  </a:lnTo>
                  <a:lnTo>
                    <a:pt x="967727" y="90081"/>
                  </a:lnTo>
                  <a:lnTo>
                    <a:pt x="991984" y="99402"/>
                  </a:lnTo>
                  <a:lnTo>
                    <a:pt x="1021486" y="106540"/>
                  </a:lnTo>
                  <a:lnTo>
                    <a:pt x="1055230" y="111099"/>
                  </a:lnTo>
                  <a:lnTo>
                    <a:pt x="1092200" y="112712"/>
                  </a:lnTo>
                  <a:lnTo>
                    <a:pt x="1129157" y="111099"/>
                  </a:lnTo>
                  <a:lnTo>
                    <a:pt x="1162900" y="106540"/>
                  </a:lnTo>
                  <a:lnTo>
                    <a:pt x="1192415" y="99402"/>
                  </a:lnTo>
                  <a:lnTo>
                    <a:pt x="1216660" y="90081"/>
                  </a:lnTo>
                  <a:lnTo>
                    <a:pt x="1216660" y="24231"/>
                  </a:lnTo>
                  <a:lnTo>
                    <a:pt x="1212265" y="21844"/>
                  </a:lnTo>
                  <a:lnTo>
                    <a:pt x="1212265" y="56362"/>
                  </a:lnTo>
                  <a:lnTo>
                    <a:pt x="1195933" y="64452"/>
                  </a:lnTo>
                  <a:lnTo>
                    <a:pt x="1170127" y="72275"/>
                  </a:lnTo>
                  <a:lnTo>
                    <a:pt x="1135380" y="78181"/>
                  </a:lnTo>
                  <a:lnTo>
                    <a:pt x="1092200" y="80518"/>
                  </a:lnTo>
                  <a:lnTo>
                    <a:pt x="1049020" y="78181"/>
                  </a:lnTo>
                  <a:lnTo>
                    <a:pt x="1014260" y="72275"/>
                  </a:lnTo>
                  <a:lnTo>
                    <a:pt x="988466" y="64452"/>
                  </a:lnTo>
                  <a:lnTo>
                    <a:pt x="972134" y="56362"/>
                  </a:lnTo>
                  <a:lnTo>
                    <a:pt x="988466" y="48272"/>
                  </a:lnTo>
                  <a:lnTo>
                    <a:pt x="1014260" y="40449"/>
                  </a:lnTo>
                  <a:lnTo>
                    <a:pt x="1049020" y="34544"/>
                  </a:lnTo>
                  <a:lnTo>
                    <a:pt x="1092200" y="32207"/>
                  </a:lnTo>
                  <a:lnTo>
                    <a:pt x="1135380" y="34544"/>
                  </a:lnTo>
                  <a:lnTo>
                    <a:pt x="1170127" y="40449"/>
                  </a:lnTo>
                  <a:lnTo>
                    <a:pt x="1195933" y="48272"/>
                  </a:lnTo>
                  <a:lnTo>
                    <a:pt x="1212265" y="56362"/>
                  </a:lnTo>
                  <a:lnTo>
                    <a:pt x="1212265" y="21844"/>
                  </a:lnTo>
                  <a:lnTo>
                    <a:pt x="1202931" y="16764"/>
                  </a:lnTo>
                  <a:lnTo>
                    <a:pt x="1154188" y="4648"/>
                  </a:lnTo>
                  <a:lnTo>
                    <a:pt x="1094422" y="0"/>
                  </a:lnTo>
                  <a:lnTo>
                    <a:pt x="1089964" y="0"/>
                  </a:lnTo>
                  <a:lnTo>
                    <a:pt x="1030363" y="4622"/>
                  </a:lnTo>
                  <a:lnTo>
                    <a:pt x="981722" y="16675"/>
                  </a:lnTo>
                  <a:lnTo>
                    <a:pt x="948855" y="34404"/>
                  </a:lnTo>
                  <a:lnTo>
                    <a:pt x="936625" y="56070"/>
                  </a:lnTo>
                  <a:lnTo>
                    <a:pt x="936625" y="394792"/>
                  </a:lnTo>
                  <a:lnTo>
                    <a:pt x="949058" y="416623"/>
                  </a:lnTo>
                  <a:lnTo>
                    <a:pt x="982446" y="434441"/>
                  </a:lnTo>
                  <a:lnTo>
                    <a:pt x="1031811" y="446443"/>
                  </a:lnTo>
                  <a:lnTo>
                    <a:pt x="1092200" y="450850"/>
                  </a:lnTo>
                  <a:lnTo>
                    <a:pt x="1152753" y="446417"/>
                  </a:lnTo>
                  <a:lnTo>
                    <a:pt x="1202207" y="434340"/>
                  </a:lnTo>
                  <a:lnTo>
                    <a:pt x="1231417" y="418655"/>
                  </a:lnTo>
                  <a:lnTo>
                    <a:pt x="1235544" y="416433"/>
                  </a:lnTo>
                  <a:lnTo>
                    <a:pt x="1247775" y="394500"/>
                  </a:lnTo>
                  <a:lnTo>
                    <a:pt x="1247775" y="90081"/>
                  </a:lnTo>
                  <a:lnTo>
                    <a:pt x="1247775" y="80518"/>
                  </a:lnTo>
                  <a:lnTo>
                    <a:pt x="1247775" y="56362"/>
                  </a:lnTo>
                  <a:close/>
                </a:path>
                <a:path w="3048000" h="450850">
                  <a:moveTo>
                    <a:pt x="1951799" y="390105"/>
                  </a:moveTo>
                  <a:lnTo>
                    <a:pt x="1951786" y="332333"/>
                  </a:lnTo>
                  <a:lnTo>
                    <a:pt x="1951786" y="307873"/>
                  </a:lnTo>
                  <a:lnTo>
                    <a:pt x="1951761" y="100787"/>
                  </a:lnTo>
                  <a:lnTo>
                    <a:pt x="1951761" y="56134"/>
                  </a:lnTo>
                  <a:lnTo>
                    <a:pt x="1950161" y="54648"/>
                  </a:lnTo>
                  <a:lnTo>
                    <a:pt x="1936826" y="42303"/>
                  </a:lnTo>
                  <a:lnTo>
                    <a:pt x="1920163" y="33705"/>
                  </a:lnTo>
                  <a:lnTo>
                    <a:pt x="1920163" y="71107"/>
                  </a:lnTo>
                  <a:lnTo>
                    <a:pt x="1913255" y="72974"/>
                  </a:lnTo>
                  <a:lnTo>
                    <a:pt x="1903920" y="74637"/>
                  </a:lnTo>
                  <a:lnTo>
                    <a:pt x="1894713" y="76047"/>
                  </a:lnTo>
                  <a:lnTo>
                    <a:pt x="1888236" y="77114"/>
                  </a:lnTo>
                  <a:lnTo>
                    <a:pt x="1875574" y="81305"/>
                  </a:lnTo>
                  <a:lnTo>
                    <a:pt x="1864652" y="87134"/>
                  </a:lnTo>
                  <a:lnTo>
                    <a:pt x="1856676" y="92583"/>
                  </a:lnTo>
                  <a:lnTo>
                    <a:pt x="1852866" y="95605"/>
                  </a:lnTo>
                  <a:lnTo>
                    <a:pt x="1873084" y="120561"/>
                  </a:lnTo>
                  <a:lnTo>
                    <a:pt x="1876044" y="118071"/>
                  </a:lnTo>
                  <a:lnTo>
                    <a:pt x="1886267" y="110591"/>
                  </a:lnTo>
                  <a:lnTo>
                    <a:pt x="1919960" y="100787"/>
                  </a:lnTo>
                  <a:lnTo>
                    <a:pt x="1920163" y="103352"/>
                  </a:lnTo>
                  <a:lnTo>
                    <a:pt x="1920151" y="295757"/>
                  </a:lnTo>
                  <a:lnTo>
                    <a:pt x="1882241" y="307873"/>
                  </a:lnTo>
                  <a:lnTo>
                    <a:pt x="1860194" y="303695"/>
                  </a:lnTo>
                  <a:lnTo>
                    <a:pt x="1842858" y="294195"/>
                  </a:lnTo>
                  <a:lnTo>
                    <a:pt x="1830946" y="283908"/>
                  </a:lnTo>
                  <a:lnTo>
                    <a:pt x="1825218" y="277380"/>
                  </a:lnTo>
                  <a:lnTo>
                    <a:pt x="1800275" y="297357"/>
                  </a:lnTo>
                  <a:lnTo>
                    <a:pt x="1813864" y="312039"/>
                  </a:lnTo>
                  <a:lnTo>
                    <a:pt x="1832648" y="325958"/>
                  </a:lnTo>
                  <a:lnTo>
                    <a:pt x="1855825" y="336359"/>
                  </a:lnTo>
                  <a:lnTo>
                    <a:pt x="1882622" y="340436"/>
                  </a:lnTo>
                  <a:lnTo>
                    <a:pt x="1891652" y="339979"/>
                  </a:lnTo>
                  <a:lnTo>
                    <a:pt x="1900936" y="338518"/>
                  </a:lnTo>
                  <a:lnTo>
                    <a:pt x="1910435" y="336003"/>
                  </a:lnTo>
                  <a:lnTo>
                    <a:pt x="1920151" y="332333"/>
                  </a:lnTo>
                  <a:lnTo>
                    <a:pt x="1920062" y="353288"/>
                  </a:lnTo>
                  <a:lnTo>
                    <a:pt x="1885035" y="393915"/>
                  </a:lnTo>
                  <a:lnTo>
                    <a:pt x="1864296" y="396189"/>
                  </a:lnTo>
                  <a:lnTo>
                    <a:pt x="1846033" y="393039"/>
                  </a:lnTo>
                  <a:lnTo>
                    <a:pt x="1830158" y="384213"/>
                  </a:lnTo>
                  <a:lnTo>
                    <a:pt x="1817852" y="370649"/>
                  </a:lnTo>
                  <a:lnTo>
                    <a:pt x="1810296" y="353288"/>
                  </a:lnTo>
                  <a:lnTo>
                    <a:pt x="1807768" y="343204"/>
                  </a:lnTo>
                  <a:lnTo>
                    <a:pt x="1797761" y="341376"/>
                  </a:lnTo>
                  <a:lnTo>
                    <a:pt x="1770722" y="331203"/>
                  </a:lnTo>
                  <a:lnTo>
                    <a:pt x="1749348" y="312699"/>
                  </a:lnTo>
                  <a:lnTo>
                    <a:pt x="1735302" y="287896"/>
                  </a:lnTo>
                  <a:lnTo>
                    <a:pt x="1730260" y="258813"/>
                  </a:lnTo>
                  <a:lnTo>
                    <a:pt x="1731454" y="244513"/>
                  </a:lnTo>
                  <a:lnTo>
                    <a:pt x="1734947" y="230822"/>
                  </a:lnTo>
                  <a:lnTo>
                    <a:pt x="1740623" y="217995"/>
                  </a:lnTo>
                  <a:lnTo>
                    <a:pt x="1748358" y="206273"/>
                  </a:lnTo>
                  <a:lnTo>
                    <a:pt x="1752155" y="211048"/>
                  </a:lnTo>
                  <a:lnTo>
                    <a:pt x="1756752" y="215455"/>
                  </a:lnTo>
                  <a:lnTo>
                    <a:pt x="1795856" y="228536"/>
                  </a:lnTo>
                  <a:lnTo>
                    <a:pt x="1803171" y="228536"/>
                  </a:lnTo>
                  <a:lnTo>
                    <a:pt x="1810981" y="227380"/>
                  </a:lnTo>
                  <a:lnTo>
                    <a:pt x="1819211" y="225272"/>
                  </a:lnTo>
                  <a:lnTo>
                    <a:pt x="1828571" y="240931"/>
                  </a:lnTo>
                  <a:lnTo>
                    <a:pt x="1842198" y="253238"/>
                  </a:lnTo>
                  <a:lnTo>
                    <a:pt x="1859178" y="261289"/>
                  </a:lnTo>
                  <a:lnTo>
                    <a:pt x="1878558" y="264172"/>
                  </a:lnTo>
                  <a:lnTo>
                    <a:pt x="1878558" y="231724"/>
                  </a:lnTo>
                  <a:lnTo>
                    <a:pt x="1866112" y="229501"/>
                  </a:lnTo>
                  <a:lnTo>
                    <a:pt x="1859013" y="225272"/>
                  </a:lnTo>
                  <a:lnTo>
                    <a:pt x="1855927" y="223431"/>
                  </a:lnTo>
                  <a:lnTo>
                    <a:pt x="1849056" y="214452"/>
                  </a:lnTo>
                  <a:lnTo>
                    <a:pt x="1847176" y="206273"/>
                  </a:lnTo>
                  <a:lnTo>
                    <a:pt x="1846529" y="203441"/>
                  </a:lnTo>
                  <a:lnTo>
                    <a:pt x="1848231" y="196037"/>
                  </a:lnTo>
                  <a:lnTo>
                    <a:pt x="1849056" y="192443"/>
                  </a:lnTo>
                  <a:lnTo>
                    <a:pt x="1855927" y="183451"/>
                  </a:lnTo>
                  <a:lnTo>
                    <a:pt x="1866112" y="177393"/>
                  </a:lnTo>
                  <a:lnTo>
                    <a:pt x="1878558" y="175158"/>
                  </a:lnTo>
                  <a:lnTo>
                    <a:pt x="1878558" y="142722"/>
                  </a:lnTo>
                  <a:lnTo>
                    <a:pt x="1856359" y="146545"/>
                  </a:lnTo>
                  <a:lnTo>
                    <a:pt x="1837563" y="157048"/>
                  </a:lnTo>
                  <a:lnTo>
                    <a:pt x="1823618" y="172872"/>
                  </a:lnTo>
                  <a:lnTo>
                    <a:pt x="1815960" y="192608"/>
                  </a:lnTo>
                  <a:lnTo>
                    <a:pt x="1809394" y="194627"/>
                  </a:lnTo>
                  <a:lnTo>
                    <a:pt x="1802472" y="196037"/>
                  </a:lnTo>
                  <a:lnTo>
                    <a:pt x="1789899" y="196037"/>
                  </a:lnTo>
                  <a:lnTo>
                    <a:pt x="1763598" y="163652"/>
                  </a:lnTo>
                  <a:lnTo>
                    <a:pt x="1762848" y="158280"/>
                  </a:lnTo>
                  <a:lnTo>
                    <a:pt x="1766455" y="139801"/>
                  </a:lnTo>
                  <a:lnTo>
                    <a:pt x="1776095" y="124333"/>
                  </a:lnTo>
                  <a:lnTo>
                    <a:pt x="1790458" y="113334"/>
                  </a:lnTo>
                  <a:lnTo>
                    <a:pt x="1808187" y="108305"/>
                  </a:lnTo>
                  <a:lnTo>
                    <a:pt x="1820113" y="107315"/>
                  </a:lnTo>
                  <a:lnTo>
                    <a:pt x="1822450" y="95300"/>
                  </a:lnTo>
                  <a:lnTo>
                    <a:pt x="1828634" y="79019"/>
                  </a:lnTo>
                  <a:lnTo>
                    <a:pt x="1839544" y="66141"/>
                  </a:lnTo>
                  <a:lnTo>
                    <a:pt x="1853996" y="57696"/>
                  </a:lnTo>
                  <a:lnTo>
                    <a:pt x="1870811" y="54648"/>
                  </a:lnTo>
                  <a:lnTo>
                    <a:pt x="1883333" y="55816"/>
                  </a:lnTo>
                  <a:lnTo>
                    <a:pt x="1897507" y="59118"/>
                  </a:lnTo>
                  <a:lnTo>
                    <a:pt x="1910676" y="64300"/>
                  </a:lnTo>
                  <a:lnTo>
                    <a:pt x="1920163" y="71107"/>
                  </a:lnTo>
                  <a:lnTo>
                    <a:pt x="1920163" y="33705"/>
                  </a:lnTo>
                  <a:lnTo>
                    <a:pt x="1916201" y="31661"/>
                  </a:lnTo>
                  <a:lnTo>
                    <a:pt x="1893316" y="24777"/>
                  </a:lnTo>
                  <a:lnTo>
                    <a:pt x="1871586" y="22225"/>
                  </a:lnTo>
                  <a:lnTo>
                    <a:pt x="1870062" y="22225"/>
                  </a:lnTo>
                  <a:lnTo>
                    <a:pt x="1845310" y="26466"/>
                  </a:lnTo>
                  <a:lnTo>
                    <a:pt x="1823516" y="37909"/>
                  </a:lnTo>
                  <a:lnTo>
                    <a:pt x="1806092" y="55384"/>
                  </a:lnTo>
                  <a:lnTo>
                    <a:pt x="1794408" y="77711"/>
                  </a:lnTo>
                  <a:lnTo>
                    <a:pt x="1769249" y="88430"/>
                  </a:lnTo>
                  <a:lnTo>
                    <a:pt x="1749209" y="106705"/>
                  </a:lnTo>
                  <a:lnTo>
                    <a:pt x="1735975" y="130733"/>
                  </a:lnTo>
                  <a:lnTo>
                    <a:pt x="1731251" y="158280"/>
                  </a:lnTo>
                  <a:lnTo>
                    <a:pt x="1731238" y="159372"/>
                  </a:lnTo>
                  <a:lnTo>
                    <a:pt x="1731429" y="165633"/>
                  </a:lnTo>
                  <a:lnTo>
                    <a:pt x="1731899" y="170599"/>
                  </a:lnTo>
                  <a:lnTo>
                    <a:pt x="1732915" y="175514"/>
                  </a:lnTo>
                  <a:lnTo>
                    <a:pt x="1718310" y="193306"/>
                  </a:lnTo>
                  <a:lnTo>
                    <a:pt x="1707553" y="213499"/>
                  </a:lnTo>
                  <a:lnTo>
                    <a:pt x="1700885" y="235534"/>
                  </a:lnTo>
                  <a:lnTo>
                    <a:pt x="1698612" y="258813"/>
                  </a:lnTo>
                  <a:lnTo>
                    <a:pt x="1704822" y="296875"/>
                  </a:lnTo>
                  <a:lnTo>
                    <a:pt x="1722183" y="329844"/>
                  </a:lnTo>
                  <a:lnTo>
                    <a:pt x="1748790" y="355384"/>
                  </a:lnTo>
                  <a:lnTo>
                    <a:pt x="1782711" y="371144"/>
                  </a:lnTo>
                  <a:lnTo>
                    <a:pt x="1795741" y="394601"/>
                  </a:lnTo>
                  <a:lnTo>
                    <a:pt x="1814639" y="412750"/>
                  </a:lnTo>
                  <a:lnTo>
                    <a:pt x="1837956" y="424472"/>
                  </a:lnTo>
                  <a:lnTo>
                    <a:pt x="1864296" y="428625"/>
                  </a:lnTo>
                  <a:lnTo>
                    <a:pt x="1888185" y="425881"/>
                  </a:lnTo>
                  <a:lnTo>
                    <a:pt x="1913166" y="418084"/>
                  </a:lnTo>
                  <a:lnTo>
                    <a:pt x="1935581" y="405930"/>
                  </a:lnTo>
                  <a:lnTo>
                    <a:pt x="1945563" y="396189"/>
                  </a:lnTo>
                  <a:lnTo>
                    <a:pt x="1951799" y="390105"/>
                  </a:lnTo>
                  <a:close/>
                </a:path>
                <a:path w="3048000" h="450850">
                  <a:moveTo>
                    <a:pt x="2145703" y="109194"/>
                  </a:moveTo>
                  <a:lnTo>
                    <a:pt x="2142655" y="93776"/>
                  </a:lnTo>
                  <a:lnTo>
                    <a:pt x="2142032" y="90601"/>
                  </a:lnTo>
                  <a:lnTo>
                    <a:pt x="2132012" y="75387"/>
                  </a:lnTo>
                  <a:lnTo>
                    <a:pt x="2117153" y="65112"/>
                  </a:lnTo>
                  <a:lnTo>
                    <a:pt x="2114054" y="64477"/>
                  </a:lnTo>
                  <a:lnTo>
                    <a:pt x="2114054" y="100711"/>
                  </a:lnTo>
                  <a:lnTo>
                    <a:pt x="2114054" y="117716"/>
                  </a:lnTo>
                  <a:lnTo>
                    <a:pt x="2107298" y="124625"/>
                  </a:lnTo>
                  <a:lnTo>
                    <a:pt x="2090686" y="124625"/>
                  </a:lnTo>
                  <a:lnTo>
                    <a:pt x="2083943" y="117716"/>
                  </a:lnTo>
                  <a:lnTo>
                    <a:pt x="2083943" y="100711"/>
                  </a:lnTo>
                  <a:lnTo>
                    <a:pt x="2090686" y="93776"/>
                  </a:lnTo>
                  <a:lnTo>
                    <a:pt x="2107298" y="93776"/>
                  </a:lnTo>
                  <a:lnTo>
                    <a:pt x="2114054" y="100711"/>
                  </a:lnTo>
                  <a:lnTo>
                    <a:pt x="2114054" y="64477"/>
                  </a:lnTo>
                  <a:lnTo>
                    <a:pt x="2065985" y="75387"/>
                  </a:lnTo>
                  <a:lnTo>
                    <a:pt x="2052281" y="109194"/>
                  </a:lnTo>
                  <a:lnTo>
                    <a:pt x="2052281" y="116789"/>
                  </a:lnTo>
                  <a:lnTo>
                    <a:pt x="2054085" y="123964"/>
                  </a:lnTo>
                  <a:lnTo>
                    <a:pt x="2057158" y="130340"/>
                  </a:lnTo>
                  <a:lnTo>
                    <a:pt x="2045017" y="144805"/>
                  </a:lnTo>
                  <a:lnTo>
                    <a:pt x="1983435" y="144805"/>
                  </a:lnTo>
                  <a:lnTo>
                    <a:pt x="1983435" y="177241"/>
                  </a:lnTo>
                  <a:lnTo>
                    <a:pt x="2059533" y="177241"/>
                  </a:lnTo>
                  <a:lnTo>
                    <a:pt x="2079980" y="152895"/>
                  </a:lnTo>
                  <a:lnTo>
                    <a:pt x="2085797" y="155549"/>
                  </a:lnTo>
                  <a:lnTo>
                    <a:pt x="2092210" y="157060"/>
                  </a:lnTo>
                  <a:lnTo>
                    <a:pt x="2098992" y="157060"/>
                  </a:lnTo>
                  <a:lnTo>
                    <a:pt x="2117153" y="153301"/>
                  </a:lnTo>
                  <a:lnTo>
                    <a:pt x="2117737" y="152895"/>
                  </a:lnTo>
                  <a:lnTo>
                    <a:pt x="2132012" y="143040"/>
                  </a:lnTo>
                  <a:lnTo>
                    <a:pt x="2142032" y="127812"/>
                  </a:lnTo>
                  <a:lnTo>
                    <a:pt x="2142655" y="124625"/>
                  </a:lnTo>
                  <a:lnTo>
                    <a:pt x="2145703" y="109194"/>
                  </a:lnTo>
                  <a:close/>
                </a:path>
                <a:path w="3048000" h="450850">
                  <a:moveTo>
                    <a:pt x="2163064" y="356425"/>
                  </a:moveTo>
                  <a:lnTo>
                    <a:pt x="2160016" y="341007"/>
                  </a:lnTo>
                  <a:lnTo>
                    <a:pt x="2159393" y="337832"/>
                  </a:lnTo>
                  <a:lnTo>
                    <a:pt x="2149373" y="322618"/>
                  </a:lnTo>
                  <a:lnTo>
                    <a:pt x="2134527" y="312343"/>
                  </a:lnTo>
                  <a:lnTo>
                    <a:pt x="2131403" y="311696"/>
                  </a:lnTo>
                  <a:lnTo>
                    <a:pt x="2131403" y="347916"/>
                  </a:lnTo>
                  <a:lnTo>
                    <a:pt x="2131403" y="364934"/>
                  </a:lnTo>
                  <a:lnTo>
                    <a:pt x="2124659" y="371856"/>
                  </a:lnTo>
                  <a:lnTo>
                    <a:pt x="2108060" y="371856"/>
                  </a:lnTo>
                  <a:lnTo>
                    <a:pt x="2101316" y="364934"/>
                  </a:lnTo>
                  <a:lnTo>
                    <a:pt x="2101316" y="347916"/>
                  </a:lnTo>
                  <a:lnTo>
                    <a:pt x="2101697" y="347522"/>
                  </a:lnTo>
                  <a:lnTo>
                    <a:pt x="2108060" y="341007"/>
                  </a:lnTo>
                  <a:lnTo>
                    <a:pt x="2124659" y="341007"/>
                  </a:lnTo>
                  <a:lnTo>
                    <a:pt x="2131403" y="347916"/>
                  </a:lnTo>
                  <a:lnTo>
                    <a:pt x="2131403" y="311696"/>
                  </a:lnTo>
                  <a:lnTo>
                    <a:pt x="2116366" y="308571"/>
                  </a:lnTo>
                  <a:lnTo>
                    <a:pt x="2100160" y="311556"/>
                  </a:lnTo>
                  <a:lnTo>
                    <a:pt x="2086419" y="319747"/>
                  </a:lnTo>
                  <a:lnTo>
                    <a:pt x="2076183" y="332105"/>
                  </a:lnTo>
                  <a:lnTo>
                    <a:pt x="2070493" y="347522"/>
                  </a:lnTo>
                  <a:lnTo>
                    <a:pt x="2046503" y="347522"/>
                  </a:lnTo>
                  <a:lnTo>
                    <a:pt x="2020468" y="290779"/>
                  </a:lnTo>
                  <a:lnTo>
                    <a:pt x="1983435" y="290779"/>
                  </a:lnTo>
                  <a:lnTo>
                    <a:pt x="1983435" y="323215"/>
                  </a:lnTo>
                  <a:lnTo>
                    <a:pt x="2000377" y="323215"/>
                  </a:lnTo>
                  <a:lnTo>
                    <a:pt x="2026424" y="379971"/>
                  </a:lnTo>
                  <a:lnTo>
                    <a:pt x="2075738" y="379971"/>
                  </a:lnTo>
                  <a:lnTo>
                    <a:pt x="2083028" y="389890"/>
                  </a:lnTo>
                  <a:lnTo>
                    <a:pt x="2092540" y="397573"/>
                  </a:lnTo>
                  <a:lnTo>
                    <a:pt x="2103805" y="402539"/>
                  </a:lnTo>
                  <a:lnTo>
                    <a:pt x="2116366" y="404291"/>
                  </a:lnTo>
                  <a:lnTo>
                    <a:pt x="2134527" y="400532"/>
                  </a:lnTo>
                  <a:lnTo>
                    <a:pt x="2149373" y="390271"/>
                  </a:lnTo>
                  <a:lnTo>
                    <a:pt x="2159393" y="375043"/>
                  </a:lnTo>
                  <a:lnTo>
                    <a:pt x="2160016" y="371856"/>
                  </a:lnTo>
                  <a:lnTo>
                    <a:pt x="2163064" y="356425"/>
                  </a:lnTo>
                  <a:close/>
                </a:path>
                <a:path w="3048000" h="450850">
                  <a:moveTo>
                    <a:pt x="2200275" y="240906"/>
                  </a:moveTo>
                  <a:lnTo>
                    <a:pt x="2171852" y="197726"/>
                  </a:lnTo>
                  <a:lnTo>
                    <a:pt x="2168614" y="197065"/>
                  </a:lnTo>
                  <a:lnTo>
                    <a:pt x="2168614" y="233210"/>
                  </a:lnTo>
                  <a:lnTo>
                    <a:pt x="2168614" y="249770"/>
                  </a:lnTo>
                  <a:lnTo>
                    <a:pt x="2162048" y="256501"/>
                  </a:lnTo>
                  <a:lnTo>
                    <a:pt x="2145893" y="256501"/>
                  </a:lnTo>
                  <a:lnTo>
                    <a:pt x="2139327" y="249770"/>
                  </a:lnTo>
                  <a:lnTo>
                    <a:pt x="2139327" y="233210"/>
                  </a:lnTo>
                  <a:lnTo>
                    <a:pt x="2145893" y="226479"/>
                  </a:lnTo>
                  <a:lnTo>
                    <a:pt x="2162048" y="226479"/>
                  </a:lnTo>
                  <a:lnTo>
                    <a:pt x="2168614" y="233210"/>
                  </a:lnTo>
                  <a:lnTo>
                    <a:pt x="2168614" y="197065"/>
                  </a:lnTo>
                  <a:lnTo>
                    <a:pt x="2153970" y="194043"/>
                  </a:lnTo>
                  <a:lnTo>
                    <a:pt x="2139772" y="196342"/>
                  </a:lnTo>
                  <a:lnTo>
                    <a:pt x="2127364" y="202717"/>
                  </a:lnTo>
                  <a:lnTo>
                    <a:pt x="2117433" y="212471"/>
                  </a:lnTo>
                  <a:lnTo>
                    <a:pt x="2110676" y="224866"/>
                  </a:lnTo>
                  <a:lnTo>
                    <a:pt x="1983435" y="224866"/>
                  </a:lnTo>
                  <a:lnTo>
                    <a:pt x="1983435" y="257302"/>
                  </a:lnTo>
                  <a:lnTo>
                    <a:pt x="2110371" y="257302"/>
                  </a:lnTo>
                  <a:lnTo>
                    <a:pt x="2117039" y="270014"/>
                  </a:lnTo>
                  <a:lnTo>
                    <a:pt x="2127021" y="280022"/>
                  </a:lnTo>
                  <a:lnTo>
                    <a:pt x="2139569" y="286588"/>
                  </a:lnTo>
                  <a:lnTo>
                    <a:pt x="2153970" y="288937"/>
                  </a:lnTo>
                  <a:lnTo>
                    <a:pt x="2171852" y="285267"/>
                  </a:lnTo>
                  <a:lnTo>
                    <a:pt x="2186508" y="275234"/>
                  </a:lnTo>
                  <a:lnTo>
                    <a:pt x="2196465" y="260337"/>
                  </a:lnTo>
                  <a:lnTo>
                    <a:pt x="2197265" y="256501"/>
                  </a:lnTo>
                  <a:lnTo>
                    <a:pt x="2200275" y="242087"/>
                  </a:lnTo>
                  <a:lnTo>
                    <a:pt x="2200275" y="240906"/>
                  </a:lnTo>
                  <a:close/>
                </a:path>
                <a:path w="3048000" h="450850">
                  <a:moveTo>
                    <a:pt x="3048000" y="188087"/>
                  </a:moveTo>
                  <a:lnTo>
                    <a:pt x="2983496" y="188087"/>
                  </a:lnTo>
                  <a:lnTo>
                    <a:pt x="2997060" y="176352"/>
                  </a:lnTo>
                  <a:lnTo>
                    <a:pt x="3000197" y="171932"/>
                  </a:lnTo>
                  <a:lnTo>
                    <a:pt x="3007499" y="161607"/>
                  </a:lnTo>
                  <a:lnTo>
                    <a:pt x="3014218" y="144449"/>
                  </a:lnTo>
                  <a:lnTo>
                    <a:pt x="3016593" y="125501"/>
                  </a:lnTo>
                  <a:lnTo>
                    <a:pt x="3010878" y="96443"/>
                  </a:lnTo>
                  <a:lnTo>
                    <a:pt x="2999486" y="79070"/>
                  </a:lnTo>
                  <a:lnTo>
                    <a:pt x="2995307" y="72707"/>
                  </a:lnTo>
                  <a:lnTo>
                    <a:pt x="2989122" y="68414"/>
                  </a:lnTo>
                  <a:lnTo>
                    <a:pt x="2989122" y="125501"/>
                  </a:lnTo>
                  <a:lnTo>
                    <a:pt x="2985566" y="143548"/>
                  </a:lnTo>
                  <a:lnTo>
                    <a:pt x="2975902" y="158305"/>
                  </a:lnTo>
                  <a:lnTo>
                    <a:pt x="2961563" y="168275"/>
                  </a:lnTo>
                  <a:lnTo>
                    <a:pt x="2944012" y="171932"/>
                  </a:lnTo>
                  <a:lnTo>
                    <a:pt x="2926461" y="168275"/>
                  </a:lnTo>
                  <a:lnTo>
                    <a:pt x="2912122" y="158305"/>
                  </a:lnTo>
                  <a:lnTo>
                    <a:pt x="2902432" y="143548"/>
                  </a:lnTo>
                  <a:lnTo>
                    <a:pt x="2898889" y="125501"/>
                  </a:lnTo>
                  <a:lnTo>
                    <a:pt x="2902432" y="107442"/>
                  </a:lnTo>
                  <a:lnTo>
                    <a:pt x="2912122" y="92684"/>
                  </a:lnTo>
                  <a:lnTo>
                    <a:pt x="2926461" y="82715"/>
                  </a:lnTo>
                  <a:lnTo>
                    <a:pt x="2944012" y="79070"/>
                  </a:lnTo>
                  <a:lnTo>
                    <a:pt x="2961563" y="82715"/>
                  </a:lnTo>
                  <a:lnTo>
                    <a:pt x="2975902" y="92684"/>
                  </a:lnTo>
                  <a:lnTo>
                    <a:pt x="2985566" y="107442"/>
                  </a:lnTo>
                  <a:lnTo>
                    <a:pt x="2989122" y="125501"/>
                  </a:lnTo>
                  <a:lnTo>
                    <a:pt x="2989122" y="68414"/>
                  </a:lnTo>
                  <a:lnTo>
                    <a:pt x="2972244" y="56680"/>
                  </a:lnTo>
                  <a:lnTo>
                    <a:pt x="2944012" y="50812"/>
                  </a:lnTo>
                  <a:lnTo>
                    <a:pt x="2915780" y="56680"/>
                  </a:lnTo>
                  <a:lnTo>
                    <a:pt x="2892704" y="72707"/>
                  </a:lnTo>
                  <a:lnTo>
                    <a:pt x="2877147" y="96443"/>
                  </a:lnTo>
                  <a:lnTo>
                    <a:pt x="2871432" y="125501"/>
                  </a:lnTo>
                  <a:lnTo>
                    <a:pt x="2873794" y="144449"/>
                  </a:lnTo>
                  <a:lnTo>
                    <a:pt x="2880512" y="161607"/>
                  </a:lnTo>
                  <a:lnTo>
                    <a:pt x="2890951" y="176352"/>
                  </a:lnTo>
                  <a:lnTo>
                    <a:pt x="2904515" y="188087"/>
                  </a:lnTo>
                  <a:lnTo>
                    <a:pt x="2863443" y="188087"/>
                  </a:lnTo>
                  <a:lnTo>
                    <a:pt x="2852191" y="176403"/>
                  </a:lnTo>
                  <a:lnTo>
                    <a:pt x="2851810" y="176161"/>
                  </a:lnTo>
                  <a:lnTo>
                    <a:pt x="2851810" y="234518"/>
                  </a:lnTo>
                  <a:lnTo>
                    <a:pt x="2848254" y="252564"/>
                  </a:lnTo>
                  <a:lnTo>
                    <a:pt x="2838577" y="267322"/>
                  </a:lnTo>
                  <a:lnTo>
                    <a:pt x="2824238" y="277291"/>
                  </a:lnTo>
                  <a:lnTo>
                    <a:pt x="2806687" y="280949"/>
                  </a:lnTo>
                  <a:lnTo>
                    <a:pt x="2789136" y="277291"/>
                  </a:lnTo>
                  <a:lnTo>
                    <a:pt x="2774785" y="267322"/>
                  </a:lnTo>
                  <a:lnTo>
                    <a:pt x="2765107" y="252564"/>
                  </a:lnTo>
                  <a:lnTo>
                    <a:pt x="2761564" y="234518"/>
                  </a:lnTo>
                  <a:lnTo>
                    <a:pt x="2765107" y="216458"/>
                  </a:lnTo>
                  <a:lnTo>
                    <a:pt x="2774785" y="201701"/>
                  </a:lnTo>
                  <a:lnTo>
                    <a:pt x="2789136" y="191731"/>
                  </a:lnTo>
                  <a:lnTo>
                    <a:pt x="2806687" y="188087"/>
                  </a:lnTo>
                  <a:lnTo>
                    <a:pt x="2824238" y="191731"/>
                  </a:lnTo>
                  <a:lnTo>
                    <a:pt x="2838577" y="201701"/>
                  </a:lnTo>
                  <a:lnTo>
                    <a:pt x="2848254" y="216458"/>
                  </a:lnTo>
                  <a:lnTo>
                    <a:pt x="2851810" y="234518"/>
                  </a:lnTo>
                  <a:lnTo>
                    <a:pt x="2851810" y="176161"/>
                  </a:lnTo>
                  <a:lnTo>
                    <a:pt x="2838691" y="167500"/>
                  </a:lnTo>
                  <a:lnTo>
                    <a:pt x="2823375" y="161823"/>
                  </a:lnTo>
                  <a:lnTo>
                    <a:pt x="2806687" y="159829"/>
                  </a:lnTo>
                  <a:lnTo>
                    <a:pt x="2789999" y="161823"/>
                  </a:lnTo>
                  <a:lnTo>
                    <a:pt x="2774683" y="167500"/>
                  </a:lnTo>
                  <a:lnTo>
                    <a:pt x="2761183" y="176403"/>
                  </a:lnTo>
                  <a:lnTo>
                    <a:pt x="2749931" y="188087"/>
                  </a:lnTo>
                  <a:lnTo>
                    <a:pt x="2708859" y="188087"/>
                  </a:lnTo>
                  <a:lnTo>
                    <a:pt x="2739567" y="144449"/>
                  </a:lnTo>
                  <a:lnTo>
                    <a:pt x="2741942" y="125501"/>
                  </a:lnTo>
                  <a:lnTo>
                    <a:pt x="2736227" y="96443"/>
                  </a:lnTo>
                  <a:lnTo>
                    <a:pt x="2724835" y="79070"/>
                  </a:lnTo>
                  <a:lnTo>
                    <a:pt x="2720657" y="72707"/>
                  </a:lnTo>
                  <a:lnTo>
                    <a:pt x="2714485" y="68427"/>
                  </a:lnTo>
                  <a:lnTo>
                    <a:pt x="2714485" y="125501"/>
                  </a:lnTo>
                  <a:lnTo>
                    <a:pt x="2710929" y="143548"/>
                  </a:lnTo>
                  <a:lnTo>
                    <a:pt x="2701252" y="158305"/>
                  </a:lnTo>
                  <a:lnTo>
                    <a:pt x="2686901" y="168275"/>
                  </a:lnTo>
                  <a:lnTo>
                    <a:pt x="2669362" y="171932"/>
                  </a:lnTo>
                  <a:lnTo>
                    <a:pt x="2651810" y="168275"/>
                  </a:lnTo>
                  <a:lnTo>
                    <a:pt x="2637472" y="158305"/>
                  </a:lnTo>
                  <a:lnTo>
                    <a:pt x="2627795" y="143548"/>
                  </a:lnTo>
                  <a:lnTo>
                    <a:pt x="2624251" y="125501"/>
                  </a:lnTo>
                  <a:lnTo>
                    <a:pt x="2627795" y="107442"/>
                  </a:lnTo>
                  <a:lnTo>
                    <a:pt x="2637472" y="92684"/>
                  </a:lnTo>
                  <a:lnTo>
                    <a:pt x="2651810" y="82715"/>
                  </a:lnTo>
                  <a:lnTo>
                    <a:pt x="2669362" y="79070"/>
                  </a:lnTo>
                  <a:lnTo>
                    <a:pt x="2686901" y="82715"/>
                  </a:lnTo>
                  <a:lnTo>
                    <a:pt x="2701252" y="92684"/>
                  </a:lnTo>
                  <a:lnTo>
                    <a:pt x="2710929" y="107442"/>
                  </a:lnTo>
                  <a:lnTo>
                    <a:pt x="2714485" y="125501"/>
                  </a:lnTo>
                  <a:lnTo>
                    <a:pt x="2714485" y="68427"/>
                  </a:lnTo>
                  <a:lnTo>
                    <a:pt x="2697594" y="56680"/>
                  </a:lnTo>
                  <a:lnTo>
                    <a:pt x="2669362" y="50812"/>
                  </a:lnTo>
                  <a:lnTo>
                    <a:pt x="2641130" y="56680"/>
                  </a:lnTo>
                  <a:lnTo>
                    <a:pt x="2618054" y="72707"/>
                  </a:lnTo>
                  <a:lnTo>
                    <a:pt x="2602496" y="96443"/>
                  </a:lnTo>
                  <a:lnTo>
                    <a:pt x="2596781" y="125501"/>
                  </a:lnTo>
                  <a:lnTo>
                    <a:pt x="2599156" y="144449"/>
                  </a:lnTo>
                  <a:lnTo>
                    <a:pt x="2605862" y="161607"/>
                  </a:lnTo>
                  <a:lnTo>
                    <a:pt x="2616314" y="176352"/>
                  </a:lnTo>
                  <a:lnTo>
                    <a:pt x="2629878" y="188087"/>
                  </a:lnTo>
                  <a:lnTo>
                    <a:pt x="2565400" y="188087"/>
                  </a:lnTo>
                  <a:lnTo>
                    <a:pt x="2565400" y="335445"/>
                  </a:lnTo>
                  <a:lnTo>
                    <a:pt x="2592844" y="335445"/>
                  </a:lnTo>
                  <a:lnTo>
                    <a:pt x="2592844" y="216357"/>
                  </a:lnTo>
                  <a:lnTo>
                    <a:pt x="2736367" y="216357"/>
                  </a:lnTo>
                  <a:lnTo>
                    <a:pt x="2734932" y="222173"/>
                  </a:lnTo>
                  <a:lnTo>
                    <a:pt x="2734106" y="228231"/>
                  </a:lnTo>
                  <a:lnTo>
                    <a:pt x="2734106" y="234518"/>
                  </a:lnTo>
                  <a:lnTo>
                    <a:pt x="2736469" y="253466"/>
                  </a:lnTo>
                  <a:lnTo>
                    <a:pt x="2743187" y="270624"/>
                  </a:lnTo>
                  <a:lnTo>
                    <a:pt x="2753626" y="285369"/>
                  </a:lnTo>
                  <a:lnTo>
                    <a:pt x="2767203" y="297103"/>
                  </a:lnTo>
                  <a:lnTo>
                    <a:pt x="2706636" y="297103"/>
                  </a:lnTo>
                  <a:lnTo>
                    <a:pt x="2706636" y="400062"/>
                  </a:lnTo>
                  <a:lnTo>
                    <a:pt x="2734106" y="400062"/>
                  </a:lnTo>
                  <a:lnTo>
                    <a:pt x="2734106" y="325374"/>
                  </a:lnTo>
                  <a:lnTo>
                    <a:pt x="2879267" y="325374"/>
                  </a:lnTo>
                  <a:lnTo>
                    <a:pt x="2879267" y="400062"/>
                  </a:lnTo>
                  <a:lnTo>
                    <a:pt x="2906738" y="400062"/>
                  </a:lnTo>
                  <a:lnTo>
                    <a:pt x="2906738" y="325374"/>
                  </a:lnTo>
                  <a:lnTo>
                    <a:pt x="2906738" y="297103"/>
                  </a:lnTo>
                  <a:lnTo>
                    <a:pt x="2846184" y="297103"/>
                  </a:lnTo>
                  <a:lnTo>
                    <a:pt x="2859748" y="285369"/>
                  </a:lnTo>
                  <a:lnTo>
                    <a:pt x="2862884" y="280949"/>
                  </a:lnTo>
                  <a:lnTo>
                    <a:pt x="2870187" y="270624"/>
                  </a:lnTo>
                  <a:lnTo>
                    <a:pt x="2876893" y="253466"/>
                  </a:lnTo>
                  <a:lnTo>
                    <a:pt x="2879267" y="234518"/>
                  </a:lnTo>
                  <a:lnTo>
                    <a:pt x="2879267" y="228231"/>
                  </a:lnTo>
                  <a:lnTo>
                    <a:pt x="2878455" y="222173"/>
                  </a:lnTo>
                  <a:lnTo>
                    <a:pt x="2877007" y="216357"/>
                  </a:lnTo>
                  <a:lnTo>
                    <a:pt x="3020530" y="216357"/>
                  </a:lnTo>
                  <a:lnTo>
                    <a:pt x="3020530" y="335445"/>
                  </a:lnTo>
                  <a:lnTo>
                    <a:pt x="3048000" y="335445"/>
                  </a:lnTo>
                  <a:lnTo>
                    <a:pt x="3048000" y="216357"/>
                  </a:lnTo>
                  <a:lnTo>
                    <a:pt x="3048000" y="188087"/>
                  </a:lnTo>
                  <a:close/>
                </a:path>
              </a:pathLst>
            </a:custGeom>
            <a:solidFill>
              <a:srgbClr val="009AD7"/>
            </a:solid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07" name="object 20">
              <a:extLst>
                <a:ext uri="{FF2B5EF4-FFF2-40B4-BE49-F238E27FC236}">
                  <a16:creationId xmlns:a16="http://schemas.microsoft.com/office/drawing/2014/main" id="{0F53A44D-D357-B2DE-71EA-4BB04AE37462}"/>
                </a:ext>
              </a:extLst>
            </p:cNvPr>
            <p:cNvSpPr/>
            <p:nvPr/>
          </p:nvSpPr>
          <p:spPr>
            <a:xfrm>
              <a:off x="6614710" y="2616572"/>
              <a:ext cx="283845" cy="450850"/>
            </a:xfrm>
            <a:custGeom>
              <a:avLst/>
              <a:gdLst/>
              <a:ahLst/>
              <a:cxnLst/>
              <a:rect l="l" t="t" r="r" b="b"/>
              <a:pathLst>
                <a:path w="283845" h="450850">
                  <a:moveTo>
                    <a:pt x="141701" y="0"/>
                  </a:moveTo>
                  <a:lnTo>
                    <a:pt x="22271" y="190715"/>
                  </a:lnTo>
                  <a:lnTo>
                    <a:pt x="6234" y="225695"/>
                  </a:lnTo>
                  <a:lnTo>
                    <a:pt x="0" y="262699"/>
                  </a:lnTo>
                  <a:lnTo>
                    <a:pt x="3631" y="300065"/>
                  </a:lnTo>
                  <a:lnTo>
                    <a:pt x="17191" y="336130"/>
                  </a:lnTo>
                  <a:lnTo>
                    <a:pt x="62896" y="387342"/>
                  </a:lnTo>
                  <a:lnTo>
                    <a:pt x="126309" y="409740"/>
                  </a:lnTo>
                  <a:lnTo>
                    <a:pt x="126309" y="450849"/>
                  </a:lnTo>
                  <a:lnTo>
                    <a:pt x="157843" y="450849"/>
                  </a:lnTo>
                  <a:lnTo>
                    <a:pt x="157843" y="409651"/>
                  </a:lnTo>
                  <a:lnTo>
                    <a:pt x="190986" y="402269"/>
                  </a:lnTo>
                  <a:lnTo>
                    <a:pt x="220792" y="387135"/>
                  </a:lnTo>
                  <a:lnTo>
                    <a:pt x="232121" y="377215"/>
                  </a:lnTo>
                  <a:lnTo>
                    <a:pt x="126309" y="377215"/>
                  </a:lnTo>
                  <a:lnTo>
                    <a:pt x="101409" y="371157"/>
                  </a:lnTo>
                  <a:lnTo>
                    <a:pt x="59933" y="342405"/>
                  </a:lnTo>
                  <a:lnTo>
                    <a:pt x="37416" y="303368"/>
                  </a:lnTo>
                  <a:lnTo>
                    <a:pt x="31520" y="267431"/>
                  </a:lnTo>
                  <a:lnTo>
                    <a:pt x="33053" y="249389"/>
                  </a:lnTo>
                  <a:lnTo>
                    <a:pt x="76082" y="249389"/>
                  </a:lnTo>
                  <a:lnTo>
                    <a:pt x="44915" y="214896"/>
                  </a:lnTo>
                  <a:lnTo>
                    <a:pt x="46134" y="212648"/>
                  </a:lnTo>
                  <a:lnTo>
                    <a:pt x="47429" y="210426"/>
                  </a:lnTo>
                  <a:lnTo>
                    <a:pt x="48788" y="208229"/>
                  </a:lnTo>
                  <a:lnTo>
                    <a:pt x="68575" y="176644"/>
                  </a:lnTo>
                  <a:lnTo>
                    <a:pt x="111597" y="176644"/>
                  </a:lnTo>
                  <a:lnTo>
                    <a:pt x="86177" y="148513"/>
                  </a:lnTo>
                  <a:lnTo>
                    <a:pt x="126309" y="84467"/>
                  </a:lnTo>
                  <a:lnTo>
                    <a:pt x="194591" y="84467"/>
                  </a:lnTo>
                  <a:lnTo>
                    <a:pt x="141701" y="0"/>
                  </a:lnTo>
                  <a:close/>
                </a:path>
                <a:path w="283845" h="450850">
                  <a:moveTo>
                    <a:pt x="76082" y="249389"/>
                  </a:moveTo>
                  <a:lnTo>
                    <a:pt x="33053" y="249389"/>
                  </a:lnTo>
                  <a:lnTo>
                    <a:pt x="126309" y="352590"/>
                  </a:lnTo>
                  <a:lnTo>
                    <a:pt x="126309" y="377215"/>
                  </a:lnTo>
                  <a:lnTo>
                    <a:pt x="232121" y="377215"/>
                  </a:lnTo>
                  <a:lnTo>
                    <a:pt x="157843" y="377126"/>
                  </a:lnTo>
                  <a:lnTo>
                    <a:pt x="157843" y="352945"/>
                  </a:lnTo>
                  <a:lnTo>
                    <a:pt x="200739" y="305206"/>
                  </a:lnTo>
                  <a:lnTo>
                    <a:pt x="157843" y="305206"/>
                  </a:lnTo>
                  <a:lnTo>
                    <a:pt x="157843" y="304977"/>
                  </a:lnTo>
                  <a:lnTo>
                    <a:pt x="126309" y="304977"/>
                  </a:lnTo>
                  <a:lnTo>
                    <a:pt x="76082" y="249389"/>
                  </a:lnTo>
                  <a:close/>
                </a:path>
                <a:path w="283845" h="450850">
                  <a:moveTo>
                    <a:pt x="281238" y="249923"/>
                  </a:moveTo>
                  <a:lnTo>
                    <a:pt x="250413" y="249923"/>
                  </a:lnTo>
                  <a:lnTo>
                    <a:pt x="251861" y="267846"/>
                  </a:lnTo>
                  <a:lnTo>
                    <a:pt x="250367" y="285807"/>
                  </a:lnTo>
                  <a:lnTo>
                    <a:pt x="223578" y="342272"/>
                  </a:lnTo>
                  <a:lnTo>
                    <a:pt x="182503" y="370966"/>
                  </a:lnTo>
                  <a:lnTo>
                    <a:pt x="157843" y="377126"/>
                  </a:lnTo>
                  <a:lnTo>
                    <a:pt x="232223" y="377126"/>
                  </a:lnTo>
                  <a:lnTo>
                    <a:pt x="246209" y="364879"/>
                  </a:lnTo>
                  <a:lnTo>
                    <a:pt x="266187" y="336130"/>
                  </a:lnTo>
                  <a:lnTo>
                    <a:pt x="279750" y="300065"/>
                  </a:lnTo>
                  <a:lnTo>
                    <a:pt x="283389" y="262699"/>
                  </a:lnTo>
                  <a:lnTo>
                    <a:pt x="281238" y="249923"/>
                  </a:lnTo>
                  <a:close/>
                </a:path>
                <a:path w="283845" h="450850">
                  <a:moveTo>
                    <a:pt x="252547" y="177025"/>
                  </a:moveTo>
                  <a:lnTo>
                    <a:pt x="215044" y="177025"/>
                  </a:lnTo>
                  <a:lnTo>
                    <a:pt x="236037" y="210540"/>
                  </a:lnTo>
                  <a:lnTo>
                    <a:pt x="237370" y="212877"/>
                  </a:lnTo>
                  <a:lnTo>
                    <a:pt x="238653" y="215264"/>
                  </a:lnTo>
                  <a:lnTo>
                    <a:pt x="157843" y="305206"/>
                  </a:lnTo>
                  <a:lnTo>
                    <a:pt x="200739" y="305206"/>
                  </a:lnTo>
                  <a:lnTo>
                    <a:pt x="250413" y="249923"/>
                  </a:lnTo>
                  <a:lnTo>
                    <a:pt x="281238" y="249923"/>
                  </a:lnTo>
                  <a:lnTo>
                    <a:pt x="277160" y="225695"/>
                  </a:lnTo>
                  <a:lnTo>
                    <a:pt x="261119" y="190715"/>
                  </a:lnTo>
                  <a:lnTo>
                    <a:pt x="252547" y="177025"/>
                  </a:lnTo>
                  <a:close/>
                </a:path>
                <a:path w="283845" h="450850">
                  <a:moveTo>
                    <a:pt x="111597" y="176644"/>
                  </a:moveTo>
                  <a:lnTo>
                    <a:pt x="68575" y="176644"/>
                  </a:lnTo>
                  <a:lnTo>
                    <a:pt x="126309" y="240550"/>
                  </a:lnTo>
                  <a:lnTo>
                    <a:pt x="126309" y="304977"/>
                  </a:lnTo>
                  <a:lnTo>
                    <a:pt x="157843" y="304977"/>
                  </a:lnTo>
                  <a:lnTo>
                    <a:pt x="157969" y="240550"/>
                  </a:lnTo>
                  <a:lnTo>
                    <a:pt x="200758" y="192925"/>
                  </a:lnTo>
                  <a:lnTo>
                    <a:pt x="126309" y="192925"/>
                  </a:lnTo>
                  <a:lnTo>
                    <a:pt x="111597" y="176644"/>
                  </a:lnTo>
                  <a:close/>
                </a:path>
                <a:path w="283845" h="450850">
                  <a:moveTo>
                    <a:pt x="194591" y="84467"/>
                  </a:moveTo>
                  <a:lnTo>
                    <a:pt x="126309" y="84467"/>
                  </a:lnTo>
                  <a:lnTo>
                    <a:pt x="126309" y="192925"/>
                  </a:lnTo>
                  <a:lnTo>
                    <a:pt x="157843" y="192925"/>
                  </a:lnTo>
                  <a:lnTo>
                    <a:pt x="157843" y="85661"/>
                  </a:lnTo>
                  <a:lnTo>
                    <a:pt x="195339" y="85661"/>
                  </a:lnTo>
                  <a:lnTo>
                    <a:pt x="194591" y="84467"/>
                  </a:lnTo>
                  <a:close/>
                </a:path>
                <a:path w="283845" h="450850">
                  <a:moveTo>
                    <a:pt x="195339" y="85661"/>
                  </a:moveTo>
                  <a:lnTo>
                    <a:pt x="157843" y="85661"/>
                  </a:lnTo>
                  <a:lnTo>
                    <a:pt x="197429" y="148869"/>
                  </a:lnTo>
                  <a:lnTo>
                    <a:pt x="157843" y="192925"/>
                  </a:lnTo>
                  <a:lnTo>
                    <a:pt x="200758" y="192925"/>
                  </a:lnTo>
                  <a:lnTo>
                    <a:pt x="215044" y="177025"/>
                  </a:lnTo>
                  <a:lnTo>
                    <a:pt x="252547" y="177025"/>
                  </a:lnTo>
                  <a:lnTo>
                    <a:pt x="195339" y="85661"/>
                  </a:lnTo>
                  <a:close/>
                </a:path>
              </a:pathLst>
            </a:custGeom>
            <a:solidFill>
              <a:srgbClr val="06C4B0"/>
            </a:solid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grpSp>
      <p:sp>
        <p:nvSpPr>
          <p:cNvPr id="108" name="object 21">
            <a:extLst>
              <a:ext uri="{FF2B5EF4-FFF2-40B4-BE49-F238E27FC236}">
                <a16:creationId xmlns:a16="http://schemas.microsoft.com/office/drawing/2014/main" id="{5519BB85-7612-804F-9951-B6414CDDE12E}"/>
              </a:ext>
            </a:extLst>
          </p:cNvPr>
          <p:cNvSpPr txBox="1"/>
          <p:nvPr/>
        </p:nvSpPr>
        <p:spPr>
          <a:xfrm>
            <a:off x="7683449" y="4732176"/>
            <a:ext cx="2621914" cy="791737"/>
          </a:xfrm>
          <a:prstGeom prst="rect">
            <a:avLst/>
          </a:prstGeom>
          <a:ln w="12700">
            <a:solidFill>
              <a:srgbClr val="06C4B0"/>
            </a:solidFill>
          </a:ln>
        </p:spPr>
        <p:txBody>
          <a:bodyPr vert="horz" wrap="square" lIns="0" tIns="108000" rIns="0" bIns="36000" rtlCol="0">
            <a:spAutoFit/>
          </a:bodyPr>
          <a:lstStyle/>
          <a:p>
            <a:pPr marL="203835" marR="196215" lvl="0" indent="0" algn="ctr" defTabSz="457200" rtl="0" eaLnBrk="1" fontAlgn="auto" latinLnBrk="0" hangingPunct="1">
              <a:lnSpc>
                <a:spcPct val="100000"/>
              </a:lnSpc>
              <a:spcBef>
                <a:spcPts val="680"/>
              </a:spcBef>
              <a:spcAft>
                <a:spcPts val="0"/>
              </a:spcAft>
              <a:buClrTx/>
              <a:buSzTx/>
              <a:buFontTx/>
              <a:buNone/>
              <a:tabLst/>
              <a:defRPr/>
            </a:pPr>
            <a:r>
              <a:rPr kumimoji="0" lang="en-IN" sz="1400" b="1" i="0" u="none" strike="noStrike" kern="1200" cap="none" spc="0" normalizeH="0" baseline="0" noProof="0">
                <a:ln>
                  <a:noFill/>
                </a:ln>
                <a:solidFill>
                  <a:prstClr val="black"/>
                </a:solidFill>
                <a:effectLst/>
                <a:uLnTx/>
                <a:uFillTx/>
                <a:latin typeface="Arial" panose="020B0604020202020204"/>
                <a:ea typeface="+mn-ea"/>
                <a:cs typeface="Graphik Bold"/>
              </a:rPr>
              <a:t>Current</a:t>
            </a:r>
            <a:r>
              <a:rPr kumimoji="0" lang="en-IN" sz="1400" b="1" i="0" u="none" strike="noStrike" kern="1200" cap="none" spc="-10" normalizeH="0" baseline="0" noProof="0">
                <a:ln>
                  <a:noFill/>
                </a:ln>
                <a:solidFill>
                  <a:prstClr val="black"/>
                </a:solidFill>
                <a:effectLst/>
                <a:uLnTx/>
                <a:uFillTx/>
                <a:latin typeface="Arial" panose="020B0604020202020204"/>
                <a:ea typeface="+mn-ea"/>
                <a:cs typeface="Graphik Bold"/>
              </a:rPr>
              <a:t> </a:t>
            </a:r>
            <a:r>
              <a:rPr kumimoji="0" lang="en-IN" sz="1400" b="1" i="0" u="none" strike="noStrike" kern="1200" cap="none" spc="0" normalizeH="0" baseline="0" noProof="0">
                <a:ln>
                  <a:noFill/>
                </a:ln>
                <a:solidFill>
                  <a:prstClr val="black"/>
                </a:solidFill>
                <a:effectLst/>
                <a:uLnTx/>
                <a:uFillTx/>
                <a:latin typeface="Arial" panose="020B0604020202020204"/>
                <a:ea typeface="+mn-ea"/>
                <a:cs typeface="Graphik Bold"/>
              </a:rPr>
              <a:t>Data</a:t>
            </a:r>
            <a:r>
              <a:rPr kumimoji="0" lang="en-IN" sz="1400" b="1" i="0" u="none" strike="noStrike" kern="1200" cap="none" spc="-5" normalizeH="0" baseline="0" noProof="0">
                <a:ln>
                  <a:noFill/>
                </a:ln>
                <a:solidFill>
                  <a:prstClr val="black"/>
                </a:solidFill>
                <a:effectLst/>
                <a:uLnTx/>
                <a:uFillTx/>
                <a:latin typeface="Arial" panose="020B0604020202020204"/>
                <a:ea typeface="+mn-ea"/>
                <a:cs typeface="Graphik Bold"/>
              </a:rPr>
              <a:t> </a:t>
            </a:r>
            <a:r>
              <a:rPr kumimoji="0" lang="en-IN" sz="1400" b="1" i="0" u="none" strike="noStrike" kern="1200" cap="none" spc="0" normalizeH="0" baseline="0" noProof="0" err="1">
                <a:ln>
                  <a:noFill/>
                </a:ln>
                <a:solidFill>
                  <a:prstClr val="black"/>
                </a:solidFill>
                <a:effectLst/>
                <a:uLnTx/>
                <a:uFillTx/>
                <a:latin typeface="Arial" panose="020B0604020202020204"/>
                <a:ea typeface="+mn-ea"/>
                <a:cs typeface="Graphik Bold"/>
              </a:rPr>
              <a:t>Center</a:t>
            </a:r>
            <a:r>
              <a:rPr kumimoji="0" lang="en-IN" sz="1400" b="1" i="0" u="none" strike="noStrike" kern="1200" cap="none" spc="-5" normalizeH="0" baseline="0" noProof="0">
                <a:ln>
                  <a:noFill/>
                </a:ln>
                <a:solidFill>
                  <a:prstClr val="black"/>
                </a:solidFill>
                <a:effectLst/>
                <a:uLnTx/>
                <a:uFillTx/>
                <a:latin typeface="Arial" panose="020B0604020202020204"/>
                <a:ea typeface="+mn-ea"/>
                <a:cs typeface="Graphik Bold"/>
              </a:rPr>
              <a:t> </a:t>
            </a:r>
            <a:r>
              <a:rPr kumimoji="0" lang="en-IN" sz="1400" b="1" i="0" u="none" strike="noStrike" kern="1200" cap="none" spc="-20" normalizeH="0" baseline="0" noProof="0">
                <a:ln>
                  <a:noFill/>
                </a:ln>
                <a:solidFill>
                  <a:prstClr val="black"/>
                </a:solidFill>
                <a:effectLst/>
                <a:uLnTx/>
                <a:uFillTx/>
                <a:latin typeface="Arial" panose="020B0604020202020204"/>
                <a:ea typeface="+mn-ea"/>
                <a:cs typeface="Graphik Bold"/>
              </a:rPr>
              <a:t>Load </a:t>
            </a:r>
            <a:r>
              <a:rPr kumimoji="0" sz="1400" b="0" i="0" u="none" strike="noStrike" kern="1200" cap="none" spc="0" normalizeH="0" baseline="0" noProof="0">
                <a:ln>
                  <a:noFill/>
                </a:ln>
                <a:solidFill>
                  <a:prstClr val="black"/>
                </a:solidFill>
                <a:effectLst/>
                <a:uLnTx/>
                <a:uFillTx/>
                <a:latin typeface="Arial" panose="020B0604020202020204"/>
                <a:ea typeface="+mn-ea"/>
                <a:cs typeface="Graphik Regular"/>
              </a:rPr>
              <a:t>IT</a:t>
            </a:r>
            <a:r>
              <a:rPr kumimoji="0" sz="1400" b="0" i="0" u="none" strike="noStrike" kern="1200" cap="none" spc="-20" normalizeH="0" baseline="0" noProof="0">
                <a:ln>
                  <a:noFill/>
                </a:ln>
                <a:solidFill>
                  <a:prstClr val="black"/>
                </a:solidFill>
                <a:effectLst/>
                <a:uLnTx/>
                <a:uFillTx/>
                <a:latin typeface="Arial" panose="020B0604020202020204"/>
                <a:ea typeface="+mn-ea"/>
                <a:cs typeface="Graphik Regular"/>
              </a:rPr>
              <a:t> </a:t>
            </a:r>
            <a:r>
              <a:rPr kumimoji="0" sz="1400" b="0" i="0" u="none" strike="noStrike" kern="1200" cap="none" spc="0" normalizeH="0" baseline="0" noProof="0">
                <a:ln>
                  <a:noFill/>
                </a:ln>
                <a:solidFill>
                  <a:prstClr val="black"/>
                </a:solidFill>
                <a:effectLst/>
                <a:uLnTx/>
                <a:uFillTx/>
                <a:latin typeface="Arial" panose="020B0604020202020204"/>
                <a:ea typeface="+mn-ea"/>
                <a:cs typeface="Graphik Regular"/>
              </a:rPr>
              <a:t>Infrastructure</a:t>
            </a:r>
            <a:r>
              <a:rPr kumimoji="0" sz="1400" b="0" i="0" u="none" strike="noStrike" kern="1200" cap="none" spc="-15" normalizeH="0" baseline="0" noProof="0">
                <a:ln>
                  <a:noFill/>
                </a:ln>
                <a:solidFill>
                  <a:prstClr val="black"/>
                </a:solidFill>
                <a:effectLst/>
                <a:uLnTx/>
                <a:uFillTx/>
                <a:latin typeface="Arial" panose="020B0604020202020204"/>
                <a:ea typeface="+mn-ea"/>
                <a:cs typeface="Graphik Regular"/>
              </a:rPr>
              <a:t> </a:t>
            </a:r>
            <a:r>
              <a:rPr kumimoji="0" sz="1400" b="0" i="0" u="none" strike="noStrike" kern="1200" cap="none" spc="-25" normalizeH="0" baseline="0" noProof="0">
                <a:ln>
                  <a:noFill/>
                </a:ln>
                <a:solidFill>
                  <a:prstClr val="black"/>
                </a:solidFill>
                <a:effectLst/>
                <a:uLnTx/>
                <a:uFillTx/>
                <a:latin typeface="Arial" panose="020B0604020202020204"/>
                <a:ea typeface="+mn-ea"/>
                <a:cs typeface="Graphik Regular"/>
              </a:rPr>
              <a:t>and </a:t>
            </a:r>
            <a:r>
              <a:rPr kumimoji="0" sz="1400" b="0" i="0" u="none" strike="noStrike" kern="1200" cap="none" spc="-10" normalizeH="0" baseline="0" noProof="0">
                <a:ln>
                  <a:noFill/>
                </a:ln>
                <a:solidFill>
                  <a:prstClr val="black"/>
                </a:solidFill>
                <a:effectLst/>
                <a:uLnTx/>
                <a:uFillTx/>
                <a:latin typeface="Arial" panose="020B0604020202020204"/>
                <a:ea typeface="+mn-ea"/>
                <a:cs typeface="Graphik Regular"/>
              </a:rPr>
              <a:t>Operations</a:t>
            </a:r>
            <a:endParaRPr kumimoji="0" sz="1400" b="0" i="0" u="none" strike="noStrike" kern="1200" cap="none" spc="0" normalizeH="0" baseline="0" noProof="0">
              <a:ln>
                <a:noFill/>
              </a:ln>
              <a:solidFill>
                <a:prstClr val="black"/>
              </a:solidFill>
              <a:effectLst/>
              <a:uLnTx/>
              <a:uFillTx/>
              <a:latin typeface="Arial" panose="020B0604020202020204"/>
              <a:ea typeface="+mn-ea"/>
              <a:cs typeface="Graphik Regular"/>
            </a:endParaRPr>
          </a:p>
        </p:txBody>
      </p:sp>
      <p:sp>
        <p:nvSpPr>
          <p:cNvPr id="109" name="object 22">
            <a:extLst>
              <a:ext uri="{FF2B5EF4-FFF2-40B4-BE49-F238E27FC236}">
                <a16:creationId xmlns:a16="http://schemas.microsoft.com/office/drawing/2014/main" id="{58B236F2-002B-05A7-F70D-3C7473200DB4}"/>
              </a:ext>
            </a:extLst>
          </p:cNvPr>
          <p:cNvSpPr txBox="1"/>
          <p:nvPr/>
        </p:nvSpPr>
        <p:spPr>
          <a:xfrm>
            <a:off x="4558931" y="4760815"/>
            <a:ext cx="2831464" cy="784748"/>
          </a:xfrm>
          <a:prstGeom prst="rect">
            <a:avLst/>
          </a:prstGeom>
          <a:ln w="12700">
            <a:solidFill>
              <a:srgbClr val="009AD7"/>
            </a:solidFill>
          </a:ln>
        </p:spPr>
        <p:txBody>
          <a:bodyPr vert="horz" wrap="square" lIns="0" tIns="108000" rIns="0" bIns="36000" rtlCol="0">
            <a:spAutoFit/>
          </a:bodyPr>
          <a:lstStyle/>
          <a:p>
            <a:pPr marL="443230" marR="435609" lvl="0" indent="0" algn="ctr" defTabSz="457200" rtl="0" eaLnBrk="1" fontAlgn="auto" latinLnBrk="0" hangingPunct="1">
              <a:lnSpc>
                <a:spcPct val="101200"/>
              </a:lnSpc>
              <a:spcBef>
                <a:spcPts val="660"/>
              </a:spcBef>
              <a:spcAft>
                <a:spcPts val="0"/>
              </a:spcAft>
              <a:buClrTx/>
              <a:buSzTx/>
              <a:buFontTx/>
              <a:buNone/>
              <a:tabLst/>
              <a:defRPr/>
            </a:pPr>
            <a:r>
              <a:rPr kumimoji="0" lang="en-IN" sz="1400" b="1" i="0" u="none" strike="noStrike" kern="1200" cap="none" spc="0" normalizeH="0" baseline="0" noProof="0">
                <a:ln>
                  <a:noFill/>
                </a:ln>
                <a:solidFill>
                  <a:prstClr val="black"/>
                </a:solidFill>
                <a:effectLst/>
                <a:uLnTx/>
                <a:uFillTx/>
                <a:latin typeface="Arial" panose="020B0604020202020204"/>
                <a:ea typeface="+mn-ea"/>
                <a:cs typeface="Graphik Bold"/>
              </a:rPr>
              <a:t>Digital </a:t>
            </a:r>
            <a:r>
              <a:rPr kumimoji="0" lang="en-IN" sz="1400" b="1" i="0" u="none" strike="noStrike" kern="1200" cap="none" spc="-10" normalizeH="0" baseline="0" noProof="0">
                <a:ln>
                  <a:noFill/>
                </a:ln>
                <a:solidFill>
                  <a:prstClr val="black"/>
                </a:solidFill>
                <a:effectLst/>
                <a:uLnTx/>
                <a:uFillTx/>
                <a:latin typeface="Arial" panose="020B0604020202020204"/>
                <a:ea typeface="+mn-ea"/>
                <a:cs typeface="Graphik Bold"/>
              </a:rPr>
              <a:t>Transformation </a:t>
            </a:r>
            <a:r>
              <a:rPr kumimoji="0" sz="1400" b="0" i="0" u="none" strike="noStrike" kern="1200" cap="none" spc="0" normalizeH="0" baseline="0" noProof="0">
                <a:ln>
                  <a:noFill/>
                </a:ln>
                <a:solidFill>
                  <a:prstClr val="black"/>
                </a:solidFill>
                <a:effectLst/>
                <a:uLnTx/>
                <a:uFillTx/>
                <a:latin typeface="Arial" panose="020B0604020202020204"/>
                <a:ea typeface="+mn-ea"/>
                <a:cs typeface="Graphik Regular"/>
              </a:rPr>
              <a:t>Developers,</a:t>
            </a:r>
            <a:r>
              <a:rPr kumimoji="0" sz="1400" b="0" i="0" u="none" strike="noStrike" kern="1200" cap="none" spc="-45" normalizeH="0" baseline="0" noProof="0">
                <a:ln>
                  <a:noFill/>
                </a:ln>
                <a:solidFill>
                  <a:prstClr val="black"/>
                </a:solidFill>
                <a:effectLst/>
                <a:uLnTx/>
                <a:uFillTx/>
                <a:latin typeface="Arial" panose="020B0604020202020204"/>
                <a:ea typeface="+mn-ea"/>
                <a:cs typeface="Graphik Regular"/>
              </a:rPr>
              <a:t> </a:t>
            </a:r>
            <a:r>
              <a:rPr kumimoji="0" sz="1400" b="0" i="0" u="none" strike="noStrike" kern="1200" cap="none" spc="-10" normalizeH="0" baseline="0" noProof="0">
                <a:ln>
                  <a:noFill/>
                </a:ln>
                <a:solidFill>
                  <a:prstClr val="black"/>
                </a:solidFill>
                <a:effectLst/>
                <a:uLnTx/>
                <a:uFillTx/>
                <a:latin typeface="Arial" panose="020B0604020202020204"/>
                <a:ea typeface="+mn-ea"/>
                <a:cs typeface="Graphik Regular"/>
              </a:rPr>
              <a:t>Business Technologists</a:t>
            </a:r>
            <a:endParaRPr kumimoji="0" sz="1400" b="0" i="0" u="none" strike="noStrike" kern="1200" cap="none" spc="0" normalizeH="0" baseline="0" noProof="0">
              <a:ln>
                <a:noFill/>
              </a:ln>
              <a:solidFill>
                <a:prstClr val="black"/>
              </a:solidFill>
              <a:effectLst/>
              <a:uLnTx/>
              <a:uFillTx/>
              <a:latin typeface="Arial" panose="020B0604020202020204"/>
              <a:ea typeface="+mn-ea"/>
              <a:cs typeface="Graphik Regular"/>
            </a:endParaRPr>
          </a:p>
        </p:txBody>
      </p:sp>
      <p:sp>
        <p:nvSpPr>
          <p:cNvPr id="110" name="object 23">
            <a:extLst>
              <a:ext uri="{FF2B5EF4-FFF2-40B4-BE49-F238E27FC236}">
                <a16:creationId xmlns:a16="http://schemas.microsoft.com/office/drawing/2014/main" id="{DF617866-8413-0876-A99D-2C66AF2DF3E6}"/>
              </a:ext>
            </a:extLst>
          </p:cNvPr>
          <p:cNvSpPr txBox="1"/>
          <p:nvPr/>
        </p:nvSpPr>
        <p:spPr>
          <a:xfrm>
            <a:off x="8434213" y="3984237"/>
            <a:ext cx="1160780" cy="228268"/>
          </a:xfrm>
          <a:prstGeom prst="rect">
            <a:avLst/>
          </a:prstGeom>
        </p:spPr>
        <p:txBody>
          <a:bodyPr vert="horz" wrap="square" lIns="0" tIns="12700" rIns="0" bIns="0" rtlCol="0">
            <a:spAutoFit/>
          </a:bodyPr>
          <a:lstStyle/>
          <a:p>
            <a:pPr marL="12700" marR="0" lvl="0" indent="0" algn="l" defTabSz="457200" rtl="0" eaLnBrk="1" fontAlgn="auto" latinLnBrk="0" hangingPunct="1">
              <a:lnSpc>
                <a:spcPct val="100000"/>
              </a:lnSpc>
              <a:spcBef>
                <a:spcPts val="100"/>
              </a:spcBef>
              <a:spcAft>
                <a:spcPts val="0"/>
              </a:spcAft>
              <a:buClrTx/>
              <a:buSzTx/>
              <a:buFontTx/>
              <a:buNone/>
              <a:tabLst/>
              <a:defRPr/>
            </a:pPr>
            <a:r>
              <a:rPr kumimoji="0" sz="1400" b="0" i="0" u="none" strike="noStrike" kern="1200" cap="none" spc="-10" normalizeH="0" baseline="0" noProof="0">
                <a:ln>
                  <a:noFill/>
                </a:ln>
                <a:solidFill>
                  <a:prstClr val="black"/>
                </a:solidFill>
                <a:effectLst/>
                <a:uLnTx/>
                <a:uFillTx/>
                <a:latin typeface="Arial" panose="020B0604020202020204"/>
                <a:ea typeface="+mn-ea"/>
                <a:cs typeface="Graphik Regular"/>
              </a:rPr>
              <a:t>Infrastructure</a:t>
            </a:r>
            <a:endParaRPr kumimoji="0" sz="1400" b="0" i="0" u="none" strike="noStrike" kern="1200" cap="none" spc="0" normalizeH="0" baseline="0" noProof="0">
              <a:ln>
                <a:noFill/>
              </a:ln>
              <a:solidFill>
                <a:prstClr val="black"/>
              </a:solidFill>
              <a:effectLst/>
              <a:uLnTx/>
              <a:uFillTx/>
              <a:latin typeface="Arial" panose="020B0604020202020204"/>
              <a:ea typeface="+mn-ea"/>
              <a:cs typeface="Graphik Regular"/>
            </a:endParaRPr>
          </a:p>
        </p:txBody>
      </p:sp>
      <p:grpSp>
        <p:nvGrpSpPr>
          <p:cNvPr id="111" name="object 24">
            <a:extLst>
              <a:ext uri="{FF2B5EF4-FFF2-40B4-BE49-F238E27FC236}">
                <a16:creationId xmlns:a16="http://schemas.microsoft.com/office/drawing/2014/main" id="{3C4FDF62-1373-E80E-E154-C9D809CE58A6}"/>
              </a:ext>
            </a:extLst>
          </p:cNvPr>
          <p:cNvGrpSpPr/>
          <p:nvPr/>
        </p:nvGrpSpPr>
        <p:grpSpPr>
          <a:xfrm>
            <a:off x="1942413" y="3408601"/>
            <a:ext cx="8121650" cy="460375"/>
            <a:chOff x="546100" y="2616580"/>
            <a:chExt cx="8121650" cy="460375"/>
          </a:xfrm>
        </p:grpSpPr>
        <p:sp>
          <p:nvSpPr>
            <p:cNvPr id="112" name="object 25">
              <a:extLst>
                <a:ext uri="{FF2B5EF4-FFF2-40B4-BE49-F238E27FC236}">
                  <a16:creationId xmlns:a16="http://schemas.microsoft.com/office/drawing/2014/main" id="{3F084C19-C3B5-A27F-625C-EED84AE6F38C}"/>
                </a:ext>
              </a:extLst>
            </p:cNvPr>
            <p:cNvSpPr/>
            <p:nvPr/>
          </p:nvSpPr>
          <p:spPr>
            <a:xfrm>
              <a:off x="7397750" y="2626105"/>
              <a:ext cx="1270000" cy="450850"/>
            </a:xfrm>
            <a:custGeom>
              <a:avLst/>
              <a:gdLst/>
              <a:ahLst/>
              <a:cxnLst/>
              <a:rect l="l" t="t" r="r" b="b"/>
              <a:pathLst>
                <a:path w="1270000" h="450850">
                  <a:moveTo>
                    <a:pt x="62598" y="305943"/>
                  </a:moveTo>
                  <a:lnTo>
                    <a:pt x="0" y="305943"/>
                  </a:lnTo>
                  <a:lnTo>
                    <a:pt x="0" y="338137"/>
                  </a:lnTo>
                  <a:lnTo>
                    <a:pt x="62598" y="338137"/>
                  </a:lnTo>
                  <a:lnTo>
                    <a:pt x="62598" y="305943"/>
                  </a:lnTo>
                  <a:close/>
                </a:path>
                <a:path w="1270000" h="450850">
                  <a:moveTo>
                    <a:pt x="62598" y="241515"/>
                  </a:moveTo>
                  <a:lnTo>
                    <a:pt x="0" y="241515"/>
                  </a:lnTo>
                  <a:lnTo>
                    <a:pt x="0" y="273735"/>
                  </a:lnTo>
                  <a:lnTo>
                    <a:pt x="62598" y="273735"/>
                  </a:lnTo>
                  <a:lnTo>
                    <a:pt x="62598" y="241515"/>
                  </a:lnTo>
                  <a:close/>
                </a:path>
                <a:path w="1270000" h="450850">
                  <a:moveTo>
                    <a:pt x="62598" y="177114"/>
                  </a:moveTo>
                  <a:lnTo>
                    <a:pt x="0" y="177114"/>
                  </a:lnTo>
                  <a:lnTo>
                    <a:pt x="0" y="209321"/>
                  </a:lnTo>
                  <a:lnTo>
                    <a:pt x="62598" y="209321"/>
                  </a:lnTo>
                  <a:lnTo>
                    <a:pt x="62598" y="177114"/>
                  </a:lnTo>
                  <a:close/>
                </a:path>
                <a:path w="1270000" h="450850">
                  <a:moveTo>
                    <a:pt x="62598" y="112712"/>
                  </a:moveTo>
                  <a:lnTo>
                    <a:pt x="0" y="112712"/>
                  </a:lnTo>
                  <a:lnTo>
                    <a:pt x="0" y="144907"/>
                  </a:lnTo>
                  <a:lnTo>
                    <a:pt x="62598" y="144907"/>
                  </a:lnTo>
                  <a:lnTo>
                    <a:pt x="62598" y="112712"/>
                  </a:lnTo>
                  <a:close/>
                </a:path>
                <a:path w="1270000" h="450850">
                  <a:moveTo>
                    <a:pt x="140830" y="386448"/>
                  </a:moveTo>
                  <a:lnTo>
                    <a:pt x="109537" y="386448"/>
                  </a:lnTo>
                  <a:lnTo>
                    <a:pt x="109537" y="450850"/>
                  </a:lnTo>
                  <a:lnTo>
                    <a:pt x="140830" y="450850"/>
                  </a:lnTo>
                  <a:lnTo>
                    <a:pt x="140830" y="386448"/>
                  </a:lnTo>
                  <a:close/>
                </a:path>
                <a:path w="1270000" h="450850">
                  <a:moveTo>
                    <a:pt x="140830" y="0"/>
                  </a:moveTo>
                  <a:lnTo>
                    <a:pt x="109537" y="0"/>
                  </a:lnTo>
                  <a:lnTo>
                    <a:pt x="109537" y="64401"/>
                  </a:lnTo>
                  <a:lnTo>
                    <a:pt x="140830" y="64401"/>
                  </a:lnTo>
                  <a:lnTo>
                    <a:pt x="140830" y="0"/>
                  </a:lnTo>
                  <a:close/>
                </a:path>
                <a:path w="1270000" h="450850">
                  <a:moveTo>
                    <a:pt x="203428" y="386448"/>
                  </a:moveTo>
                  <a:lnTo>
                    <a:pt x="172135" y="386448"/>
                  </a:lnTo>
                  <a:lnTo>
                    <a:pt x="172135" y="450850"/>
                  </a:lnTo>
                  <a:lnTo>
                    <a:pt x="203428" y="450850"/>
                  </a:lnTo>
                  <a:lnTo>
                    <a:pt x="203428" y="386448"/>
                  </a:lnTo>
                  <a:close/>
                </a:path>
                <a:path w="1270000" h="450850">
                  <a:moveTo>
                    <a:pt x="203428" y="0"/>
                  </a:moveTo>
                  <a:lnTo>
                    <a:pt x="172135" y="0"/>
                  </a:lnTo>
                  <a:lnTo>
                    <a:pt x="172135" y="64401"/>
                  </a:lnTo>
                  <a:lnTo>
                    <a:pt x="203428" y="64401"/>
                  </a:lnTo>
                  <a:lnTo>
                    <a:pt x="203428" y="0"/>
                  </a:lnTo>
                  <a:close/>
                </a:path>
                <a:path w="1270000" h="450850">
                  <a:moveTo>
                    <a:pt x="266014" y="386448"/>
                  </a:moveTo>
                  <a:lnTo>
                    <a:pt x="234721" y="386448"/>
                  </a:lnTo>
                  <a:lnTo>
                    <a:pt x="234721" y="450850"/>
                  </a:lnTo>
                  <a:lnTo>
                    <a:pt x="266014" y="450850"/>
                  </a:lnTo>
                  <a:lnTo>
                    <a:pt x="266014" y="386448"/>
                  </a:lnTo>
                  <a:close/>
                </a:path>
                <a:path w="1270000" h="450850">
                  <a:moveTo>
                    <a:pt x="266014" y="0"/>
                  </a:moveTo>
                  <a:lnTo>
                    <a:pt x="234721" y="0"/>
                  </a:lnTo>
                  <a:lnTo>
                    <a:pt x="234721" y="64401"/>
                  </a:lnTo>
                  <a:lnTo>
                    <a:pt x="266014" y="64401"/>
                  </a:lnTo>
                  <a:lnTo>
                    <a:pt x="266014" y="0"/>
                  </a:lnTo>
                  <a:close/>
                </a:path>
                <a:path w="1270000" h="450850">
                  <a:moveTo>
                    <a:pt x="328599" y="386448"/>
                  </a:moveTo>
                  <a:lnTo>
                    <a:pt x="297307" y="386448"/>
                  </a:lnTo>
                  <a:lnTo>
                    <a:pt x="297307" y="450850"/>
                  </a:lnTo>
                  <a:lnTo>
                    <a:pt x="328599" y="450850"/>
                  </a:lnTo>
                  <a:lnTo>
                    <a:pt x="328599" y="386448"/>
                  </a:lnTo>
                  <a:close/>
                </a:path>
                <a:path w="1270000" h="450850">
                  <a:moveTo>
                    <a:pt x="328599" y="0"/>
                  </a:moveTo>
                  <a:lnTo>
                    <a:pt x="297307" y="0"/>
                  </a:lnTo>
                  <a:lnTo>
                    <a:pt x="297307" y="64401"/>
                  </a:lnTo>
                  <a:lnTo>
                    <a:pt x="328599" y="64401"/>
                  </a:lnTo>
                  <a:lnTo>
                    <a:pt x="328599" y="0"/>
                  </a:lnTo>
                  <a:close/>
                </a:path>
                <a:path w="1270000" h="450850">
                  <a:moveTo>
                    <a:pt x="344233" y="96774"/>
                  </a:moveTo>
                  <a:lnTo>
                    <a:pt x="93878" y="96774"/>
                  </a:lnTo>
                  <a:lnTo>
                    <a:pt x="93878" y="128524"/>
                  </a:lnTo>
                  <a:lnTo>
                    <a:pt x="93878" y="321564"/>
                  </a:lnTo>
                  <a:lnTo>
                    <a:pt x="93878" y="354584"/>
                  </a:lnTo>
                  <a:lnTo>
                    <a:pt x="344233" y="354584"/>
                  </a:lnTo>
                  <a:lnTo>
                    <a:pt x="344233" y="322046"/>
                  </a:lnTo>
                  <a:lnTo>
                    <a:pt x="344233" y="321564"/>
                  </a:lnTo>
                  <a:lnTo>
                    <a:pt x="344233" y="128816"/>
                  </a:lnTo>
                  <a:lnTo>
                    <a:pt x="312940" y="128816"/>
                  </a:lnTo>
                  <a:lnTo>
                    <a:pt x="312940" y="321564"/>
                  </a:lnTo>
                  <a:lnTo>
                    <a:pt x="125183" y="321564"/>
                  </a:lnTo>
                  <a:lnTo>
                    <a:pt x="125183" y="128524"/>
                  </a:lnTo>
                  <a:lnTo>
                    <a:pt x="344233" y="128524"/>
                  </a:lnTo>
                  <a:lnTo>
                    <a:pt x="344233" y="96774"/>
                  </a:lnTo>
                  <a:close/>
                </a:path>
                <a:path w="1270000" h="450850">
                  <a:moveTo>
                    <a:pt x="438137" y="305943"/>
                  </a:moveTo>
                  <a:lnTo>
                    <a:pt x="375551" y="305943"/>
                  </a:lnTo>
                  <a:lnTo>
                    <a:pt x="375551" y="338137"/>
                  </a:lnTo>
                  <a:lnTo>
                    <a:pt x="438137" y="338137"/>
                  </a:lnTo>
                  <a:lnTo>
                    <a:pt x="438137" y="305943"/>
                  </a:lnTo>
                  <a:close/>
                </a:path>
                <a:path w="1270000" h="450850">
                  <a:moveTo>
                    <a:pt x="438137" y="241515"/>
                  </a:moveTo>
                  <a:lnTo>
                    <a:pt x="375551" y="241515"/>
                  </a:lnTo>
                  <a:lnTo>
                    <a:pt x="375551" y="273735"/>
                  </a:lnTo>
                  <a:lnTo>
                    <a:pt x="438137" y="273735"/>
                  </a:lnTo>
                  <a:lnTo>
                    <a:pt x="438137" y="241515"/>
                  </a:lnTo>
                  <a:close/>
                </a:path>
                <a:path w="1270000" h="450850">
                  <a:moveTo>
                    <a:pt x="438137" y="177114"/>
                  </a:moveTo>
                  <a:lnTo>
                    <a:pt x="375551" y="177114"/>
                  </a:lnTo>
                  <a:lnTo>
                    <a:pt x="375551" y="209321"/>
                  </a:lnTo>
                  <a:lnTo>
                    <a:pt x="438137" y="209321"/>
                  </a:lnTo>
                  <a:lnTo>
                    <a:pt x="438137" y="177114"/>
                  </a:lnTo>
                  <a:close/>
                </a:path>
                <a:path w="1270000" h="450850">
                  <a:moveTo>
                    <a:pt x="438137" y="112712"/>
                  </a:moveTo>
                  <a:lnTo>
                    <a:pt x="375551" y="112712"/>
                  </a:lnTo>
                  <a:lnTo>
                    <a:pt x="375551" y="144907"/>
                  </a:lnTo>
                  <a:lnTo>
                    <a:pt x="438137" y="144907"/>
                  </a:lnTo>
                  <a:lnTo>
                    <a:pt x="438137" y="112712"/>
                  </a:lnTo>
                  <a:close/>
                </a:path>
                <a:path w="1270000" h="450850">
                  <a:moveTo>
                    <a:pt x="1270000" y="113030"/>
                  </a:moveTo>
                  <a:lnTo>
                    <a:pt x="1265504" y="91440"/>
                  </a:lnTo>
                  <a:lnTo>
                    <a:pt x="1263815" y="88900"/>
                  </a:lnTo>
                  <a:lnTo>
                    <a:pt x="1253718" y="73660"/>
                  </a:lnTo>
                  <a:lnTo>
                    <a:pt x="1251978" y="72390"/>
                  </a:lnTo>
                  <a:lnTo>
                    <a:pt x="1238694" y="62661"/>
                  </a:lnTo>
                  <a:lnTo>
                    <a:pt x="1238694" y="113030"/>
                  </a:lnTo>
                  <a:lnTo>
                    <a:pt x="1238694" y="119380"/>
                  </a:lnTo>
                  <a:lnTo>
                    <a:pt x="1236141" y="125730"/>
                  </a:lnTo>
                  <a:lnTo>
                    <a:pt x="1227924" y="134620"/>
                  </a:lnTo>
                  <a:lnTo>
                    <a:pt x="1222235" y="137160"/>
                  </a:lnTo>
                  <a:lnTo>
                    <a:pt x="1211872" y="137160"/>
                  </a:lnTo>
                  <a:lnTo>
                    <a:pt x="1211872" y="297180"/>
                  </a:lnTo>
                  <a:lnTo>
                    <a:pt x="1201712" y="284454"/>
                  </a:lnTo>
                  <a:lnTo>
                    <a:pt x="1201712" y="335280"/>
                  </a:lnTo>
                  <a:lnTo>
                    <a:pt x="1201432" y="336550"/>
                  </a:lnTo>
                  <a:lnTo>
                    <a:pt x="1201254" y="336550"/>
                  </a:lnTo>
                  <a:lnTo>
                    <a:pt x="1201039" y="337820"/>
                  </a:lnTo>
                  <a:lnTo>
                    <a:pt x="1082586" y="367030"/>
                  </a:lnTo>
                  <a:lnTo>
                    <a:pt x="1080236" y="363220"/>
                  </a:lnTo>
                  <a:lnTo>
                    <a:pt x="1079284" y="361950"/>
                  </a:lnTo>
                  <a:lnTo>
                    <a:pt x="1077404" y="359410"/>
                  </a:lnTo>
                  <a:lnTo>
                    <a:pt x="1074127" y="355600"/>
                  </a:lnTo>
                  <a:lnTo>
                    <a:pt x="1082179" y="340360"/>
                  </a:lnTo>
                  <a:lnTo>
                    <a:pt x="1117777" y="273050"/>
                  </a:lnTo>
                  <a:lnTo>
                    <a:pt x="1121448" y="274320"/>
                  </a:lnTo>
                  <a:lnTo>
                    <a:pt x="1136586" y="274320"/>
                  </a:lnTo>
                  <a:lnTo>
                    <a:pt x="1143647" y="273050"/>
                  </a:lnTo>
                  <a:lnTo>
                    <a:pt x="1150112" y="270510"/>
                  </a:lnTo>
                  <a:lnTo>
                    <a:pt x="1201712" y="335280"/>
                  </a:lnTo>
                  <a:lnTo>
                    <a:pt x="1201712" y="284454"/>
                  </a:lnTo>
                  <a:lnTo>
                    <a:pt x="1190586" y="270510"/>
                  </a:lnTo>
                  <a:lnTo>
                    <a:pt x="1174369" y="250190"/>
                  </a:lnTo>
                  <a:lnTo>
                    <a:pt x="1175715" y="247650"/>
                  </a:lnTo>
                  <a:lnTo>
                    <a:pt x="1183830" y="217170"/>
                  </a:lnTo>
                  <a:lnTo>
                    <a:pt x="1183309" y="209550"/>
                  </a:lnTo>
                  <a:lnTo>
                    <a:pt x="1181557" y="201930"/>
                  </a:lnTo>
                  <a:lnTo>
                    <a:pt x="1178750" y="194310"/>
                  </a:lnTo>
                  <a:lnTo>
                    <a:pt x="1174978" y="186690"/>
                  </a:lnTo>
                  <a:lnTo>
                    <a:pt x="1192199" y="166370"/>
                  </a:lnTo>
                  <a:lnTo>
                    <a:pt x="1193279" y="165100"/>
                  </a:lnTo>
                  <a:lnTo>
                    <a:pt x="1196454" y="166370"/>
                  </a:lnTo>
                  <a:lnTo>
                    <a:pt x="1199781" y="167640"/>
                  </a:lnTo>
                  <a:lnTo>
                    <a:pt x="1203223" y="168910"/>
                  </a:lnTo>
                  <a:lnTo>
                    <a:pt x="1211872" y="297180"/>
                  </a:lnTo>
                  <a:lnTo>
                    <a:pt x="1211872" y="137160"/>
                  </a:lnTo>
                  <a:lnTo>
                    <a:pt x="1209776" y="137160"/>
                  </a:lnTo>
                  <a:lnTo>
                    <a:pt x="1204798" y="135890"/>
                  </a:lnTo>
                  <a:lnTo>
                    <a:pt x="1196124" y="128270"/>
                  </a:lnTo>
                  <a:lnTo>
                    <a:pt x="1192911" y="123190"/>
                  </a:lnTo>
                  <a:lnTo>
                    <a:pt x="1191945" y="115570"/>
                  </a:lnTo>
                  <a:lnTo>
                    <a:pt x="1191755" y="114300"/>
                  </a:lnTo>
                  <a:lnTo>
                    <a:pt x="1191755" y="113030"/>
                  </a:lnTo>
                  <a:lnTo>
                    <a:pt x="1193596" y="104140"/>
                  </a:lnTo>
                  <a:lnTo>
                    <a:pt x="1198626" y="96520"/>
                  </a:lnTo>
                  <a:lnTo>
                    <a:pt x="1206093" y="91440"/>
                  </a:lnTo>
                  <a:lnTo>
                    <a:pt x="1215224" y="88900"/>
                  </a:lnTo>
                  <a:lnTo>
                    <a:pt x="1224356" y="91440"/>
                  </a:lnTo>
                  <a:lnTo>
                    <a:pt x="1231811" y="96520"/>
                  </a:lnTo>
                  <a:lnTo>
                    <a:pt x="1236840" y="104140"/>
                  </a:lnTo>
                  <a:lnTo>
                    <a:pt x="1238694" y="113030"/>
                  </a:lnTo>
                  <a:lnTo>
                    <a:pt x="1238694" y="62661"/>
                  </a:lnTo>
                  <a:lnTo>
                    <a:pt x="1236383" y="60960"/>
                  </a:lnTo>
                  <a:lnTo>
                    <a:pt x="1215224" y="57150"/>
                  </a:lnTo>
                  <a:lnTo>
                    <a:pt x="1204696" y="58420"/>
                  </a:lnTo>
                  <a:lnTo>
                    <a:pt x="1194866" y="60960"/>
                  </a:lnTo>
                  <a:lnTo>
                    <a:pt x="1185900" y="66040"/>
                  </a:lnTo>
                  <a:lnTo>
                    <a:pt x="1177975" y="72390"/>
                  </a:lnTo>
                  <a:lnTo>
                    <a:pt x="1169416" y="67932"/>
                  </a:lnTo>
                  <a:lnTo>
                    <a:pt x="1169416" y="143510"/>
                  </a:lnTo>
                  <a:lnTo>
                    <a:pt x="1152626" y="164465"/>
                  </a:lnTo>
                  <a:lnTo>
                    <a:pt x="1152626" y="217170"/>
                  </a:lnTo>
                  <a:lnTo>
                    <a:pt x="1152626" y="219710"/>
                  </a:lnTo>
                  <a:lnTo>
                    <a:pt x="1152271" y="222250"/>
                  </a:lnTo>
                  <a:lnTo>
                    <a:pt x="1150162" y="228600"/>
                  </a:lnTo>
                  <a:lnTo>
                    <a:pt x="1146289" y="234950"/>
                  </a:lnTo>
                  <a:lnTo>
                    <a:pt x="1140980" y="238760"/>
                  </a:lnTo>
                  <a:lnTo>
                    <a:pt x="1134554" y="241300"/>
                  </a:lnTo>
                  <a:lnTo>
                    <a:pt x="1132827" y="241300"/>
                  </a:lnTo>
                  <a:lnTo>
                    <a:pt x="1131023" y="242570"/>
                  </a:lnTo>
                  <a:lnTo>
                    <a:pt x="1128369" y="242570"/>
                  </a:lnTo>
                  <a:lnTo>
                    <a:pt x="1124381" y="241300"/>
                  </a:lnTo>
                  <a:lnTo>
                    <a:pt x="1121029" y="241300"/>
                  </a:lnTo>
                  <a:lnTo>
                    <a:pt x="1105687" y="220980"/>
                  </a:lnTo>
                  <a:lnTo>
                    <a:pt x="1105687" y="214630"/>
                  </a:lnTo>
                  <a:lnTo>
                    <a:pt x="1106360" y="212090"/>
                  </a:lnTo>
                  <a:lnTo>
                    <a:pt x="1107859" y="208280"/>
                  </a:lnTo>
                  <a:lnTo>
                    <a:pt x="1108303" y="207010"/>
                  </a:lnTo>
                  <a:lnTo>
                    <a:pt x="1108671" y="207010"/>
                  </a:lnTo>
                  <a:lnTo>
                    <a:pt x="1112570" y="199390"/>
                  </a:lnTo>
                  <a:lnTo>
                    <a:pt x="1119911" y="194310"/>
                  </a:lnTo>
                  <a:lnTo>
                    <a:pt x="1135405" y="194310"/>
                  </a:lnTo>
                  <a:lnTo>
                    <a:pt x="1145730" y="199390"/>
                  </a:lnTo>
                  <a:lnTo>
                    <a:pt x="1151191" y="205740"/>
                  </a:lnTo>
                  <a:lnTo>
                    <a:pt x="1152626" y="217170"/>
                  </a:lnTo>
                  <a:lnTo>
                    <a:pt x="1152626" y="164465"/>
                  </a:lnTo>
                  <a:lnTo>
                    <a:pt x="1151089" y="166370"/>
                  </a:lnTo>
                  <a:lnTo>
                    <a:pt x="1144371" y="163830"/>
                  </a:lnTo>
                  <a:lnTo>
                    <a:pt x="1136954" y="161290"/>
                  </a:lnTo>
                  <a:lnTo>
                    <a:pt x="1126718" y="161290"/>
                  </a:lnTo>
                  <a:lnTo>
                    <a:pt x="1100874" y="85090"/>
                  </a:lnTo>
                  <a:lnTo>
                    <a:pt x="1097165" y="74155"/>
                  </a:lnTo>
                  <a:lnTo>
                    <a:pt x="1097165" y="172720"/>
                  </a:lnTo>
                  <a:lnTo>
                    <a:pt x="1090307" y="178435"/>
                  </a:lnTo>
                  <a:lnTo>
                    <a:pt x="1090307" y="257810"/>
                  </a:lnTo>
                  <a:lnTo>
                    <a:pt x="1058748" y="317500"/>
                  </a:lnTo>
                  <a:lnTo>
                    <a:pt x="1058748" y="392430"/>
                  </a:lnTo>
                  <a:lnTo>
                    <a:pt x="1058748" y="398780"/>
                  </a:lnTo>
                  <a:lnTo>
                    <a:pt x="1057617" y="402590"/>
                  </a:lnTo>
                  <a:lnTo>
                    <a:pt x="1051801" y="414020"/>
                  </a:lnTo>
                  <a:lnTo>
                    <a:pt x="1044155" y="419100"/>
                  </a:lnTo>
                  <a:lnTo>
                    <a:pt x="1035278" y="419100"/>
                  </a:lnTo>
                  <a:lnTo>
                    <a:pt x="1012113" y="398780"/>
                  </a:lnTo>
                  <a:lnTo>
                    <a:pt x="1011809" y="397510"/>
                  </a:lnTo>
                  <a:lnTo>
                    <a:pt x="1011809" y="389890"/>
                  </a:lnTo>
                  <a:lnTo>
                    <a:pt x="1013472" y="384810"/>
                  </a:lnTo>
                  <a:lnTo>
                    <a:pt x="1018933" y="377190"/>
                  </a:lnTo>
                  <a:lnTo>
                    <a:pt x="1022769" y="374650"/>
                  </a:lnTo>
                  <a:lnTo>
                    <a:pt x="1027226" y="372110"/>
                  </a:lnTo>
                  <a:lnTo>
                    <a:pt x="1028966" y="372110"/>
                  </a:lnTo>
                  <a:lnTo>
                    <a:pt x="1031608" y="370840"/>
                  </a:lnTo>
                  <a:lnTo>
                    <a:pt x="1039482" y="370840"/>
                  </a:lnTo>
                  <a:lnTo>
                    <a:pt x="1043381" y="372110"/>
                  </a:lnTo>
                  <a:lnTo>
                    <a:pt x="1047394" y="374650"/>
                  </a:lnTo>
                  <a:lnTo>
                    <a:pt x="1048016" y="374650"/>
                  </a:lnTo>
                  <a:lnTo>
                    <a:pt x="1052639" y="378460"/>
                  </a:lnTo>
                  <a:lnTo>
                    <a:pt x="1055674" y="382270"/>
                  </a:lnTo>
                  <a:lnTo>
                    <a:pt x="1057325" y="387350"/>
                  </a:lnTo>
                  <a:lnTo>
                    <a:pt x="1058202" y="389890"/>
                  </a:lnTo>
                  <a:lnTo>
                    <a:pt x="1058748" y="392430"/>
                  </a:lnTo>
                  <a:lnTo>
                    <a:pt x="1058748" y="317500"/>
                  </a:lnTo>
                  <a:lnTo>
                    <a:pt x="1046657" y="340360"/>
                  </a:lnTo>
                  <a:lnTo>
                    <a:pt x="1044232" y="339090"/>
                  </a:lnTo>
                  <a:lnTo>
                    <a:pt x="1039177" y="339090"/>
                  </a:lnTo>
                  <a:lnTo>
                    <a:pt x="1026210" y="279400"/>
                  </a:lnTo>
                  <a:lnTo>
                    <a:pt x="1025931" y="278130"/>
                  </a:lnTo>
                  <a:lnTo>
                    <a:pt x="1025105" y="274320"/>
                  </a:lnTo>
                  <a:lnTo>
                    <a:pt x="1029157" y="270510"/>
                  </a:lnTo>
                  <a:lnTo>
                    <a:pt x="1032141" y="265430"/>
                  </a:lnTo>
                  <a:lnTo>
                    <a:pt x="1033792" y="259080"/>
                  </a:lnTo>
                  <a:lnTo>
                    <a:pt x="1082700" y="247650"/>
                  </a:lnTo>
                  <a:lnTo>
                    <a:pt x="1084897" y="251460"/>
                  </a:lnTo>
                  <a:lnTo>
                    <a:pt x="1087412" y="255270"/>
                  </a:lnTo>
                  <a:lnTo>
                    <a:pt x="1090307" y="257810"/>
                  </a:lnTo>
                  <a:lnTo>
                    <a:pt x="1090307" y="178435"/>
                  </a:lnTo>
                  <a:lnTo>
                    <a:pt x="1088009" y="180340"/>
                  </a:lnTo>
                  <a:lnTo>
                    <a:pt x="1080935" y="191770"/>
                  </a:lnTo>
                  <a:lnTo>
                    <a:pt x="1076299" y="203200"/>
                  </a:lnTo>
                  <a:lnTo>
                    <a:pt x="1074458" y="217170"/>
                  </a:lnTo>
                  <a:lnTo>
                    <a:pt x="1026693" y="228600"/>
                  </a:lnTo>
                  <a:lnTo>
                    <a:pt x="1029563" y="218440"/>
                  </a:lnTo>
                  <a:lnTo>
                    <a:pt x="1067765" y="85090"/>
                  </a:lnTo>
                  <a:lnTo>
                    <a:pt x="1097165" y="172720"/>
                  </a:lnTo>
                  <a:lnTo>
                    <a:pt x="1097165" y="74155"/>
                  </a:lnTo>
                  <a:lnTo>
                    <a:pt x="1093990" y="64770"/>
                  </a:lnTo>
                  <a:lnTo>
                    <a:pt x="1162075" y="100330"/>
                  </a:lnTo>
                  <a:lnTo>
                    <a:pt x="1161059" y="104140"/>
                  </a:lnTo>
                  <a:lnTo>
                    <a:pt x="1160449" y="109220"/>
                  </a:lnTo>
                  <a:lnTo>
                    <a:pt x="1169416" y="143510"/>
                  </a:lnTo>
                  <a:lnTo>
                    <a:pt x="1169416" y="67932"/>
                  </a:lnTo>
                  <a:lnTo>
                    <a:pt x="1163370" y="64770"/>
                  </a:lnTo>
                  <a:lnTo>
                    <a:pt x="1158506" y="62230"/>
                  </a:lnTo>
                  <a:lnTo>
                    <a:pt x="1097673" y="30480"/>
                  </a:lnTo>
                  <a:lnTo>
                    <a:pt x="1094790" y="19050"/>
                  </a:lnTo>
                  <a:lnTo>
                    <a:pt x="1088237" y="10160"/>
                  </a:lnTo>
                  <a:lnTo>
                    <a:pt x="1078826" y="3810"/>
                  </a:lnTo>
                  <a:lnTo>
                    <a:pt x="1067384" y="0"/>
                  </a:lnTo>
                  <a:lnTo>
                    <a:pt x="1065758" y="0"/>
                  </a:lnTo>
                  <a:lnTo>
                    <a:pt x="1054455" y="2540"/>
                  </a:lnTo>
                  <a:lnTo>
                    <a:pt x="1045133" y="8890"/>
                  </a:lnTo>
                  <a:lnTo>
                    <a:pt x="1041628" y="14312"/>
                  </a:lnTo>
                  <a:lnTo>
                    <a:pt x="1041628" y="62230"/>
                  </a:lnTo>
                  <a:lnTo>
                    <a:pt x="1008634" y="177203"/>
                  </a:lnTo>
                  <a:lnTo>
                    <a:pt x="1008634" y="345440"/>
                  </a:lnTo>
                  <a:lnTo>
                    <a:pt x="1004049" y="347980"/>
                  </a:lnTo>
                  <a:lnTo>
                    <a:pt x="999896" y="351790"/>
                  </a:lnTo>
                  <a:lnTo>
                    <a:pt x="996251" y="355600"/>
                  </a:lnTo>
                  <a:lnTo>
                    <a:pt x="979652" y="346710"/>
                  </a:lnTo>
                  <a:lnTo>
                    <a:pt x="955954" y="334010"/>
                  </a:lnTo>
                  <a:lnTo>
                    <a:pt x="956665" y="330200"/>
                  </a:lnTo>
                  <a:lnTo>
                    <a:pt x="957033" y="326390"/>
                  </a:lnTo>
                  <a:lnTo>
                    <a:pt x="957033" y="316230"/>
                  </a:lnTo>
                  <a:lnTo>
                    <a:pt x="956056" y="311150"/>
                  </a:lnTo>
                  <a:lnTo>
                    <a:pt x="954303" y="304800"/>
                  </a:lnTo>
                  <a:lnTo>
                    <a:pt x="963396" y="298450"/>
                  </a:lnTo>
                  <a:lnTo>
                    <a:pt x="990688" y="279400"/>
                  </a:lnTo>
                  <a:lnTo>
                    <a:pt x="991933" y="279400"/>
                  </a:lnTo>
                  <a:lnTo>
                    <a:pt x="993216" y="280670"/>
                  </a:lnTo>
                  <a:lnTo>
                    <a:pt x="994549" y="280670"/>
                  </a:lnTo>
                  <a:lnTo>
                    <a:pt x="1008634" y="345440"/>
                  </a:lnTo>
                  <a:lnTo>
                    <a:pt x="1008634" y="177203"/>
                  </a:lnTo>
                  <a:lnTo>
                    <a:pt x="996797" y="218440"/>
                  </a:lnTo>
                  <a:lnTo>
                    <a:pt x="974217" y="193179"/>
                  </a:lnTo>
                  <a:lnTo>
                    <a:pt x="974217" y="241300"/>
                  </a:lnTo>
                  <a:lnTo>
                    <a:pt x="973315" y="243840"/>
                  </a:lnTo>
                  <a:lnTo>
                    <a:pt x="972680" y="246380"/>
                  </a:lnTo>
                  <a:lnTo>
                    <a:pt x="972680" y="251460"/>
                  </a:lnTo>
                  <a:lnTo>
                    <a:pt x="972870" y="251460"/>
                  </a:lnTo>
                  <a:lnTo>
                    <a:pt x="972934" y="252730"/>
                  </a:lnTo>
                  <a:lnTo>
                    <a:pt x="936459" y="278130"/>
                  </a:lnTo>
                  <a:lnTo>
                    <a:pt x="929919" y="273050"/>
                  </a:lnTo>
                  <a:lnTo>
                    <a:pt x="925728" y="270992"/>
                  </a:lnTo>
                  <a:lnTo>
                    <a:pt x="925728" y="320040"/>
                  </a:lnTo>
                  <a:lnTo>
                    <a:pt x="925728" y="323850"/>
                  </a:lnTo>
                  <a:lnTo>
                    <a:pt x="924306" y="335280"/>
                  </a:lnTo>
                  <a:lnTo>
                    <a:pt x="918362" y="341630"/>
                  </a:lnTo>
                  <a:lnTo>
                    <a:pt x="910297" y="345440"/>
                  </a:lnTo>
                  <a:lnTo>
                    <a:pt x="907783" y="346710"/>
                  </a:lnTo>
                  <a:lnTo>
                    <a:pt x="902271" y="346710"/>
                  </a:lnTo>
                  <a:lnTo>
                    <a:pt x="893140" y="345440"/>
                  </a:lnTo>
                  <a:lnTo>
                    <a:pt x="885672" y="340360"/>
                  </a:lnTo>
                  <a:lnTo>
                    <a:pt x="880643" y="331470"/>
                  </a:lnTo>
                  <a:lnTo>
                    <a:pt x="878801" y="322580"/>
                  </a:lnTo>
                  <a:lnTo>
                    <a:pt x="878801" y="316230"/>
                  </a:lnTo>
                  <a:lnTo>
                    <a:pt x="881278" y="309880"/>
                  </a:lnTo>
                  <a:lnTo>
                    <a:pt x="889558" y="300990"/>
                  </a:lnTo>
                  <a:lnTo>
                    <a:pt x="895565" y="298450"/>
                  </a:lnTo>
                  <a:lnTo>
                    <a:pt x="905929" y="298450"/>
                  </a:lnTo>
                  <a:lnTo>
                    <a:pt x="925728" y="320040"/>
                  </a:lnTo>
                  <a:lnTo>
                    <a:pt x="925728" y="270992"/>
                  </a:lnTo>
                  <a:lnTo>
                    <a:pt x="922159" y="269240"/>
                  </a:lnTo>
                  <a:lnTo>
                    <a:pt x="913676" y="267970"/>
                  </a:lnTo>
                  <a:lnTo>
                    <a:pt x="906399" y="173990"/>
                  </a:lnTo>
                  <a:lnTo>
                    <a:pt x="908291" y="172720"/>
                  </a:lnTo>
                  <a:lnTo>
                    <a:pt x="910132" y="172720"/>
                  </a:lnTo>
                  <a:lnTo>
                    <a:pt x="911923" y="171450"/>
                  </a:lnTo>
                  <a:lnTo>
                    <a:pt x="974217" y="241300"/>
                  </a:lnTo>
                  <a:lnTo>
                    <a:pt x="974217" y="193179"/>
                  </a:lnTo>
                  <a:lnTo>
                    <a:pt x="954798" y="171450"/>
                  </a:lnTo>
                  <a:lnTo>
                    <a:pt x="934377" y="148590"/>
                  </a:lnTo>
                  <a:lnTo>
                    <a:pt x="935558" y="146050"/>
                  </a:lnTo>
                  <a:lnTo>
                    <a:pt x="937348" y="142240"/>
                  </a:lnTo>
                  <a:lnTo>
                    <a:pt x="939546" y="135890"/>
                  </a:lnTo>
                  <a:lnTo>
                    <a:pt x="940917" y="128270"/>
                  </a:lnTo>
                  <a:lnTo>
                    <a:pt x="941285" y="123190"/>
                  </a:lnTo>
                  <a:lnTo>
                    <a:pt x="941387" y="118110"/>
                  </a:lnTo>
                  <a:lnTo>
                    <a:pt x="940562" y="111760"/>
                  </a:lnTo>
                  <a:lnTo>
                    <a:pt x="969060" y="97790"/>
                  </a:lnTo>
                  <a:lnTo>
                    <a:pt x="1000163" y="82550"/>
                  </a:lnTo>
                  <a:lnTo>
                    <a:pt x="1041628" y="62230"/>
                  </a:lnTo>
                  <a:lnTo>
                    <a:pt x="1041628" y="14312"/>
                  </a:lnTo>
                  <a:lnTo>
                    <a:pt x="1038555" y="19050"/>
                  </a:lnTo>
                  <a:lnTo>
                    <a:pt x="1035545" y="30480"/>
                  </a:lnTo>
                  <a:lnTo>
                    <a:pt x="926744" y="82550"/>
                  </a:lnTo>
                  <a:lnTo>
                    <a:pt x="918476" y="76200"/>
                  </a:lnTo>
                  <a:lnTo>
                    <a:pt x="910094" y="70662"/>
                  </a:lnTo>
                  <a:lnTo>
                    <a:pt x="910094" y="121920"/>
                  </a:lnTo>
                  <a:lnTo>
                    <a:pt x="910094" y="128270"/>
                  </a:lnTo>
                  <a:lnTo>
                    <a:pt x="907605" y="133350"/>
                  </a:lnTo>
                  <a:lnTo>
                    <a:pt x="903592" y="138430"/>
                  </a:lnTo>
                  <a:lnTo>
                    <a:pt x="899325" y="142240"/>
                  </a:lnTo>
                  <a:lnTo>
                    <a:pt x="893305" y="146050"/>
                  </a:lnTo>
                  <a:lnTo>
                    <a:pt x="881253" y="146050"/>
                  </a:lnTo>
                  <a:lnTo>
                    <a:pt x="876363" y="143510"/>
                  </a:lnTo>
                  <a:lnTo>
                    <a:pt x="866800" y="135890"/>
                  </a:lnTo>
                  <a:lnTo>
                    <a:pt x="863142" y="129540"/>
                  </a:lnTo>
                  <a:lnTo>
                    <a:pt x="863142" y="121920"/>
                  </a:lnTo>
                  <a:lnTo>
                    <a:pt x="864984" y="111760"/>
                  </a:lnTo>
                  <a:lnTo>
                    <a:pt x="870013" y="104140"/>
                  </a:lnTo>
                  <a:lnTo>
                    <a:pt x="877481" y="99060"/>
                  </a:lnTo>
                  <a:lnTo>
                    <a:pt x="886612" y="97790"/>
                  </a:lnTo>
                  <a:lnTo>
                    <a:pt x="895731" y="99060"/>
                  </a:lnTo>
                  <a:lnTo>
                    <a:pt x="903198" y="104140"/>
                  </a:lnTo>
                  <a:lnTo>
                    <a:pt x="908240" y="111760"/>
                  </a:lnTo>
                  <a:lnTo>
                    <a:pt x="910094" y="121920"/>
                  </a:lnTo>
                  <a:lnTo>
                    <a:pt x="910094" y="70662"/>
                  </a:lnTo>
                  <a:lnTo>
                    <a:pt x="908875" y="69850"/>
                  </a:lnTo>
                  <a:lnTo>
                    <a:pt x="898169" y="66040"/>
                  </a:lnTo>
                  <a:lnTo>
                    <a:pt x="886612" y="64770"/>
                  </a:lnTo>
                  <a:lnTo>
                    <a:pt x="865314" y="69850"/>
                  </a:lnTo>
                  <a:lnTo>
                    <a:pt x="847902" y="81280"/>
                  </a:lnTo>
                  <a:lnTo>
                    <a:pt x="836155" y="99060"/>
                  </a:lnTo>
                  <a:lnTo>
                    <a:pt x="831850" y="121920"/>
                  </a:lnTo>
                  <a:lnTo>
                    <a:pt x="835139" y="140970"/>
                  </a:lnTo>
                  <a:lnTo>
                    <a:pt x="844245" y="157480"/>
                  </a:lnTo>
                  <a:lnTo>
                    <a:pt x="857986" y="168910"/>
                  </a:lnTo>
                  <a:lnTo>
                    <a:pt x="875195" y="176530"/>
                  </a:lnTo>
                  <a:lnTo>
                    <a:pt x="882484" y="270510"/>
                  </a:lnTo>
                  <a:lnTo>
                    <a:pt x="868387" y="278130"/>
                  </a:lnTo>
                  <a:lnTo>
                    <a:pt x="857313" y="290830"/>
                  </a:lnTo>
                  <a:lnTo>
                    <a:pt x="850074" y="306070"/>
                  </a:lnTo>
                  <a:lnTo>
                    <a:pt x="847483" y="322580"/>
                  </a:lnTo>
                  <a:lnTo>
                    <a:pt x="851789" y="344170"/>
                  </a:lnTo>
                  <a:lnTo>
                    <a:pt x="863536" y="361950"/>
                  </a:lnTo>
                  <a:lnTo>
                    <a:pt x="880960" y="374650"/>
                  </a:lnTo>
                  <a:lnTo>
                    <a:pt x="902271" y="378460"/>
                  </a:lnTo>
                  <a:lnTo>
                    <a:pt x="913409" y="378460"/>
                  </a:lnTo>
                  <a:lnTo>
                    <a:pt x="923772" y="374650"/>
                  </a:lnTo>
                  <a:lnTo>
                    <a:pt x="933132" y="369570"/>
                  </a:lnTo>
                  <a:lnTo>
                    <a:pt x="941285" y="361950"/>
                  </a:lnTo>
                  <a:lnTo>
                    <a:pt x="981570" y="383540"/>
                  </a:lnTo>
                  <a:lnTo>
                    <a:pt x="980884" y="387350"/>
                  </a:lnTo>
                  <a:lnTo>
                    <a:pt x="980630" y="389890"/>
                  </a:lnTo>
                  <a:lnTo>
                    <a:pt x="980516" y="394970"/>
                  </a:lnTo>
                  <a:lnTo>
                    <a:pt x="984745" y="416560"/>
                  </a:lnTo>
                  <a:lnTo>
                    <a:pt x="996289" y="434340"/>
                  </a:lnTo>
                  <a:lnTo>
                    <a:pt x="1013434" y="447040"/>
                  </a:lnTo>
                  <a:lnTo>
                    <a:pt x="1034465" y="450850"/>
                  </a:lnTo>
                  <a:lnTo>
                    <a:pt x="1036091" y="450850"/>
                  </a:lnTo>
                  <a:lnTo>
                    <a:pt x="1056436" y="447040"/>
                  </a:lnTo>
                  <a:lnTo>
                    <a:pt x="1073213" y="435610"/>
                  </a:lnTo>
                  <a:lnTo>
                    <a:pt x="1084884" y="419100"/>
                  </a:lnTo>
                  <a:lnTo>
                    <a:pt x="1089901" y="398780"/>
                  </a:lnTo>
                  <a:lnTo>
                    <a:pt x="1203096" y="370840"/>
                  </a:lnTo>
                  <a:lnTo>
                    <a:pt x="1208252" y="369570"/>
                  </a:lnTo>
                  <a:lnTo>
                    <a:pt x="1213942" y="374650"/>
                  </a:lnTo>
                  <a:lnTo>
                    <a:pt x="1221955" y="378460"/>
                  </a:lnTo>
                  <a:lnTo>
                    <a:pt x="1230871" y="378460"/>
                  </a:lnTo>
                  <a:lnTo>
                    <a:pt x="1243050" y="375920"/>
                  </a:lnTo>
                  <a:lnTo>
                    <a:pt x="1252994" y="369570"/>
                  </a:lnTo>
                  <a:lnTo>
                    <a:pt x="1254671" y="367030"/>
                  </a:lnTo>
                  <a:lnTo>
                    <a:pt x="1259700" y="359410"/>
                  </a:lnTo>
                  <a:lnTo>
                    <a:pt x="1262164" y="346710"/>
                  </a:lnTo>
                  <a:lnTo>
                    <a:pt x="1260881" y="337820"/>
                  </a:lnTo>
                  <a:lnTo>
                    <a:pt x="1257274" y="330200"/>
                  </a:lnTo>
                  <a:lnTo>
                    <a:pt x="1251737" y="322580"/>
                  </a:lnTo>
                  <a:lnTo>
                    <a:pt x="1244625" y="317500"/>
                  </a:lnTo>
                  <a:lnTo>
                    <a:pt x="1243253" y="297180"/>
                  </a:lnTo>
                  <a:lnTo>
                    <a:pt x="1234440" y="166370"/>
                  </a:lnTo>
                  <a:lnTo>
                    <a:pt x="1236459" y="165100"/>
                  </a:lnTo>
                  <a:lnTo>
                    <a:pt x="1248625" y="157480"/>
                  </a:lnTo>
                  <a:lnTo>
                    <a:pt x="1259814" y="146050"/>
                  </a:lnTo>
                  <a:lnTo>
                    <a:pt x="1264132" y="137160"/>
                  </a:lnTo>
                  <a:lnTo>
                    <a:pt x="1267206" y="130810"/>
                  </a:lnTo>
                  <a:lnTo>
                    <a:pt x="1270000" y="114300"/>
                  </a:lnTo>
                  <a:lnTo>
                    <a:pt x="1270000" y="113030"/>
                  </a:lnTo>
                  <a:close/>
                </a:path>
              </a:pathLst>
            </a:custGeom>
            <a:solidFill>
              <a:srgbClr val="06C4B0"/>
            </a:solid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13" name="object 26">
              <a:extLst>
                <a:ext uri="{FF2B5EF4-FFF2-40B4-BE49-F238E27FC236}">
                  <a16:creationId xmlns:a16="http://schemas.microsoft.com/office/drawing/2014/main" id="{FF763B7B-7840-997D-49BC-A74B20ED7B04}"/>
                </a:ext>
              </a:extLst>
            </p:cNvPr>
            <p:cNvSpPr/>
            <p:nvPr/>
          </p:nvSpPr>
          <p:spPr>
            <a:xfrm>
              <a:off x="546100" y="2616580"/>
              <a:ext cx="2130425" cy="450850"/>
            </a:xfrm>
            <a:custGeom>
              <a:avLst/>
              <a:gdLst/>
              <a:ahLst/>
              <a:cxnLst/>
              <a:rect l="l" t="t" r="r" b="b"/>
              <a:pathLst>
                <a:path w="2130425" h="450850">
                  <a:moveTo>
                    <a:pt x="232422" y="225425"/>
                  </a:moveTo>
                  <a:lnTo>
                    <a:pt x="230873" y="217589"/>
                  </a:lnTo>
                  <a:lnTo>
                    <a:pt x="226644" y="211188"/>
                  </a:lnTo>
                  <a:lnTo>
                    <a:pt x="220383" y="206870"/>
                  </a:lnTo>
                  <a:lnTo>
                    <a:pt x="212712" y="205282"/>
                  </a:lnTo>
                  <a:lnTo>
                    <a:pt x="205041" y="206870"/>
                  </a:lnTo>
                  <a:lnTo>
                    <a:pt x="198793" y="211188"/>
                  </a:lnTo>
                  <a:lnTo>
                    <a:pt x="194564" y="217589"/>
                  </a:lnTo>
                  <a:lnTo>
                    <a:pt x="193027" y="225425"/>
                  </a:lnTo>
                  <a:lnTo>
                    <a:pt x="194564" y="233273"/>
                  </a:lnTo>
                  <a:lnTo>
                    <a:pt x="198793" y="239687"/>
                  </a:lnTo>
                  <a:lnTo>
                    <a:pt x="205041" y="244005"/>
                  </a:lnTo>
                  <a:lnTo>
                    <a:pt x="212712" y="245579"/>
                  </a:lnTo>
                  <a:lnTo>
                    <a:pt x="220383" y="244005"/>
                  </a:lnTo>
                  <a:lnTo>
                    <a:pt x="226644" y="239687"/>
                  </a:lnTo>
                  <a:lnTo>
                    <a:pt x="230873" y="233273"/>
                  </a:lnTo>
                  <a:lnTo>
                    <a:pt x="232422" y="225425"/>
                  </a:lnTo>
                  <a:close/>
                </a:path>
                <a:path w="2130425" h="450850">
                  <a:moveTo>
                    <a:pt x="425450" y="177076"/>
                  </a:moveTo>
                  <a:lnTo>
                    <a:pt x="393941" y="177076"/>
                  </a:lnTo>
                  <a:lnTo>
                    <a:pt x="393941" y="209308"/>
                  </a:lnTo>
                  <a:lnTo>
                    <a:pt x="393941" y="241541"/>
                  </a:lnTo>
                  <a:lnTo>
                    <a:pt x="362432" y="241541"/>
                  </a:lnTo>
                  <a:lnTo>
                    <a:pt x="362432" y="209308"/>
                  </a:lnTo>
                  <a:lnTo>
                    <a:pt x="393941" y="209308"/>
                  </a:lnTo>
                  <a:lnTo>
                    <a:pt x="393941" y="177076"/>
                  </a:lnTo>
                  <a:lnTo>
                    <a:pt x="330911" y="177076"/>
                  </a:lnTo>
                  <a:lnTo>
                    <a:pt x="330911" y="209308"/>
                  </a:lnTo>
                  <a:lnTo>
                    <a:pt x="291503" y="209308"/>
                  </a:lnTo>
                  <a:lnTo>
                    <a:pt x="291503" y="178917"/>
                  </a:lnTo>
                  <a:lnTo>
                    <a:pt x="275729" y="169595"/>
                  </a:lnTo>
                  <a:lnTo>
                    <a:pt x="265607" y="163614"/>
                  </a:lnTo>
                  <a:lnTo>
                    <a:pt x="274650" y="147497"/>
                  </a:lnTo>
                  <a:lnTo>
                    <a:pt x="285242" y="128651"/>
                  </a:lnTo>
                  <a:lnTo>
                    <a:pt x="312572" y="144703"/>
                  </a:lnTo>
                  <a:lnTo>
                    <a:pt x="321589" y="128651"/>
                  </a:lnTo>
                  <a:lnTo>
                    <a:pt x="337286" y="100698"/>
                  </a:lnTo>
                  <a:lnTo>
                    <a:pt x="359676" y="60858"/>
                  </a:lnTo>
                  <a:lnTo>
                    <a:pt x="352577" y="56692"/>
                  </a:lnTo>
                  <a:lnTo>
                    <a:pt x="316649" y="35598"/>
                  </a:lnTo>
                  <a:lnTo>
                    <a:pt x="316649" y="72745"/>
                  </a:lnTo>
                  <a:lnTo>
                    <a:pt x="300951" y="100698"/>
                  </a:lnTo>
                  <a:lnTo>
                    <a:pt x="273621" y="84645"/>
                  </a:lnTo>
                  <a:lnTo>
                    <a:pt x="289318" y="56692"/>
                  </a:lnTo>
                  <a:lnTo>
                    <a:pt x="316649" y="72745"/>
                  </a:lnTo>
                  <a:lnTo>
                    <a:pt x="316649" y="35598"/>
                  </a:lnTo>
                  <a:lnTo>
                    <a:pt x="277685" y="12700"/>
                  </a:lnTo>
                  <a:lnTo>
                    <a:pt x="259994" y="44208"/>
                  </a:lnTo>
                  <a:lnTo>
                    <a:pt x="259994" y="197510"/>
                  </a:lnTo>
                  <a:lnTo>
                    <a:pt x="259994" y="253339"/>
                  </a:lnTo>
                  <a:lnTo>
                    <a:pt x="212712" y="281254"/>
                  </a:lnTo>
                  <a:lnTo>
                    <a:pt x="165442" y="253339"/>
                  </a:lnTo>
                  <a:lnTo>
                    <a:pt x="165442" y="209321"/>
                  </a:lnTo>
                  <a:lnTo>
                    <a:pt x="165442" y="197510"/>
                  </a:lnTo>
                  <a:lnTo>
                    <a:pt x="212712" y="169595"/>
                  </a:lnTo>
                  <a:lnTo>
                    <a:pt x="259994" y="197510"/>
                  </a:lnTo>
                  <a:lnTo>
                    <a:pt x="259994" y="44208"/>
                  </a:lnTo>
                  <a:lnTo>
                    <a:pt x="230606" y="96532"/>
                  </a:lnTo>
                  <a:lnTo>
                    <a:pt x="257924" y="112585"/>
                  </a:lnTo>
                  <a:lnTo>
                    <a:pt x="238315" y="147497"/>
                  </a:lnTo>
                  <a:lnTo>
                    <a:pt x="212712" y="132384"/>
                  </a:lnTo>
                  <a:lnTo>
                    <a:pt x="187121" y="147497"/>
                  </a:lnTo>
                  <a:lnTo>
                    <a:pt x="176530" y="128651"/>
                  </a:lnTo>
                  <a:lnTo>
                    <a:pt x="167513" y="112585"/>
                  </a:lnTo>
                  <a:lnTo>
                    <a:pt x="187744" y="100698"/>
                  </a:lnTo>
                  <a:lnTo>
                    <a:pt x="194843" y="96532"/>
                  </a:lnTo>
                  <a:lnTo>
                    <a:pt x="172453" y="56692"/>
                  </a:lnTo>
                  <a:lnTo>
                    <a:pt x="151815" y="19964"/>
                  </a:lnTo>
                  <a:lnTo>
                    <a:pt x="151815" y="84645"/>
                  </a:lnTo>
                  <a:lnTo>
                    <a:pt x="124485" y="100698"/>
                  </a:lnTo>
                  <a:lnTo>
                    <a:pt x="108813" y="72745"/>
                  </a:lnTo>
                  <a:lnTo>
                    <a:pt x="136118" y="56692"/>
                  </a:lnTo>
                  <a:lnTo>
                    <a:pt x="151815" y="84645"/>
                  </a:lnTo>
                  <a:lnTo>
                    <a:pt x="151815" y="19964"/>
                  </a:lnTo>
                  <a:lnTo>
                    <a:pt x="147739" y="12700"/>
                  </a:lnTo>
                  <a:lnTo>
                    <a:pt x="65773" y="60858"/>
                  </a:lnTo>
                  <a:lnTo>
                    <a:pt x="112864" y="144703"/>
                  </a:lnTo>
                  <a:lnTo>
                    <a:pt x="140182" y="128651"/>
                  </a:lnTo>
                  <a:lnTo>
                    <a:pt x="159816" y="163614"/>
                  </a:lnTo>
                  <a:lnTo>
                    <a:pt x="133921" y="178917"/>
                  </a:lnTo>
                  <a:lnTo>
                    <a:pt x="133921" y="209308"/>
                  </a:lnTo>
                  <a:lnTo>
                    <a:pt x="94538" y="209308"/>
                  </a:lnTo>
                  <a:lnTo>
                    <a:pt x="94538" y="177076"/>
                  </a:lnTo>
                  <a:lnTo>
                    <a:pt x="63030" y="177076"/>
                  </a:lnTo>
                  <a:lnTo>
                    <a:pt x="63030" y="209321"/>
                  </a:lnTo>
                  <a:lnTo>
                    <a:pt x="63030" y="241554"/>
                  </a:lnTo>
                  <a:lnTo>
                    <a:pt x="31521" y="241554"/>
                  </a:lnTo>
                  <a:lnTo>
                    <a:pt x="31521" y="209321"/>
                  </a:lnTo>
                  <a:lnTo>
                    <a:pt x="63030" y="209321"/>
                  </a:lnTo>
                  <a:lnTo>
                    <a:pt x="63030" y="177076"/>
                  </a:lnTo>
                  <a:lnTo>
                    <a:pt x="0" y="177076"/>
                  </a:lnTo>
                  <a:lnTo>
                    <a:pt x="0" y="273773"/>
                  </a:lnTo>
                  <a:lnTo>
                    <a:pt x="94538" y="273773"/>
                  </a:lnTo>
                  <a:lnTo>
                    <a:pt x="94538" y="241554"/>
                  </a:lnTo>
                  <a:lnTo>
                    <a:pt x="133921" y="241554"/>
                  </a:lnTo>
                  <a:lnTo>
                    <a:pt x="133921" y="271932"/>
                  </a:lnTo>
                  <a:lnTo>
                    <a:pt x="159816" y="287235"/>
                  </a:lnTo>
                  <a:lnTo>
                    <a:pt x="151815" y="301510"/>
                  </a:lnTo>
                  <a:lnTo>
                    <a:pt x="151815" y="366204"/>
                  </a:lnTo>
                  <a:lnTo>
                    <a:pt x="136118" y="394157"/>
                  </a:lnTo>
                  <a:lnTo>
                    <a:pt x="108813" y="378091"/>
                  </a:lnTo>
                  <a:lnTo>
                    <a:pt x="124485" y="350151"/>
                  </a:lnTo>
                  <a:lnTo>
                    <a:pt x="151815" y="366204"/>
                  </a:lnTo>
                  <a:lnTo>
                    <a:pt x="151815" y="301510"/>
                  </a:lnTo>
                  <a:lnTo>
                    <a:pt x="140208" y="322211"/>
                  </a:lnTo>
                  <a:lnTo>
                    <a:pt x="112864" y="306158"/>
                  </a:lnTo>
                  <a:lnTo>
                    <a:pt x="65773" y="389991"/>
                  </a:lnTo>
                  <a:lnTo>
                    <a:pt x="147726" y="438150"/>
                  </a:lnTo>
                  <a:lnTo>
                    <a:pt x="172453" y="394157"/>
                  </a:lnTo>
                  <a:lnTo>
                    <a:pt x="194843" y="354304"/>
                  </a:lnTo>
                  <a:lnTo>
                    <a:pt x="187756" y="350151"/>
                  </a:lnTo>
                  <a:lnTo>
                    <a:pt x="167513" y="338264"/>
                  </a:lnTo>
                  <a:lnTo>
                    <a:pt x="176530" y="322211"/>
                  </a:lnTo>
                  <a:lnTo>
                    <a:pt x="187121" y="303352"/>
                  </a:lnTo>
                  <a:lnTo>
                    <a:pt x="212712" y="318465"/>
                  </a:lnTo>
                  <a:lnTo>
                    <a:pt x="238315" y="303352"/>
                  </a:lnTo>
                  <a:lnTo>
                    <a:pt x="257924" y="338264"/>
                  </a:lnTo>
                  <a:lnTo>
                    <a:pt x="230606" y="354304"/>
                  </a:lnTo>
                  <a:lnTo>
                    <a:pt x="277685" y="438150"/>
                  </a:lnTo>
                  <a:lnTo>
                    <a:pt x="352577" y="394157"/>
                  </a:lnTo>
                  <a:lnTo>
                    <a:pt x="359676" y="389991"/>
                  </a:lnTo>
                  <a:lnTo>
                    <a:pt x="337286" y="350151"/>
                  </a:lnTo>
                  <a:lnTo>
                    <a:pt x="321589" y="322211"/>
                  </a:lnTo>
                  <a:lnTo>
                    <a:pt x="316649" y="313423"/>
                  </a:lnTo>
                  <a:lnTo>
                    <a:pt x="316649" y="378091"/>
                  </a:lnTo>
                  <a:lnTo>
                    <a:pt x="289318" y="394157"/>
                  </a:lnTo>
                  <a:lnTo>
                    <a:pt x="273621" y="366204"/>
                  </a:lnTo>
                  <a:lnTo>
                    <a:pt x="300951" y="350151"/>
                  </a:lnTo>
                  <a:lnTo>
                    <a:pt x="316649" y="378091"/>
                  </a:lnTo>
                  <a:lnTo>
                    <a:pt x="316649" y="313423"/>
                  </a:lnTo>
                  <a:lnTo>
                    <a:pt x="312572" y="306158"/>
                  </a:lnTo>
                  <a:lnTo>
                    <a:pt x="285242" y="322211"/>
                  </a:lnTo>
                  <a:lnTo>
                    <a:pt x="274650" y="303352"/>
                  </a:lnTo>
                  <a:lnTo>
                    <a:pt x="265607" y="287235"/>
                  </a:lnTo>
                  <a:lnTo>
                    <a:pt x="275729" y="281254"/>
                  </a:lnTo>
                  <a:lnTo>
                    <a:pt x="291503" y="271932"/>
                  </a:lnTo>
                  <a:lnTo>
                    <a:pt x="291503" y="241554"/>
                  </a:lnTo>
                  <a:lnTo>
                    <a:pt x="330911" y="241554"/>
                  </a:lnTo>
                  <a:lnTo>
                    <a:pt x="330911" y="273773"/>
                  </a:lnTo>
                  <a:lnTo>
                    <a:pt x="425450" y="273773"/>
                  </a:lnTo>
                  <a:lnTo>
                    <a:pt x="425450" y="241554"/>
                  </a:lnTo>
                  <a:lnTo>
                    <a:pt x="425450" y="177076"/>
                  </a:lnTo>
                  <a:close/>
                </a:path>
                <a:path w="2130425" h="450850">
                  <a:moveTo>
                    <a:pt x="1101242" y="209232"/>
                  </a:moveTo>
                  <a:lnTo>
                    <a:pt x="1069962" y="209232"/>
                  </a:lnTo>
                  <a:lnTo>
                    <a:pt x="1069962" y="241617"/>
                  </a:lnTo>
                  <a:lnTo>
                    <a:pt x="1069962" y="306400"/>
                  </a:lnTo>
                  <a:lnTo>
                    <a:pt x="944778" y="306400"/>
                  </a:lnTo>
                  <a:lnTo>
                    <a:pt x="944778" y="241617"/>
                  </a:lnTo>
                  <a:lnTo>
                    <a:pt x="1069962" y="241617"/>
                  </a:lnTo>
                  <a:lnTo>
                    <a:pt x="1069962" y="209232"/>
                  </a:lnTo>
                  <a:lnTo>
                    <a:pt x="913472" y="209232"/>
                  </a:lnTo>
                  <a:lnTo>
                    <a:pt x="913472" y="338785"/>
                  </a:lnTo>
                  <a:lnTo>
                    <a:pt x="1101242" y="338785"/>
                  </a:lnTo>
                  <a:lnTo>
                    <a:pt x="1101242" y="306400"/>
                  </a:lnTo>
                  <a:lnTo>
                    <a:pt x="1101242" y="241617"/>
                  </a:lnTo>
                  <a:lnTo>
                    <a:pt x="1101242" y="209232"/>
                  </a:lnTo>
                  <a:close/>
                </a:path>
                <a:path w="2130425" h="450850">
                  <a:moveTo>
                    <a:pt x="1226426" y="209232"/>
                  </a:moveTo>
                  <a:lnTo>
                    <a:pt x="1132560" y="209232"/>
                  </a:lnTo>
                  <a:lnTo>
                    <a:pt x="1132560" y="387350"/>
                  </a:lnTo>
                  <a:lnTo>
                    <a:pt x="1163828" y="387350"/>
                  </a:lnTo>
                  <a:lnTo>
                    <a:pt x="1163828" y="241617"/>
                  </a:lnTo>
                  <a:lnTo>
                    <a:pt x="1195146" y="241617"/>
                  </a:lnTo>
                  <a:lnTo>
                    <a:pt x="1195146" y="387350"/>
                  </a:lnTo>
                  <a:lnTo>
                    <a:pt x="1226426" y="387350"/>
                  </a:lnTo>
                  <a:lnTo>
                    <a:pt x="1226426" y="241617"/>
                  </a:lnTo>
                  <a:lnTo>
                    <a:pt x="1226426" y="209232"/>
                  </a:lnTo>
                  <a:close/>
                </a:path>
                <a:path w="2130425" h="450850">
                  <a:moveTo>
                    <a:pt x="1289037" y="63500"/>
                  </a:moveTo>
                  <a:lnTo>
                    <a:pt x="1194536" y="63500"/>
                  </a:lnTo>
                  <a:lnTo>
                    <a:pt x="1194536" y="136372"/>
                  </a:lnTo>
                  <a:lnTo>
                    <a:pt x="1154544" y="136372"/>
                  </a:lnTo>
                  <a:lnTo>
                    <a:pt x="1144778" y="95885"/>
                  </a:lnTo>
                  <a:lnTo>
                    <a:pt x="1177150" y="95885"/>
                  </a:lnTo>
                  <a:lnTo>
                    <a:pt x="1194536" y="136372"/>
                  </a:lnTo>
                  <a:lnTo>
                    <a:pt x="1194536" y="63500"/>
                  </a:lnTo>
                  <a:lnTo>
                    <a:pt x="1122286" y="63500"/>
                  </a:lnTo>
                  <a:lnTo>
                    <a:pt x="1122286" y="136372"/>
                  </a:lnTo>
                  <a:lnTo>
                    <a:pt x="1085608" y="136372"/>
                  </a:lnTo>
                  <a:lnTo>
                    <a:pt x="1085608" y="95885"/>
                  </a:lnTo>
                  <a:lnTo>
                    <a:pt x="1112507" y="95885"/>
                  </a:lnTo>
                  <a:lnTo>
                    <a:pt x="1122286" y="136372"/>
                  </a:lnTo>
                  <a:lnTo>
                    <a:pt x="1122286" y="63500"/>
                  </a:lnTo>
                  <a:lnTo>
                    <a:pt x="1054303" y="63500"/>
                  </a:lnTo>
                  <a:lnTo>
                    <a:pt x="1054303" y="95885"/>
                  </a:lnTo>
                  <a:lnTo>
                    <a:pt x="1054303" y="136372"/>
                  </a:lnTo>
                  <a:lnTo>
                    <a:pt x="1017625" y="136372"/>
                  </a:lnTo>
                  <a:lnTo>
                    <a:pt x="1027417" y="95885"/>
                  </a:lnTo>
                  <a:lnTo>
                    <a:pt x="1054303" y="95885"/>
                  </a:lnTo>
                  <a:lnTo>
                    <a:pt x="1054303" y="63500"/>
                  </a:lnTo>
                  <a:lnTo>
                    <a:pt x="995159" y="63500"/>
                  </a:lnTo>
                  <a:lnTo>
                    <a:pt x="995159" y="95885"/>
                  </a:lnTo>
                  <a:lnTo>
                    <a:pt x="985367" y="136372"/>
                  </a:lnTo>
                  <a:lnTo>
                    <a:pt x="945388" y="136372"/>
                  </a:lnTo>
                  <a:lnTo>
                    <a:pt x="962761" y="95885"/>
                  </a:lnTo>
                  <a:lnTo>
                    <a:pt x="995159" y="95885"/>
                  </a:lnTo>
                  <a:lnTo>
                    <a:pt x="995159" y="63500"/>
                  </a:lnTo>
                  <a:lnTo>
                    <a:pt x="850887" y="63500"/>
                  </a:lnTo>
                  <a:lnTo>
                    <a:pt x="850887" y="387350"/>
                  </a:lnTo>
                  <a:lnTo>
                    <a:pt x="882180" y="387350"/>
                  </a:lnTo>
                  <a:lnTo>
                    <a:pt x="882180" y="95885"/>
                  </a:lnTo>
                  <a:lnTo>
                    <a:pt x="928522" y="95885"/>
                  </a:lnTo>
                  <a:lnTo>
                    <a:pt x="897216" y="168732"/>
                  </a:lnTo>
                  <a:lnTo>
                    <a:pt x="1242695" y="168732"/>
                  </a:lnTo>
                  <a:lnTo>
                    <a:pt x="1228788" y="136372"/>
                  </a:lnTo>
                  <a:lnTo>
                    <a:pt x="1211389" y="95885"/>
                  </a:lnTo>
                  <a:lnTo>
                    <a:pt x="1257731" y="95885"/>
                  </a:lnTo>
                  <a:lnTo>
                    <a:pt x="1257731" y="387350"/>
                  </a:lnTo>
                  <a:lnTo>
                    <a:pt x="1289037" y="387350"/>
                  </a:lnTo>
                  <a:lnTo>
                    <a:pt x="1289037" y="95885"/>
                  </a:lnTo>
                  <a:lnTo>
                    <a:pt x="1289037" y="63500"/>
                  </a:lnTo>
                  <a:close/>
                </a:path>
                <a:path w="2130425" h="450850">
                  <a:moveTo>
                    <a:pt x="1886305" y="311645"/>
                  </a:moveTo>
                  <a:lnTo>
                    <a:pt x="1862353" y="290944"/>
                  </a:lnTo>
                  <a:lnTo>
                    <a:pt x="1819630" y="343408"/>
                  </a:lnTo>
                  <a:lnTo>
                    <a:pt x="1794154" y="321398"/>
                  </a:lnTo>
                  <a:lnTo>
                    <a:pt x="1774050" y="346075"/>
                  </a:lnTo>
                  <a:lnTo>
                    <a:pt x="1823478" y="388772"/>
                  </a:lnTo>
                  <a:lnTo>
                    <a:pt x="1860423" y="343408"/>
                  </a:lnTo>
                  <a:lnTo>
                    <a:pt x="1886305" y="311645"/>
                  </a:lnTo>
                  <a:close/>
                </a:path>
                <a:path w="2130425" h="450850">
                  <a:moveTo>
                    <a:pt x="2036635" y="72466"/>
                  </a:moveTo>
                  <a:lnTo>
                    <a:pt x="1880323" y="72466"/>
                  </a:lnTo>
                  <a:lnTo>
                    <a:pt x="1880323" y="104673"/>
                  </a:lnTo>
                  <a:lnTo>
                    <a:pt x="2036635" y="104673"/>
                  </a:lnTo>
                  <a:lnTo>
                    <a:pt x="2036635" y="72466"/>
                  </a:lnTo>
                  <a:close/>
                </a:path>
                <a:path w="2130425" h="450850">
                  <a:moveTo>
                    <a:pt x="2067890" y="128828"/>
                  </a:moveTo>
                  <a:lnTo>
                    <a:pt x="1880323" y="128828"/>
                  </a:lnTo>
                  <a:lnTo>
                    <a:pt x="1880323" y="161036"/>
                  </a:lnTo>
                  <a:lnTo>
                    <a:pt x="2067890" y="161036"/>
                  </a:lnTo>
                  <a:lnTo>
                    <a:pt x="2067890" y="128828"/>
                  </a:lnTo>
                  <a:close/>
                </a:path>
                <a:path w="2130425" h="450850">
                  <a:moveTo>
                    <a:pt x="2130425" y="0"/>
                  </a:moveTo>
                  <a:lnTo>
                    <a:pt x="2099157" y="0"/>
                  </a:lnTo>
                  <a:lnTo>
                    <a:pt x="2099157" y="32207"/>
                  </a:lnTo>
                  <a:lnTo>
                    <a:pt x="2099157" y="265696"/>
                  </a:lnTo>
                  <a:lnTo>
                    <a:pt x="2090115" y="265696"/>
                  </a:lnTo>
                  <a:lnTo>
                    <a:pt x="2090115" y="297891"/>
                  </a:lnTo>
                  <a:lnTo>
                    <a:pt x="2028825" y="361035"/>
                  </a:lnTo>
                  <a:lnTo>
                    <a:pt x="2028825" y="297891"/>
                  </a:lnTo>
                  <a:lnTo>
                    <a:pt x="2090115" y="297891"/>
                  </a:lnTo>
                  <a:lnTo>
                    <a:pt x="2090115" y="265696"/>
                  </a:lnTo>
                  <a:lnTo>
                    <a:pt x="1997570" y="265696"/>
                  </a:lnTo>
                  <a:lnTo>
                    <a:pt x="1997570" y="370344"/>
                  </a:lnTo>
                  <a:lnTo>
                    <a:pt x="1938274" y="370344"/>
                  </a:lnTo>
                  <a:lnTo>
                    <a:pt x="1940217" y="362585"/>
                  </a:lnTo>
                  <a:lnTo>
                    <a:pt x="1941664" y="354622"/>
                  </a:lnTo>
                  <a:lnTo>
                    <a:pt x="1942528" y="346608"/>
                  </a:lnTo>
                  <a:lnTo>
                    <a:pt x="1942858" y="338137"/>
                  </a:lnTo>
                  <a:lnTo>
                    <a:pt x="1935657" y="297878"/>
                  </a:lnTo>
                  <a:lnTo>
                    <a:pt x="1915833" y="264083"/>
                  </a:lnTo>
                  <a:lnTo>
                    <a:pt x="1911591" y="260578"/>
                  </a:lnTo>
                  <a:lnTo>
                    <a:pt x="1911591" y="338137"/>
                  </a:lnTo>
                  <a:lnTo>
                    <a:pt x="1911146" y="346608"/>
                  </a:lnTo>
                  <a:lnTo>
                    <a:pt x="1894560" y="388150"/>
                  </a:lnTo>
                  <a:lnTo>
                    <a:pt x="1858454" y="414375"/>
                  </a:lnTo>
                  <a:lnTo>
                    <a:pt x="1833435" y="418655"/>
                  </a:lnTo>
                  <a:lnTo>
                    <a:pt x="1803044" y="412318"/>
                  </a:lnTo>
                  <a:lnTo>
                    <a:pt x="1778190" y="395046"/>
                  </a:lnTo>
                  <a:lnTo>
                    <a:pt x="1761426" y="369455"/>
                  </a:lnTo>
                  <a:lnTo>
                    <a:pt x="1755279" y="338137"/>
                  </a:lnTo>
                  <a:lnTo>
                    <a:pt x="1760029" y="310464"/>
                  </a:lnTo>
                  <a:lnTo>
                    <a:pt x="1792998" y="269265"/>
                  </a:lnTo>
                  <a:lnTo>
                    <a:pt x="1828088" y="257632"/>
                  </a:lnTo>
                  <a:lnTo>
                    <a:pt x="1838794" y="257632"/>
                  </a:lnTo>
                  <a:lnTo>
                    <a:pt x="1893684" y="286931"/>
                  </a:lnTo>
                  <a:lnTo>
                    <a:pt x="1911591" y="338137"/>
                  </a:lnTo>
                  <a:lnTo>
                    <a:pt x="1911591" y="260578"/>
                  </a:lnTo>
                  <a:lnTo>
                    <a:pt x="1908048" y="257632"/>
                  </a:lnTo>
                  <a:lnTo>
                    <a:pt x="1886077" y="239445"/>
                  </a:lnTo>
                  <a:lnTo>
                    <a:pt x="1849069" y="226707"/>
                  </a:lnTo>
                  <a:lnTo>
                    <a:pt x="1849069" y="32207"/>
                  </a:lnTo>
                  <a:lnTo>
                    <a:pt x="2099157" y="32207"/>
                  </a:lnTo>
                  <a:lnTo>
                    <a:pt x="2099157" y="0"/>
                  </a:lnTo>
                  <a:lnTo>
                    <a:pt x="1817814" y="0"/>
                  </a:lnTo>
                  <a:lnTo>
                    <a:pt x="1817814" y="226707"/>
                  </a:lnTo>
                  <a:lnTo>
                    <a:pt x="1780794" y="239445"/>
                  </a:lnTo>
                  <a:lnTo>
                    <a:pt x="1751037" y="264083"/>
                  </a:lnTo>
                  <a:lnTo>
                    <a:pt x="1731213" y="297891"/>
                  </a:lnTo>
                  <a:lnTo>
                    <a:pt x="1724025" y="338137"/>
                  </a:lnTo>
                  <a:lnTo>
                    <a:pt x="1732622" y="382016"/>
                  </a:lnTo>
                  <a:lnTo>
                    <a:pt x="1756067" y="417842"/>
                  </a:lnTo>
                  <a:lnTo>
                    <a:pt x="1790839" y="441985"/>
                  </a:lnTo>
                  <a:lnTo>
                    <a:pt x="1833435" y="450850"/>
                  </a:lnTo>
                  <a:lnTo>
                    <a:pt x="1860346" y="447408"/>
                  </a:lnTo>
                  <a:lnTo>
                    <a:pt x="1884819" y="437642"/>
                  </a:lnTo>
                  <a:lnTo>
                    <a:pt x="1906016" y="422414"/>
                  </a:lnTo>
                  <a:lnTo>
                    <a:pt x="1909267" y="418655"/>
                  </a:lnTo>
                  <a:lnTo>
                    <a:pt x="1923161" y="402564"/>
                  </a:lnTo>
                  <a:lnTo>
                    <a:pt x="2032736" y="402564"/>
                  </a:lnTo>
                  <a:lnTo>
                    <a:pt x="2064004" y="370344"/>
                  </a:lnTo>
                  <a:lnTo>
                    <a:pt x="2073033" y="361035"/>
                  </a:lnTo>
                  <a:lnTo>
                    <a:pt x="2130425" y="301917"/>
                  </a:lnTo>
                  <a:lnTo>
                    <a:pt x="2130425" y="297891"/>
                  </a:lnTo>
                  <a:lnTo>
                    <a:pt x="2130425" y="32207"/>
                  </a:lnTo>
                  <a:lnTo>
                    <a:pt x="2130425" y="0"/>
                  </a:lnTo>
                  <a:close/>
                </a:path>
              </a:pathLst>
            </a:custGeom>
            <a:solidFill>
              <a:srgbClr val="002856"/>
            </a:solid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grpSp>
      <p:sp>
        <p:nvSpPr>
          <p:cNvPr id="114" name="object 27">
            <a:extLst>
              <a:ext uri="{FF2B5EF4-FFF2-40B4-BE49-F238E27FC236}">
                <a16:creationId xmlns:a16="http://schemas.microsoft.com/office/drawing/2014/main" id="{58DECECD-EAC0-6173-25B3-034082E81F03}"/>
              </a:ext>
            </a:extLst>
          </p:cNvPr>
          <p:cNvSpPr/>
          <p:nvPr/>
        </p:nvSpPr>
        <p:spPr>
          <a:xfrm>
            <a:off x="5705264" y="1626612"/>
            <a:ext cx="526415" cy="330835"/>
          </a:xfrm>
          <a:custGeom>
            <a:avLst/>
            <a:gdLst/>
            <a:ahLst/>
            <a:cxnLst/>
            <a:rect l="l" t="t" r="r" b="b"/>
            <a:pathLst>
              <a:path w="526414" h="330834">
                <a:moveTo>
                  <a:pt x="214190" y="0"/>
                </a:moveTo>
                <a:lnTo>
                  <a:pt x="164220" y="9150"/>
                </a:lnTo>
                <a:lnTo>
                  <a:pt x="122089" y="34340"/>
                </a:lnTo>
                <a:lnTo>
                  <a:pt x="91188" y="72180"/>
                </a:lnTo>
                <a:lnTo>
                  <a:pt x="74909" y="119278"/>
                </a:lnTo>
                <a:lnTo>
                  <a:pt x="44868" y="134582"/>
                </a:lnTo>
                <a:lnTo>
                  <a:pt x="21138" y="158088"/>
                </a:lnTo>
                <a:lnTo>
                  <a:pt x="5555" y="187963"/>
                </a:lnTo>
                <a:lnTo>
                  <a:pt x="36" y="221868"/>
                </a:lnTo>
                <a:lnTo>
                  <a:pt x="0" y="222605"/>
                </a:lnTo>
                <a:lnTo>
                  <a:pt x="8485" y="264518"/>
                </a:lnTo>
                <a:lnTo>
                  <a:pt x="31735" y="298969"/>
                </a:lnTo>
                <a:lnTo>
                  <a:pt x="66186" y="322216"/>
                </a:lnTo>
                <a:lnTo>
                  <a:pt x="108322" y="330746"/>
                </a:lnTo>
                <a:lnTo>
                  <a:pt x="425911" y="330746"/>
                </a:lnTo>
                <a:lnTo>
                  <a:pt x="464884" y="322857"/>
                </a:lnTo>
                <a:lnTo>
                  <a:pt x="496747" y="301358"/>
                </a:lnTo>
                <a:lnTo>
                  <a:pt x="500595" y="295655"/>
                </a:lnTo>
                <a:lnTo>
                  <a:pt x="108322" y="295655"/>
                </a:lnTo>
                <a:lnTo>
                  <a:pt x="79795" y="289897"/>
                </a:lnTo>
                <a:lnTo>
                  <a:pt x="56498" y="274194"/>
                </a:lnTo>
                <a:lnTo>
                  <a:pt x="40791" y="250902"/>
                </a:lnTo>
                <a:lnTo>
                  <a:pt x="35077" y="222605"/>
                </a:lnTo>
                <a:lnTo>
                  <a:pt x="35133" y="221868"/>
                </a:lnTo>
                <a:lnTo>
                  <a:pt x="40791" y="193844"/>
                </a:lnTo>
                <a:lnTo>
                  <a:pt x="56498" y="170548"/>
                </a:lnTo>
                <a:lnTo>
                  <a:pt x="79795" y="154843"/>
                </a:lnTo>
                <a:lnTo>
                  <a:pt x="108322" y="149085"/>
                </a:lnTo>
                <a:lnTo>
                  <a:pt x="108740" y="149085"/>
                </a:lnTo>
                <a:lnTo>
                  <a:pt x="108363" y="144221"/>
                </a:lnTo>
                <a:lnTo>
                  <a:pt x="116642" y="99730"/>
                </a:lnTo>
                <a:lnTo>
                  <a:pt x="139329" y="66082"/>
                </a:lnTo>
                <a:lnTo>
                  <a:pt x="172980" y="43396"/>
                </a:lnTo>
                <a:lnTo>
                  <a:pt x="214190" y="35077"/>
                </a:lnTo>
                <a:lnTo>
                  <a:pt x="306137" y="35077"/>
                </a:lnTo>
                <a:lnTo>
                  <a:pt x="299027" y="28412"/>
                </a:lnTo>
                <a:lnTo>
                  <a:pt x="273332" y="13012"/>
                </a:lnTo>
                <a:lnTo>
                  <a:pt x="244758" y="3349"/>
                </a:lnTo>
                <a:lnTo>
                  <a:pt x="214190" y="0"/>
                </a:lnTo>
                <a:close/>
              </a:path>
              <a:path w="526414" h="330834">
                <a:moveTo>
                  <a:pt x="500702" y="165366"/>
                </a:moveTo>
                <a:lnTo>
                  <a:pt x="425911" y="165366"/>
                </a:lnTo>
                <a:lnTo>
                  <a:pt x="451270" y="170486"/>
                </a:lnTo>
                <a:lnTo>
                  <a:pt x="471991" y="184467"/>
                </a:lnTo>
                <a:lnTo>
                  <a:pt x="485942" y="205159"/>
                </a:lnTo>
                <a:lnTo>
                  <a:pt x="491057" y="230543"/>
                </a:lnTo>
                <a:lnTo>
                  <a:pt x="485942" y="255874"/>
                </a:lnTo>
                <a:lnTo>
                  <a:pt x="471979" y="276579"/>
                </a:lnTo>
                <a:lnTo>
                  <a:pt x="451270" y="290537"/>
                </a:lnTo>
                <a:lnTo>
                  <a:pt x="425911" y="295655"/>
                </a:lnTo>
                <a:lnTo>
                  <a:pt x="500595" y="295655"/>
                </a:lnTo>
                <a:lnTo>
                  <a:pt x="518250" y="269495"/>
                </a:lnTo>
                <a:lnTo>
                  <a:pt x="526140" y="230517"/>
                </a:lnTo>
                <a:lnTo>
                  <a:pt x="521300" y="199716"/>
                </a:lnTo>
                <a:lnTo>
                  <a:pt x="507798" y="172775"/>
                </a:lnTo>
                <a:lnTo>
                  <a:pt x="500702" y="165366"/>
                </a:lnTo>
                <a:close/>
              </a:path>
              <a:path w="526414" h="330834">
                <a:moveTo>
                  <a:pt x="128236" y="180568"/>
                </a:moveTo>
                <a:lnTo>
                  <a:pt x="121467" y="180568"/>
                </a:lnTo>
                <a:lnTo>
                  <a:pt x="105123" y="183877"/>
                </a:lnTo>
                <a:lnTo>
                  <a:pt x="91763" y="192895"/>
                </a:lnTo>
                <a:lnTo>
                  <a:pt x="82749" y="206259"/>
                </a:lnTo>
                <a:lnTo>
                  <a:pt x="79443" y="222605"/>
                </a:lnTo>
                <a:lnTo>
                  <a:pt x="82749" y="238949"/>
                </a:lnTo>
                <a:lnTo>
                  <a:pt x="91763" y="252309"/>
                </a:lnTo>
                <a:lnTo>
                  <a:pt x="105123" y="261322"/>
                </a:lnTo>
                <a:lnTo>
                  <a:pt x="121467" y="264629"/>
                </a:lnTo>
                <a:lnTo>
                  <a:pt x="137813" y="261322"/>
                </a:lnTo>
                <a:lnTo>
                  <a:pt x="151177" y="252309"/>
                </a:lnTo>
                <a:lnTo>
                  <a:pt x="160195" y="238949"/>
                </a:lnTo>
                <a:lnTo>
                  <a:pt x="160321" y="238328"/>
                </a:lnTo>
                <a:lnTo>
                  <a:pt x="112780" y="238328"/>
                </a:lnTo>
                <a:lnTo>
                  <a:pt x="105732" y="231279"/>
                </a:lnTo>
                <a:lnTo>
                  <a:pt x="105732" y="213944"/>
                </a:lnTo>
                <a:lnTo>
                  <a:pt x="112793" y="206882"/>
                </a:lnTo>
                <a:lnTo>
                  <a:pt x="160430" y="206882"/>
                </a:lnTo>
                <a:lnTo>
                  <a:pt x="158830" y="203733"/>
                </a:lnTo>
                <a:lnTo>
                  <a:pt x="177385" y="185178"/>
                </a:lnTo>
                <a:lnTo>
                  <a:pt x="140187" y="185178"/>
                </a:lnTo>
                <a:lnTo>
                  <a:pt x="134522" y="182321"/>
                </a:lnTo>
                <a:lnTo>
                  <a:pt x="128236" y="180568"/>
                </a:lnTo>
                <a:close/>
              </a:path>
              <a:path w="526414" h="330834">
                <a:moveTo>
                  <a:pt x="257649" y="180619"/>
                </a:moveTo>
                <a:lnTo>
                  <a:pt x="220476" y="180619"/>
                </a:lnTo>
                <a:lnTo>
                  <a:pt x="241101" y="201256"/>
                </a:lnTo>
                <a:lnTo>
                  <a:pt x="237621" y="207378"/>
                </a:lnTo>
                <a:lnTo>
                  <a:pt x="235596" y="213944"/>
                </a:lnTo>
                <a:lnTo>
                  <a:pt x="235578" y="222376"/>
                </a:lnTo>
                <a:lnTo>
                  <a:pt x="238784" y="238215"/>
                </a:lnTo>
                <a:lnTo>
                  <a:pt x="247802" y="251579"/>
                </a:lnTo>
                <a:lnTo>
                  <a:pt x="261165" y="260597"/>
                </a:lnTo>
                <a:lnTo>
                  <a:pt x="277512" y="263905"/>
                </a:lnTo>
                <a:lnTo>
                  <a:pt x="293856" y="260597"/>
                </a:lnTo>
                <a:lnTo>
                  <a:pt x="307215" y="251579"/>
                </a:lnTo>
                <a:lnTo>
                  <a:pt x="316229" y="238215"/>
                </a:lnTo>
                <a:lnTo>
                  <a:pt x="316353" y="237604"/>
                </a:lnTo>
                <a:lnTo>
                  <a:pt x="268825" y="237604"/>
                </a:lnTo>
                <a:lnTo>
                  <a:pt x="261776" y="230543"/>
                </a:lnTo>
                <a:lnTo>
                  <a:pt x="261776" y="213220"/>
                </a:lnTo>
                <a:lnTo>
                  <a:pt x="268838" y="206159"/>
                </a:lnTo>
                <a:lnTo>
                  <a:pt x="316443" y="206159"/>
                </a:lnTo>
                <a:lnTo>
                  <a:pt x="316348" y="205930"/>
                </a:lnTo>
                <a:lnTo>
                  <a:pt x="336275" y="186004"/>
                </a:lnTo>
                <a:lnTo>
                  <a:pt x="299076" y="186004"/>
                </a:lnTo>
                <a:lnTo>
                  <a:pt x="294937" y="183502"/>
                </a:lnTo>
                <a:lnTo>
                  <a:pt x="260532" y="183502"/>
                </a:lnTo>
                <a:lnTo>
                  <a:pt x="257649" y="180619"/>
                </a:lnTo>
                <a:close/>
              </a:path>
              <a:path w="526414" h="330834">
                <a:moveTo>
                  <a:pt x="160430" y="206882"/>
                </a:moveTo>
                <a:lnTo>
                  <a:pt x="130116" y="206882"/>
                </a:lnTo>
                <a:lnTo>
                  <a:pt x="137177" y="213944"/>
                </a:lnTo>
                <a:lnTo>
                  <a:pt x="137177" y="231279"/>
                </a:lnTo>
                <a:lnTo>
                  <a:pt x="130128" y="238328"/>
                </a:lnTo>
                <a:lnTo>
                  <a:pt x="160321" y="238328"/>
                </a:lnTo>
                <a:lnTo>
                  <a:pt x="163504" y="222605"/>
                </a:lnTo>
                <a:lnTo>
                  <a:pt x="163504" y="215785"/>
                </a:lnTo>
                <a:lnTo>
                  <a:pt x="161726" y="209435"/>
                </a:lnTo>
                <a:lnTo>
                  <a:pt x="160430" y="206882"/>
                </a:lnTo>
                <a:close/>
              </a:path>
              <a:path w="526414" h="330834">
                <a:moveTo>
                  <a:pt x="316443" y="206159"/>
                </a:moveTo>
                <a:lnTo>
                  <a:pt x="286160" y="206159"/>
                </a:lnTo>
                <a:lnTo>
                  <a:pt x="293209" y="213220"/>
                </a:lnTo>
                <a:lnTo>
                  <a:pt x="293209" y="230543"/>
                </a:lnTo>
                <a:lnTo>
                  <a:pt x="286173" y="237604"/>
                </a:lnTo>
                <a:lnTo>
                  <a:pt x="316353" y="237604"/>
                </a:lnTo>
                <a:lnTo>
                  <a:pt x="319433" y="222376"/>
                </a:lnTo>
                <a:lnTo>
                  <a:pt x="319440" y="215785"/>
                </a:lnTo>
                <a:lnTo>
                  <a:pt x="318380" y="210858"/>
                </a:lnTo>
                <a:lnTo>
                  <a:pt x="316443" y="206159"/>
                </a:lnTo>
                <a:close/>
              </a:path>
              <a:path w="526414" h="330834">
                <a:moveTo>
                  <a:pt x="218800" y="181571"/>
                </a:moveTo>
                <a:lnTo>
                  <a:pt x="180992" y="181571"/>
                </a:lnTo>
                <a:lnTo>
                  <a:pt x="186694" y="184467"/>
                </a:lnTo>
                <a:lnTo>
                  <a:pt x="193044" y="186245"/>
                </a:lnTo>
                <a:lnTo>
                  <a:pt x="207382" y="186245"/>
                </a:lnTo>
                <a:lnTo>
                  <a:pt x="214355" y="184099"/>
                </a:lnTo>
                <a:lnTo>
                  <a:pt x="218800" y="181571"/>
                </a:lnTo>
                <a:close/>
              </a:path>
              <a:path w="526414" h="330834">
                <a:moveTo>
                  <a:pt x="375675" y="182092"/>
                </a:moveTo>
                <a:lnTo>
                  <a:pt x="340186" y="182092"/>
                </a:lnTo>
                <a:lnTo>
                  <a:pt x="345635" y="184683"/>
                </a:lnTo>
                <a:lnTo>
                  <a:pt x="351654" y="186245"/>
                </a:lnTo>
                <a:lnTo>
                  <a:pt x="358081" y="186245"/>
                </a:lnTo>
                <a:lnTo>
                  <a:pt x="374425" y="182936"/>
                </a:lnTo>
                <a:lnTo>
                  <a:pt x="375675" y="182092"/>
                </a:lnTo>
                <a:close/>
              </a:path>
              <a:path w="526414" h="330834">
                <a:moveTo>
                  <a:pt x="358081" y="102196"/>
                </a:moveTo>
                <a:lnTo>
                  <a:pt x="319352" y="127876"/>
                </a:lnTo>
                <a:lnTo>
                  <a:pt x="316044" y="151383"/>
                </a:lnTo>
                <a:lnTo>
                  <a:pt x="318008" y="158000"/>
                </a:lnTo>
                <a:lnTo>
                  <a:pt x="321174" y="163918"/>
                </a:lnTo>
                <a:lnTo>
                  <a:pt x="299076" y="186004"/>
                </a:lnTo>
                <a:lnTo>
                  <a:pt x="336275" y="186004"/>
                </a:lnTo>
                <a:lnTo>
                  <a:pt x="340186" y="182092"/>
                </a:lnTo>
                <a:lnTo>
                  <a:pt x="375675" y="182092"/>
                </a:lnTo>
                <a:lnTo>
                  <a:pt x="387784" y="173918"/>
                </a:lnTo>
                <a:lnTo>
                  <a:pt x="396798" y="160554"/>
                </a:lnTo>
                <a:lnTo>
                  <a:pt x="396919" y="159956"/>
                </a:lnTo>
                <a:lnTo>
                  <a:pt x="349406" y="159956"/>
                </a:lnTo>
                <a:lnTo>
                  <a:pt x="342345" y="152895"/>
                </a:lnTo>
                <a:lnTo>
                  <a:pt x="342345" y="135559"/>
                </a:lnTo>
                <a:lnTo>
                  <a:pt x="349406" y="128498"/>
                </a:lnTo>
                <a:lnTo>
                  <a:pt x="396926" y="128498"/>
                </a:lnTo>
                <a:lnTo>
                  <a:pt x="396798" y="127866"/>
                </a:lnTo>
                <a:lnTo>
                  <a:pt x="387784" y="114511"/>
                </a:lnTo>
                <a:lnTo>
                  <a:pt x="374425" y="105501"/>
                </a:lnTo>
                <a:lnTo>
                  <a:pt x="358081" y="102196"/>
                </a:lnTo>
                <a:close/>
              </a:path>
              <a:path w="526414" h="330834">
                <a:moveTo>
                  <a:pt x="199839" y="102196"/>
                </a:moveTo>
                <a:lnTo>
                  <a:pt x="183494" y="105503"/>
                </a:lnTo>
                <a:lnTo>
                  <a:pt x="170135" y="114517"/>
                </a:lnTo>
                <a:lnTo>
                  <a:pt x="161121" y="127876"/>
                </a:lnTo>
                <a:lnTo>
                  <a:pt x="157920" y="143700"/>
                </a:lnTo>
                <a:lnTo>
                  <a:pt x="157924" y="151383"/>
                </a:lnTo>
                <a:lnTo>
                  <a:pt x="159567" y="157289"/>
                </a:lnTo>
                <a:lnTo>
                  <a:pt x="162412" y="162953"/>
                </a:lnTo>
                <a:lnTo>
                  <a:pt x="140187" y="185178"/>
                </a:lnTo>
                <a:lnTo>
                  <a:pt x="177385" y="185178"/>
                </a:lnTo>
                <a:lnTo>
                  <a:pt x="180992" y="181571"/>
                </a:lnTo>
                <a:lnTo>
                  <a:pt x="218800" y="181571"/>
                </a:lnTo>
                <a:lnTo>
                  <a:pt x="220476" y="180619"/>
                </a:lnTo>
                <a:lnTo>
                  <a:pt x="257649" y="180619"/>
                </a:lnTo>
                <a:lnTo>
                  <a:pt x="238231" y="161201"/>
                </a:lnTo>
                <a:lnTo>
                  <a:pt x="238780" y="159956"/>
                </a:lnTo>
                <a:lnTo>
                  <a:pt x="191164" y="159956"/>
                </a:lnTo>
                <a:lnTo>
                  <a:pt x="184116" y="152895"/>
                </a:lnTo>
                <a:lnTo>
                  <a:pt x="184116" y="135559"/>
                </a:lnTo>
                <a:lnTo>
                  <a:pt x="191177" y="128498"/>
                </a:lnTo>
                <a:lnTo>
                  <a:pt x="238694" y="128498"/>
                </a:lnTo>
                <a:lnTo>
                  <a:pt x="238561" y="127866"/>
                </a:lnTo>
                <a:lnTo>
                  <a:pt x="229544" y="114511"/>
                </a:lnTo>
                <a:lnTo>
                  <a:pt x="216180" y="105501"/>
                </a:lnTo>
                <a:lnTo>
                  <a:pt x="199839" y="102196"/>
                </a:lnTo>
                <a:close/>
              </a:path>
              <a:path w="526414" h="330834">
                <a:moveTo>
                  <a:pt x="285424" y="179844"/>
                </a:moveTo>
                <a:lnTo>
                  <a:pt x="271454" y="179844"/>
                </a:lnTo>
                <a:lnTo>
                  <a:pt x="265726" y="181190"/>
                </a:lnTo>
                <a:lnTo>
                  <a:pt x="260532" y="183502"/>
                </a:lnTo>
                <a:lnTo>
                  <a:pt x="294937" y="183502"/>
                </a:lnTo>
                <a:lnTo>
                  <a:pt x="292752" y="182181"/>
                </a:lnTo>
                <a:lnTo>
                  <a:pt x="285424" y="179844"/>
                </a:lnTo>
                <a:close/>
              </a:path>
              <a:path w="526414" h="330834">
                <a:moveTo>
                  <a:pt x="435223" y="75793"/>
                </a:moveTo>
                <a:lnTo>
                  <a:pt x="360773" y="75793"/>
                </a:lnTo>
                <a:lnTo>
                  <a:pt x="386124" y="80913"/>
                </a:lnTo>
                <a:lnTo>
                  <a:pt x="406829" y="94875"/>
                </a:lnTo>
                <a:lnTo>
                  <a:pt x="420791" y="115580"/>
                </a:lnTo>
                <a:lnTo>
                  <a:pt x="425911" y="140931"/>
                </a:lnTo>
                <a:lnTo>
                  <a:pt x="425788" y="150266"/>
                </a:lnTo>
                <a:lnTo>
                  <a:pt x="424159" y="158000"/>
                </a:lnTo>
                <a:lnTo>
                  <a:pt x="421047" y="165620"/>
                </a:lnTo>
                <a:lnTo>
                  <a:pt x="424273" y="165366"/>
                </a:lnTo>
                <a:lnTo>
                  <a:pt x="500702" y="165366"/>
                </a:lnTo>
                <a:lnTo>
                  <a:pt x="487156" y="151223"/>
                </a:lnTo>
                <a:lnTo>
                  <a:pt x="460900" y="136588"/>
                </a:lnTo>
                <a:lnTo>
                  <a:pt x="451858" y="99143"/>
                </a:lnTo>
                <a:lnTo>
                  <a:pt x="435223" y="75793"/>
                </a:lnTo>
                <a:close/>
              </a:path>
              <a:path w="526414" h="330834">
                <a:moveTo>
                  <a:pt x="238694" y="128498"/>
                </a:moveTo>
                <a:lnTo>
                  <a:pt x="208500" y="128498"/>
                </a:lnTo>
                <a:lnTo>
                  <a:pt x="215561" y="135559"/>
                </a:lnTo>
                <a:lnTo>
                  <a:pt x="215561" y="152895"/>
                </a:lnTo>
                <a:lnTo>
                  <a:pt x="208513" y="159956"/>
                </a:lnTo>
                <a:lnTo>
                  <a:pt x="238780" y="159956"/>
                </a:lnTo>
                <a:lnTo>
                  <a:pt x="240529" y="155994"/>
                </a:lnTo>
                <a:lnTo>
                  <a:pt x="241876" y="150266"/>
                </a:lnTo>
                <a:lnTo>
                  <a:pt x="241770" y="143700"/>
                </a:lnTo>
                <a:lnTo>
                  <a:pt x="238694" y="128498"/>
                </a:lnTo>
                <a:close/>
              </a:path>
              <a:path w="526414" h="330834">
                <a:moveTo>
                  <a:pt x="396926" y="128498"/>
                </a:moveTo>
                <a:lnTo>
                  <a:pt x="366742" y="128498"/>
                </a:lnTo>
                <a:lnTo>
                  <a:pt x="373803" y="135559"/>
                </a:lnTo>
                <a:lnTo>
                  <a:pt x="373803" y="152895"/>
                </a:lnTo>
                <a:lnTo>
                  <a:pt x="366742" y="159956"/>
                </a:lnTo>
                <a:lnTo>
                  <a:pt x="396919" y="159956"/>
                </a:lnTo>
                <a:lnTo>
                  <a:pt x="400102" y="144221"/>
                </a:lnTo>
                <a:lnTo>
                  <a:pt x="396926" y="128498"/>
                </a:lnTo>
                <a:close/>
              </a:path>
              <a:path w="526414" h="330834">
                <a:moveTo>
                  <a:pt x="108740" y="149085"/>
                </a:moveTo>
                <a:lnTo>
                  <a:pt x="108322" y="149085"/>
                </a:lnTo>
                <a:lnTo>
                  <a:pt x="108602" y="149097"/>
                </a:lnTo>
                <a:lnTo>
                  <a:pt x="108741" y="149097"/>
                </a:lnTo>
                <a:close/>
              </a:path>
              <a:path w="526414" h="330834">
                <a:moveTo>
                  <a:pt x="306137" y="35077"/>
                </a:moveTo>
                <a:lnTo>
                  <a:pt x="214190" y="35077"/>
                </a:lnTo>
                <a:lnTo>
                  <a:pt x="245381" y="39753"/>
                </a:lnTo>
                <a:lnTo>
                  <a:pt x="272878" y="52849"/>
                </a:lnTo>
                <a:lnTo>
                  <a:pt x="295291" y="72962"/>
                </a:lnTo>
                <a:lnTo>
                  <a:pt x="311230" y="98691"/>
                </a:lnTo>
                <a:lnTo>
                  <a:pt x="321222" y="89209"/>
                </a:lnTo>
                <a:lnTo>
                  <a:pt x="333039" y="81994"/>
                </a:lnTo>
                <a:lnTo>
                  <a:pt x="346338" y="77403"/>
                </a:lnTo>
                <a:lnTo>
                  <a:pt x="360773" y="75793"/>
                </a:lnTo>
                <a:lnTo>
                  <a:pt x="435223" y="75793"/>
                </a:lnTo>
                <a:lnTo>
                  <a:pt x="430158" y="68683"/>
                </a:lnTo>
                <a:lnTo>
                  <a:pt x="399967" y="48971"/>
                </a:lnTo>
                <a:lnTo>
                  <a:pt x="320958" y="48971"/>
                </a:lnTo>
                <a:lnTo>
                  <a:pt x="306137" y="35077"/>
                </a:lnTo>
                <a:close/>
              </a:path>
              <a:path w="526414" h="330834">
                <a:moveTo>
                  <a:pt x="360773" y="40716"/>
                </a:moveTo>
                <a:lnTo>
                  <a:pt x="350448" y="41248"/>
                </a:lnTo>
                <a:lnTo>
                  <a:pt x="340323" y="42824"/>
                </a:lnTo>
                <a:lnTo>
                  <a:pt x="330469" y="45409"/>
                </a:lnTo>
                <a:lnTo>
                  <a:pt x="320958" y="48971"/>
                </a:lnTo>
                <a:lnTo>
                  <a:pt x="399967" y="48971"/>
                </a:lnTo>
                <a:lnTo>
                  <a:pt x="398797" y="48207"/>
                </a:lnTo>
                <a:lnTo>
                  <a:pt x="360773" y="40716"/>
                </a:lnTo>
                <a:close/>
              </a:path>
            </a:pathLst>
          </a:custGeom>
          <a:solidFill>
            <a:srgbClr val="FF540A"/>
          </a:solid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15" name="object 28">
            <a:extLst>
              <a:ext uri="{FF2B5EF4-FFF2-40B4-BE49-F238E27FC236}">
                <a16:creationId xmlns:a16="http://schemas.microsoft.com/office/drawing/2014/main" id="{3E5BD24B-2D5B-7640-122F-ABDF8E0471AD}"/>
              </a:ext>
            </a:extLst>
          </p:cNvPr>
          <p:cNvSpPr/>
          <p:nvPr/>
        </p:nvSpPr>
        <p:spPr>
          <a:xfrm>
            <a:off x="4368113" y="4507302"/>
            <a:ext cx="120014" cy="240029"/>
          </a:xfrm>
          <a:custGeom>
            <a:avLst/>
            <a:gdLst/>
            <a:ahLst/>
            <a:cxnLst/>
            <a:rect l="l" t="t" r="r" b="b"/>
            <a:pathLst>
              <a:path w="120014" h="240029">
                <a:moveTo>
                  <a:pt x="0" y="0"/>
                </a:moveTo>
                <a:lnTo>
                  <a:pt x="0" y="240029"/>
                </a:lnTo>
                <a:lnTo>
                  <a:pt x="120014" y="120014"/>
                </a:lnTo>
                <a:lnTo>
                  <a:pt x="0" y="0"/>
                </a:lnTo>
                <a:close/>
              </a:path>
            </a:pathLst>
          </a:custGeom>
          <a:solidFill>
            <a:srgbClr val="BDBDBD"/>
          </a:solid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16" name="object 29">
            <a:extLst>
              <a:ext uri="{FF2B5EF4-FFF2-40B4-BE49-F238E27FC236}">
                <a16:creationId xmlns:a16="http://schemas.microsoft.com/office/drawing/2014/main" id="{71B9AF77-7D1B-4324-4454-7FB1E62C7ECF}"/>
              </a:ext>
            </a:extLst>
          </p:cNvPr>
          <p:cNvSpPr/>
          <p:nvPr/>
        </p:nvSpPr>
        <p:spPr>
          <a:xfrm>
            <a:off x="7466913" y="4507302"/>
            <a:ext cx="120014" cy="240029"/>
          </a:xfrm>
          <a:custGeom>
            <a:avLst/>
            <a:gdLst/>
            <a:ahLst/>
            <a:cxnLst/>
            <a:rect l="l" t="t" r="r" b="b"/>
            <a:pathLst>
              <a:path w="120014" h="240029">
                <a:moveTo>
                  <a:pt x="120014" y="0"/>
                </a:moveTo>
                <a:lnTo>
                  <a:pt x="0" y="120014"/>
                </a:lnTo>
                <a:lnTo>
                  <a:pt x="120014" y="240029"/>
                </a:lnTo>
                <a:lnTo>
                  <a:pt x="120014" y="0"/>
                </a:lnTo>
                <a:close/>
              </a:path>
            </a:pathLst>
          </a:custGeom>
          <a:solidFill>
            <a:srgbClr val="BDBDBD"/>
          </a:solid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17" name="object 30">
            <a:extLst>
              <a:ext uri="{FF2B5EF4-FFF2-40B4-BE49-F238E27FC236}">
                <a16:creationId xmlns:a16="http://schemas.microsoft.com/office/drawing/2014/main" id="{C45676D8-09F0-35DE-B0E6-33153630CE4C}"/>
              </a:ext>
            </a:extLst>
          </p:cNvPr>
          <p:cNvSpPr/>
          <p:nvPr/>
        </p:nvSpPr>
        <p:spPr>
          <a:xfrm>
            <a:off x="5848297" y="2304637"/>
            <a:ext cx="240029" cy="120014"/>
          </a:xfrm>
          <a:custGeom>
            <a:avLst/>
            <a:gdLst/>
            <a:ahLst/>
            <a:cxnLst/>
            <a:rect l="l" t="t" r="r" b="b"/>
            <a:pathLst>
              <a:path w="240029" h="120015">
                <a:moveTo>
                  <a:pt x="120014" y="0"/>
                </a:moveTo>
                <a:lnTo>
                  <a:pt x="0" y="120014"/>
                </a:lnTo>
                <a:lnTo>
                  <a:pt x="240029" y="120014"/>
                </a:lnTo>
                <a:lnTo>
                  <a:pt x="120014" y="0"/>
                </a:lnTo>
                <a:close/>
              </a:path>
            </a:pathLst>
          </a:custGeom>
          <a:solidFill>
            <a:srgbClr val="BDBDBD"/>
          </a:solid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grpSp>
        <p:nvGrpSpPr>
          <p:cNvPr id="118" name="object 31">
            <a:extLst>
              <a:ext uri="{FF2B5EF4-FFF2-40B4-BE49-F238E27FC236}">
                <a16:creationId xmlns:a16="http://schemas.microsoft.com/office/drawing/2014/main" id="{6D684F36-5DB4-C71C-51FF-7C792CCE299E}"/>
              </a:ext>
            </a:extLst>
          </p:cNvPr>
          <p:cNvGrpSpPr/>
          <p:nvPr/>
        </p:nvGrpSpPr>
        <p:grpSpPr>
          <a:xfrm>
            <a:off x="1624913" y="5688008"/>
            <a:ext cx="8686800" cy="177800"/>
            <a:chOff x="228600" y="5220078"/>
            <a:chExt cx="8686800" cy="177800"/>
          </a:xfrm>
        </p:grpSpPr>
        <p:sp>
          <p:nvSpPr>
            <p:cNvPr id="119" name="object 32">
              <a:extLst>
                <a:ext uri="{FF2B5EF4-FFF2-40B4-BE49-F238E27FC236}">
                  <a16:creationId xmlns:a16="http://schemas.microsoft.com/office/drawing/2014/main" id="{BC4FD846-3ABB-8A25-60ED-D96545EA59F8}"/>
                </a:ext>
              </a:extLst>
            </p:cNvPr>
            <p:cNvSpPr/>
            <p:nvPr/>
          </p:nvSpPr>
          <p:spPr>
            <a:xfrm>
              <a:off x="228600" y="5220078"/>
              <a:ext cx="8686800" cy="0"/>
            </a:xfrm>
            <a:custGeom>
              <a:avLst/>
              <a:gdLst/>
              <a:ahLst/>
              <a:cxnLst/>
              <a:rect l="l" t="t" r="r" b="b"/>
              <a:pathLst>
                <a:path w="8686800">
                  <a:moveTo>
                    <a:pt x="0" y="0"/>
                  </a:moveTo>
                  <a:lnTo>
                    <a:pt x="8686800" y="0"/>
                  </a:lnTo>
                </a:path>
              </a:pathLst>
            </a:custGeom>
            <a:ln w="12700">
              <a:solidFill>
                <a:srgbClr val="6F7878"/>
              </a:solidFill>
            </a:ln>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20" name="object 33">
              <a:extLst>
                <a:ext uri="{FF2B5EF4-FFF2-40B4-BE49-F238E27FC236}">
                  <a16:creationId xmlns:a16="http://schemas.microsoft.com/office/drawing/2014/main" id="{0D7ADB32-6888-23EC-0F1C-F3C51B46B304}"/>
                </a:ext>
              </a:extLst>
            </p:cNvPr>
            <p:cNvSpPr/>
            <p:nvPr/>
          </p:nvSpPr>
          <p:spPr>
            <a:xfrm>
              <a:off x="4572000" y="5232778"/>
              <a:ext cx="0" cy="165100"/>
            </a:xfrm>
            <a:custGeom>
              <a:avLst/>
              <a:gdLst/>
              <a:ahLst/>
              <a:cxnLst/>
              <a:rect l="l" t="t" r="r" b="b"/>
              <a:pathLst>
                <a:path h="165100">
                  <a:moveTo>
                    <a:pt x="0" y="0"/>
                  </a:moveTo>
                  <a:lnTo>
                    <a:pt x="0" y="165099"/>
                  </a:lnTo>
                </a:path>
              </a:pathLst>
            </a:custGeom>
            <a:ln w="12700">
              <a:solidFill>
                <a:srgbClr val="6F7878"/>
              </a:solidFill>
            </a:ln>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grpSp>
      <p:sp>
        <p:nvSpPr>
          <p:cNvPr id="3" name="Title 2">
            <a:extLst>
              <a:ext uri="{FF2B5EF4-FFF2-40B4-BE49-F238E27FC236}">
                <a16:creationId xmlns:a16="http://schemas.microsoft.com/office/drawing/2014/main" id="{468BF672-21A3-6749-F39F-9CDED9A7A7BB}"/>
              </a:ext>
            </a:extLst>
          </p:cNvPr>
          <p:cNvSpPr>
            <a:spLocks noGrp="1"/>
          </p:cNvSpPr>
          <p:nvPr>
            <p:ph type="title"/>
          </p:nvPr>
        </p:nvSpPr>
        <p:spPr/>
        <p:txBody>
          <a:bodyPr/>
          <a:lstStyle/>
          <a:p>
            <a:r>
              <a:rPr lang="en-US"/>
              <a:t>Industry Cloud Platform Evolution</a:t>
            </a:r>
            <a:br>
              <a:rPr lang="en-US"/>
            </a:br>
            <a:endParaRPr lang="en-US"/>
          </a:p>
        </p:txBody>
      </p:sp>
    </p:spTree>
    <p:extLst>
      <p:ext uri="{BB962C8B-B14F-4D97-AF65-F5344CB8AC3E}">
        <p14:creationId xmlns:p14="http://schemas.microsoft.com/office/powerpoint/2010/main" val="364277822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431;p3">
            <a:extLst>
              <a:ext uri="{FF2B5EF4-FFF2-40B4-BE49-F238E27FC236}">
                <a16:creationId xmlns:a16="http://schemas.microsoft.com/office/drawing/2014/main" id="{E2CEF547-7653-3E4D-46E2-C14A91A0B665}"/>
              </a:ext>
            </a:extLst>
          </p:cNvPr>
          <p:cNvSpPr txBox="1"/>
          <p:nvPr/>
        </p:nvSpPr>
        <p:spPr>
          <a:xfrm>
            <a:off x="469392" y="6015204"/>
            <a:ext cx="5415265" cy="430847"/>
          </a:xfrm>
          <a:prstGeom prst="rect">
            <a:avLst/>
          </a:prstGeom>
          <a:noFill/>
          <a:ln>
            <a:noFill/>
          </a:ln>
        </p:spPr>
        <p:txBody>
          <a:bodyPr spcFirstLastPara="1" wrap="square" lIns="0" tIns="45700" rIns="91425" bIns="45700" anchor="t" anchorCtr="0">
            <a:spAutoFit/>
          </a:bodyPr>
          <a:lstStyle/>
          <a:p>
            <a:pPr>
              <a:buClr>
                <a:srgbClr val="000000"/>
              </a:buClr>
              <a:buSzPts val="1100"/>
            </a:pPr>
            <a:r>
              <a:rPr lang="en-NL" sz="1100" b="0" i="0" u="none" strike="noStrike" cap="none">
                <a:solidFill>
                  <a:srgbClr val="6F7878"/>
                </a:solidFill>
                <a:latin typeface="Arial"/>
                <a:ea typeface="Arial"/>
                <a:cs typeface="Arial"/>
                <a:sym typeface="Arial"/>
              </a:rPr>
              <a:t>Source:</a:t>
            </a:r>
            <a:r>
              <a:rPr lang="en-US" sz="1100">
                <a:solidFill>
                  <a:srgbClr val="6F7878"/>
                </a:solidFill>
                <a:latin typeface="Arial"/>
                <a:ea typeface="Arial"/>
                <a:cs typeface="Arial"/>
                <a:sym typeface="Arial"/>
              </a:rPr>
              <a:t> </a:t>
            </a:r>
            <a:r>
              <a:rPr lang="en-US" sz="1100">
                <a:solidFill>
                  <a:srgbClr val="6F7878"/>
                </a:solidFill>
                <a:ea typeface="+mn-lt"/>
                <a:cs typeface="+mn-lt"/>
                <a:sym typeface="Arial"/>
                <a:hlinkClick r:id="rId3"/>
              </a:rPr>
              <a:t>Minna Bank’s Digital Banking Service Attracts Over 400 Thousand Accounts in First Year of Operation</a:t>
            </a:r>
            <a:r>
              <a:rPr lang="en-US" sz="1100">
                <a:solidFill>
                  <a:srgbClr val="6F7878"/>
                </a:solidFill>
                <a:ea typeface="+mn-lt"/>
                <a:cs typeface="+mn-lt"/>
                <a:sym typeface="Arial"/>
              </a:rPr>
              <a:t>, Bloomberg.</a:t>
            </a:r>
            <a:endParaRPr lang="en-US" sz="1100">
              <a:solidFill>
                <a:srgbClr val="6F7878"/>
              </a:solidFill>
              <a:latin typeface="Arial"/>
              <a:cs typeface="Arial"/>
            </a:endParaRPr>
          </a:p>
        </p:txBody>
      </p:sp>
      <p:sp>
        <p:nvSpPr>
          <p:cNvPr id="10" name="TextBox 9">
            <a:extLst>
              <a:ext uri="{FF2B5EF4-FFF2-40B4-BE49-F238E27FC236}">
                <a16:creationId xmlns:a16="http://schemas.microsoft.com/office/drawing/2014/main" id="{14C5B904-00F5-85E8-6EFB-3BF4D74A5F17}"/>
              </a:ext>
            </a:extLst>
          </p:cNvPr>
          <p:cNvSpPr txBox="1"/>
          <p:nvPr/>
        </p:nvSpPr>
        <p:spPr>
          <a:xfrm>
            <a:off x="458786" y="220643"/>
            <a:ext cx="10808481" cy="969496"/>
          </a:xfrm>
          <a:prstGeom prst="rect">
            <a:avLst/>
          </a:prstGeom>
          <a:noFill/>
        </p:spPr>
        <p:txBody>
          <a:bodyPr wrap="square" lIns="0" tIns="45720" rIns="0" bIns="45720" rtlCol="0" anchor="t">
            <a:spAutoFit/>
          </a:bodyPr>
          <a:lstStyle/>
          <a:p>
            <a:pPr>
              <a:spcBef>
                <a:spcPts val="600"/>
              </a:spcBef>
            </a:pPr>
            <a:r>
              <a:rPr lang="en-US" sz="2000">
                <a:solidFill>
                  <a:srgbClr val="009AD7"/>
                </a:solidFill>
                <a:latin typeface="Arial" panose="020B0604020202020204" pitchFamily="34" charset="0"/>
                <a:cs typeface="Arial" panose="020B0604020202020204" pitchFamily="34" charset="0"/>
              </a:rPr>
              <a:t>Case Example</a:t>
            </a:r>
          </a:p>
          <a:p>
            <a:pPr>
              <a:spcBef>
                <a:spcPts val="600"/>
              </a:spcBef>
            </a:pPr>
            <a:r>
              <a:rPr lang="en-US" sz="3200" b="1">
                <a:solidFill>
                  <a:schemeClr val="bg1"/>
                </a:solidFill>
                <a:latin typeface="Arial Black"/>
                <a:cs typeface="Arial Black" panose="020B0604020202020204" pitchFamily="34" charset="0"/>
              </a:rPr>
              <a:t>Minna Bank </a:t>
            </a:r>
            <a:r>
              <a:rPr lang="en-US" sz="3200" b="1">
                <a:solidFill>
                  <a:schemeClr val="bg1"/>
                </a:solidFill>
                <a:latin typeface="Arial"/>
                <a:cs typeface="Arial Black" panose="020B0604020202020204" pitchFamily="34" charset="0"/>
              </a:rPr>
              <a:t>| </a:t>
            </a:r>
            <a:r>
              <a:rPr lang="en-NL" sz="3200">
                <a:solidFill>
                  <a:schemeClr val="bg1"/>
                </a:solidFill>
                <a:latin typeface="Arial"/>
                <a:cs typeface="Arial"/>
                <a:sym typeface="Arial Black"/>
              </a:rPr>
              <a:t>Cloud-Based Banking</a:t>
            </a:r>
            <a:endParaRPr lang="en-NL" sz="3200">
              <a:solidFill>
                <a:schemeClr val="bg1"/>
              </a:solidFill>
              <a:latin typeface="Arial"/>
              <a:cs typeface="Arial"/>
            </a:endParaRPr>
          </a:p>
        </p:txBody>
      </p:sp>
      <p:sp>
        <p:nvSpPr>
          <p:cNvPr id="5" name="Google Shape;428;p3">
            <a:extLst>
              <a:ext uri="{FF2B5EF4-FFF2-40B4-BE49-F238E27FC236}">
                <a16:creationId xmlns:a16="http://schemas.microsoft.com/office/drawing/2014/main" id="{022BC30B-BCE9-3FC1-53B9-D15CB001E861}"/>
              </a:ext>
            </a:extLst>
          </p:cNvPr>
          <p:cNvSpPr txBox="1"/>
          <p:nvPr/>
        </p:nvSpPr>
        <p:spPr>
          <a:xfrm>
            <a:off x="4495801" y="1808967"/>
            <a:ext cx="7242174" cy="3908762"/>
          </a:xfrm>
          <a:prstGeom prst="rect">
            <a:avLst/>
          </a:prstGeom>
          <a:solidFill>
            <a:srgbClr val="F4F4F4"/>
          </a:solidFill>
          <a:ln>
            <a:noFill/>
          </a:ln>
        </p:spPr>
        <p:txBody>
          <a:bodyPr spcFirstLastPara="1" wrap="square" lIns="182880" tIns="182880" rIns="182880" bIns="182880" anchor="t" anchorCtr="0">
            <a:spAutoFit/>
          </a:bodyPr>
          <a:lstStyle>
            <a:defPPr>
              <a:defRPr lang="en-US"/>
            </a:defPPr>
            <a:lvl1pPr marR="0" lvl="0">
              <a:lnSpc>
                <a:spcPct val="100000"/>
              </a:lnSpc>
              <a:spcBef>
                <a:spcPts val="0"/>
              </a:spcBef>
              <a:spcAft>
                <a:spcPts val="1200"/>
              </a:spcAft>
              <a:buClr>
                <a:srgbClr val="000000"/>
              </a:buClr>
              <a:buSzPts val="2400"/>
              <a:defRPr sz="2000" b="0" i="0" u="none" strike="noStrike" cap="none">
                <a:latin typeface="Arial"/>
                <a:ea typeface="Arial"/>
                <a:cs typeface="Arial"/>
              </a:defRPr>
            </a:lvl1pPr>
          </a:lstStyle>
          <a:p>
            <a:r>
              <a:rPr lang="en-NL">
                <a:sym typeface="Arial"/>
              </a:rPr>
              <a:t>Minna Bank partnered with Accenture to create a fully digital and cloud-based banking platform to cater to a new generation of digitally demanding millennial and Generation Z customers. </a:t>
            </a:r>
          </a:p>
          <a:p>
            <a:r>
              <a:rPr lang="en-NL">
                <a:sym typeface="Arial"/>
              </a:rPr>
              <a:t>Minna Bank went live within 18 months, despite Japan’s significant regulatory requirements, and opened 400,000 accounts in the first year of operation. </a:t>
            </a:r>
            <a:endParaRPr lang="en-NL"/>
          </a:p>
          <a:p>
            <a:r>
              <a:rPr lang="en-NL">
                <a:sym typeface="Arial"/>
              </a:rPr>
              <a:t>The “Zero Bank Core Solution” is built on Google Cloud Platform and includes complementary banking capabilities built on several SaaS, PaaS and IaaS providers.</a:t>
            </a:r>
            <a:endParaRPr lang="en-NL"/>
          </a:p>
        </p:txBody>
      </p:sp>
      <p:pic>
        <p:nvPicPr>
          <p:cNvPr id="2" name="Google Shape;435;p5" descr="A person looking at a flight information board&#10;&#10;Description automatically generated">
            <a:extLst>
              <a:ext uri="{FF2B5EF4-FFF2-40B4-BE49-F238E27FC236}">
                <a16:creationId xmlns:a16="http://schemas.microsoft.com/office/drawing/2014/main" id="{CD605BD0-CBE7-5AD1-813A-CF0993541928}"/>
              </a:ext>
            </a:extLst>
          </p:cNvPr>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469392" y="1840992"/>
            <a:ext cx="3328556" cy="3908762"/>
          </a:xfrm>
          <a:prstGeom prst="rect">
            <a:avLst/>
          </a:prstGeom>
          <a:noFill/>
          <a:ln>
            <a:solidFill>
              <a:srgbClr val="6F7878"/>
            </a:solidFill>
          </a:ln>
        </p:spPr>
      </p:pic>
    </p:spTree>
    <p:extLst>
      <p:ext uri="{BB962C8B-B14F-4D97-AF65-F5344CB8AC3E}">
        <p14:creationId xmlns:p14="http://schemas.microsoft.com/office/powerpoint/2010/main" val="407328876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4C5B904-00F5-85E8-6EFB-3BF4D74A5F17}"/>
              </a:ext>
            </a:extLst>
          </p:cNvPr>
          <p:cNvSpPr txBox="1"/>
          <p:nvPr/>
        </p:nvSpPr>
        <p:spPr>
          <a:xfrm>
            <a:off x="458786" y="220643"/>
            <a:ext cx="10808481" cy="969496"/>
          </a:xfrm>
          <a:prstGeom prst="rect">
            <a:avLst/>
          </a:prstGeom>
          <a:noFill/>
        </p:spPr>
        <p:txBody>
          <a:bodyPr wrap="square" lIns="0" tIns="45720" rIns="0" bIns="45720" rtlCol="0" anchor="t">
            <a:spAutoFit/>
          </a:bodyPr>
          <a:lstStyle/>
          <a:p>
            <a:pPr>
              <a:spcBef>
                <a:spcPts val="600"/>
              </a:spcBef>
            </a:pPr>
            <a:r>
              <a:rPr lang="en-US" sz="2000">
                <a:solidFill>
                  <a:srgbClr val="009AD7"/>
                </a:solidFill>
                <a:latin typeface="Arial" panose="020B0604020202020204" pitchFamily="34" charset="0"/>
                <a:cs typeface="Arial" panose="020B0604020202020204" pitchFamily="34" charset="0"/>
              </a:rPr>
              <a:t>Case Example</a:t>
            </a:r>
          </a:p>
          <a:p>
            <a:pPr>
              <a:spcBef>
                <a:spcPts val="600"/>
              </a:spcBef>
            </a:pPr>
            <a:r>
              <a:rPr lang="en-US" sz="3200" b="1">
                <a:solidFill>
                  <a:schemeClr val="bg1"/>
                </a:solidFill>
                <a:latin typeface="Arial Black"/>
                <a:cs typeface="Arial Black" panose="020B0604020202020204" pitchFamily="34" charset="0"/>
              </a:rPr>
              <a:t>The </a:t>
            </a:r>
            <a:r>
              <a:rPr lang="en-US" sz="3200" b="1" err="1">
                <a:solidFill>
                  <a:schemeClr val="bg1"/>
                </a:solidFill>
                <a:latin typeface="Arial Black"/>
                <a:cs typeface="Arial Black" panose="020B0604020202020204" pitchFamily="34" charset="0"/>
              </a:rPr>
              <a:t>Żabka</a:t>
            </a:r>
            <a:r>
              <a:rPr lang="en-US" sz="3200" b="1">
                <a:solidFill>
                  <a:schemeClr val="bg1"/>
                </a:solidFill>
                <a:latin typeface="Arial Black"/>
                <a:cs typeface="Arial Black" panose="020B0604020202020204" pitchFamily="34" charset="0"/>
              </a:rPr>
              <a:t> Group </a:t>
            </a:r>
            <a:r>
              <a:rPr lang="en-US" sz="3200" b="1">
                <a:solidFill>
                  <a:schemeClr val="bg1"/>
                </a:solidFill>
                <a:latin typeface="Arial"/>
                <a:cs typeface="Arial"/>
              </a:rPr>
              <a:t>| </a:t>
            </a:r>
            <a:r>
              <a:rPr lang="en-NL" sz="3200">
                <a:solidFill>
                  <a:schemeClr val="bg1"/>
                </a:solidFill>
                <a:latin typeface="Arial"/>
                <a:cs typeface="Arial"/>
                <a:sym typeface="Arial Black"/>
              </a:rPr>
              <a:t>Autonomous Shopping</a:t>
            </a:r>
            <a:endParaRPr lang="en-NL" sz="3200">
              <a:solidFill>
                <a:schemeClr val="bg1"/>
              </a:solidFill>
              <a:latin typeface="Arial"/>
              <a:cs typeface="Arial"/>
            </a:endParaRPr>
          </a:p>
        </p:txBody>
      </p:sp>
      <p:sp>
        <p:nvSpPr>
          <p:cNvPr id="5" name="Google Shape;428;p3">
            <a:extLst>
              <a:ext uri="{FF2B5EF4-FFF2-40B4-BE49-F238E27FC236}">
                <a16:creationId xmlns:a16="http://schemas.microsoft.com/office/drawing/2014/main" id="{022BC30B-BCE9-3FC1-53B9-D15CB001E861}"/>
              </a:ext>
            </a:extLst>
          </p:cNvPr>
          <p:cNvSpPr txBox="1"/>
          <p:nvPr/>
        </p:nvSpPr>
        <p:spPr>
          <a:xfrm>
            <a:off x="4495800" y="1837288"/>
            <a:ext cx="7235952" cy="3908762"/>
          </a:xfrm>
          <a:prstGeom prst="rect">
            <a:avLst/>
          </a:prstGeom>
          <a:solidFill>
            <a:srgbClr val="F4F4F4"/>
          </a:solidFill>
          <a:ln>
            <a:noFill/>
          </a:ln>
        </p:spPr>
        <p:txBody>
          <a:bodyPr spcFirstLastPara="1" wrap="square" lIns="182880" tIns="182880" rIns="182880" bIns="182880" anchor="t" anchorCtr="0">
            <a:spAutoFit/>
          </a:bodyPr>
          <a:lstStyle>
            <a:defPPr>
              <a:defRPr lang="en-US"/>
            </a:defPPr>
            <a:lvl1pPr marR="0" lvl="0">
              <a:lnSpc>
                <a:spcPct val="100000"/>
              </a:lnSpc>
              <a:spcBef>
                <a:spcPts val="0"/>
              </a:spcBef>
              <a:spcAft>
                <a:spcPts val="1200"/>
              </a:spcAft>
              <a:buClr>
                <a:srgbClr val="000000"/>
              </a:buClr>
              <a:buSzPts val="2400"/>
              <a:defRPr sz="2000" b="0" i="0" u="none" strike="noStrike" cap="none">
                <a:latin typeface="Arial"/>
                <a:ea typeface="Arial"/>
                <a:cs typeface="Arial"/>
              </a:defRPr>
            </a:lvl1pPr>
          </a:lstStyle>
          <a:p>
            <a:r>
              <a:rPr lang="en-NL">
                <a:sym typeface="Arial"/>
              </a:rPr>
              <a:t>The </a:t>
            </a:r>
            <a:r>
              <a:rPr lang="en-NL" err="1">
                <a:sym typeface="Arial"/>
              </a:rPr>
              <a:t>Żabka</a:t>
            </a:r>
            <a:r>
              <a:rPr lang="en-NL">
                <a:sym typeface="Arial"/>
              </a:rPr>
              <a:t> Group operates over 9,000 convenience stores in Poland and has been adding autonomous “Nano” stores across the nation. </a:t>
            </a:r>
          </a:p>
          <a:p>
            <a:r>
              <a:rPr lang="en-NL">
                <a:sym typeface="Arial"/>
              </a:rPr>
              <a:t>These check-out-free stores range from traditional brick-and-mortar shops, to store-in-store outlets and stand-alone vending containers. </a:t>
            </a:r>
            <a:endParaRPr lang="en-NL"/>
          </a:p>
          <a:p>
            <a:r>
              <a:rPr lang="en-NL" err="1">
                <a:sym typeface="Arial"/>
              </a:rPr>
              <a:t>Żabka</a:t>
            </a:r>
            <a:r>
              <a:rPr lang="en-NL">
                <a:sym typeface="Arial"/>
              </a:rPr>
              <a:t> leverages Microsoft Cloud for Retail with technology developed by Microsoft partner </a:t>
            </a:r>
            <a:r>
              <a:rPr lang="en-NL" err="1">
                <a:sym typeface="Arial"/>
              </a:rPr>
              <a:t>AiFi</a:t>
            </a:r>
            <a:r>
              <a:rPr lang="en-NL">
                <a:sym typeface="Arial"/>
              </a:rPr>
              <a:t>. The instant data capture enables </a:t>
            </a:r>
            <a:r>
              <a:rPr lang="en-NL" err="1">
                <a:sym typeface="Arial"/>
              </a:rPr>
              <a:t>Żabka</a:t>
            </a:r>
            <a:r>
              <a:rPr lang="en-NL">
                <a:sym typeface="Arial"/>
              </a:rPr>
              <a:t> to quickly adapt — shaping expectations with their customers in a personalized way. </a:t>
            </a:r>
            <a:endParaRPr lang="en-NL"/>
          </a:p>
        </p:txBody>
      </p:sp>
      <p:sp>
        <p:nvSpPr>
          <p:cNvPr id="14" name="Google Shape;431;p3">
            <a:extLst>
              <a:ext uri="{FF2B5EF4-FFF2-40B4-BE49-F238E27FC236}">
                <a16:creationId xmlns:a16="http://schemas.microsoft.com/office/drawing/2014/main" id="{87109ECD-2941-E583-6337-47E0356F28F4}"/>
              </a:ext>
            </a:extLst>
          </p:cNvPr>
          <p:cNvSpPr txBox="1"/>
          <p:nvPr/>
        </p:nvSpPr>
        <p:spPr>
          <a:xfrm>
            <a:off x="473776" y="5984724"/>
            <a:ext cx="5415265" cy="430847"/>
          </a:xfrm>
          <a:prstGeom prst="rect">
            <a:avLst/>
          </a:prstGeom>
          <a:noFill/>
          <a:ln>
            <a:noFill/>
          </a:ln>
        </p:spPr>
        <p:txBody>
          <a:bodyPr spcFirstLastPara="1" wrap="square" lIns="0" tIns="45700" rIns="91425" bIns="45700" anchor="t" anchorCtr="0">
            <a:spAutoFit/>
          </a:bodyPr>
          <a:lstStyle/>
          <a:p>
            <a:pPr>
              <a:buClr>
                <a:srgbClr val="000000"/>
              </a:buClr>
              <a:buSzPts val="1100"/>
            </a:pPr>
            <a:r>
              <a:rPr lang="en-NL" sz="1100" b="0" i="0" u="none" strike="noStrike" cap="none">
                <a:solidFill>
                  <a:srgbClr val="6F7878"/>
                </a:solidFill>
                <a:latin typeface="Arial"/>
                <a:ea typeface="Arial"/>
                <a:cs typeface="Arial"/>
                <a:sym typeface="Arial"/>
              </a:rPr>
              <a:t>Source:</a:t>
            </a:r>
            <a:r>
              <a:rPr lang="en-US" sz="1100">
                <a:solidFill>
                  <a:srgbClr val="6F7878"/>
                </a:solidFill>
                <a:latin typeface="Arial"/>
                <a:ea typeface="Arial"/>
                <a:cs typeface="Arial"/>
                <a:sym typeface="Arial"/>
              </a:rPr>
              <a:t> </a:t>
            </a:r>
            <a:r>
              <a:rPr lang="en-US" sz="1100">
                <a:solidFill>
                  <a:srgbClr val="6F7878"/>
                </a:solidFill>
                <a:ea typeface="+mn-lt"/>
                <a:cs typeface="+mn-lt"/>
                <a:sym typeface="Arial"/>
                <a:hlinkClick r:id="rId3"/>
              </a:rPr>
              <a:t>Zabka Group Launches Autonomous Nano Stores Powered by AiFi and Microsoft Cloud for Retail, Gains High Customer Ratings</a:t>
            </a:r>
            <a:r>
              <a:rPr lang="en-US" sz="1100">
                <a:solidFill>
                  <a:srgbClr val="6F7878"/>
                </a:solidFill>
                <a:ea typeface="+mn-lt"/>
                <a:cs typeface="+mn-lt"/>
                <a:sym typeface="Arial"/>
              </a:rPr>
              <a:t>, Microsoft.</a:t>
            </a:r>
            <a:endParaRPr lang="en-US" sz="1100">
              <a:solidFill>
                <a:srgbClr val="6F7878"/>
              </a:solidFill>
              <a:latin typeface="Arial"/>
              <a:cs typeface="Arial"/>
              <a:sym typeface="Arial"/>
            </a:endParaRPr>
          </a:p>
        </p:txBody>
      </p:sp>
      <p:pic>
        <p:nvPicPr>
          <p:cNvPr id="3" name="Google Shape;452;p7" descr="A shopping cart full of boxes&#10;&#10;Description automatically generated">
            <a:extLst>
              <a:ext uri="{FF2B5EF4-FFF2-40B4-BE49-F238E27FC236}">
                <a16:creationId xmlns:a16="http://schemas.microsoft.com/office/drawing/2014/main" id="{61B64A9F-79B7-4068-7CA0-B8C0719C377D}"/>
              </a:ext>
            </a:extLst>
          </p:cNvPr>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470978" y="1837288"/>
            <a:ext cx="3324938" cy="3919737"/>
          </a:xfrm>
          <a:prstGeom prst="rect">
            <a:avLst/>
          </a:prstGeom>
          <a:noFill/>
          <a:ln>
            <a:solidFill>
              <a:srgbClr val="6F7878"/>
            </a:solidFill>
          </a:ln>
        </p:spPr>
      </p:pic>
    </p:spTree>
    <p:extLst>
      <p:ext uri="{BB962C8B-B14F-4D97-AF65-F5344CB8AC3E}">
        <p14:creationId xmlns:p14="http://schemas.microsoft.com/office/powerpoint/2010/main" val="384533448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4C5B904-00F5-85E8-6EFB-3BF4D74A5F17}"/>
              </a:ext>
            </a:extLst>
          </p:cNvPr>
          <p:cNvSpPr txBox="1"/>
          <p:nvPr/>
        </p:nvSpPr>
        <p:spPr>
          <a:xfrm>
            <a:off x="458786" y="220643"/>
            <a:ext cx="10808481" cy="969496"/>
          </a:xfrm>
          <a:prstGeom prst="rect">
            <a:avLst/>
          </a:prstGeom>
          <a:noFill/>
        </p:spPr>
        <p:txBody>
          <a:bodyPr wrap="square" lIns="0" tIns="45720" rIns="0" bIns="45720" rtlCol="0" anchor="t">
            <a:spAutoFit/>
          </a:bodyPr>
          <a:lstStyle/>
          <a:p>
            <a:pPr>
              <a:spcBef>
                <a:spcPts val="600"/>
              </a:spcBef>
            </a:pPr>
            <a:r>
              <a:rPr lang="en-US" sz="2000">
                <a:solidFill>
                  <a:srgbClr val="009AD7"/>
                </a:solidFill>
                <a:latin typeface="Arial" panose="020B0604020202020204" pitchFamily="34" charset="0"/>
                <a:cs typeface="Arial" panose="020B0604020202020204" pitchFamily="34" charset="0"/>
              </a:rPr>
              <a:t>Case Example</a:t>
            </a:r>
          </a:p>
          <a:p>
            <a:pPr>
              <a:spcBef>
                <a:spcPts val="600"/>
              </a:spcBef>
            </a:pPr>
            <a:r>
              <a:rPr lang="en-US" sz="3200" b="1">
                <a:solidFill>
                  <a:schemeClr val="bg1"/>
                </a:solidFill>
                <a:latin typeface="Arial Black"/>
                <a:cs typeface="Arial Black" panose="020B0604020202020204" pitchFamily="34" charset="0"/>
              </a:rPr>
              <a:t>Bethesda Health Care </a:t>
            </a:r>
            <a:r>
              <a:rPr lang="en-US" sz="3200" b="1">
                <a:solidFill>
                  <a:schemeClr val="bg1"/>
                </a:solidFill>
                <a:latin typeface="Arial"/>
                <a:cs typeface="Arial"/>
              </a:rPr>
              <a:t>| </a:t>
            </a:r>
            <a:r>
              <a:rPr lang="en-NL" sz="3200">
                <a:solidFill>
                  <a:schemeClr val="bg1"/>
                </a:solidFill>
                <a:latin typeface="Arial"/>
                <a:cs typeface="Arial"/>
                <a:sym typeface="Arial Black"/>
              </a:rPr>
              <a:t>Care at Home Support</a:t>
            </a:r>
            <a:endParaRPr lang="en-NL" sz="3200">
              <a:solidFill>
                <a:schemeClr val="bg1"/>
              </a:solidFill>
              <a:latin typeface="Arial"/>
              <a:cs typeface="Arial"/>
            </a:endParaRPr>
          </a:p>
        </p:txBody>
      </p:sp>
      <p:sp>
        <p:nvSpPr>
          <p:cNvPr id="12" name="Google Shape;431;p3">
            <a:extLst>
              <a:ext uri="{FF2B5EF4-FFF2-40B4-BE49-F238E27FC236}">
                <a16:creationId xmlns:a16="http://schemas.microsoft.com/office/drawing/2014/main" id="{FA63F84B-1246-D43A-758A-D047BE1C3BE4}"/>
              </a:ext>
            </a:extLst>
          </p:cNvPr>
          <p:cNvSpPr txBox="1"/>
          <p:nvPr/>
        </p:nvSpPr>
        <p:spPr>
          <a:xfrm>
            <a:off x="473772" y="6015204"/>
            <a:ext cx="9019525" cy="430847"/>
          </a:xfrm>
          <a:prstGeom prst="rect">
            <a:avLst/>
          </a:prstGeom>
          <a:noFill/>
          <a:ln>
            <a:noFill/>
          </a:ln>
        </p:spPr>
        <p:txBody>
          <a:bodyPr spcFirstLastPara="1" wrap="square" lIns="0" tIns="45700" rIns="91425" bIns="45700" anchor="t" anchorCtr="0">
            <a:spAutoFit/>
          </a:bodyPr>
          <a:lstStyle/>
          <a:p>
            <a:pPr>
              <a:buClr>
                <a:srgbClr val="000000"/>
              </a:buClr>
              <a:buSzPts val="1100"/>
            </a:pPr>
            <a:r>
              <a:rPr lang="en-NL" sz="1100">
                <a:solidFill>
                  <a:srgbClr val="6F7878"/>
                </a:solidFill>
                <a:latin typeface="Arial"/>
                <a:ea typeface="Arial"/>
                <a:cs typeface="Arial"/>
                <a:sym typeface="Arial"/>
              </a:rPr>
              <a:t>Sources</a:t>
            </a:r>
            <a:r>
              <a:rPr lang="en-NL" sz="1100" b="0" i="0" u="none" strike="noStrike" cap="none">
                <a:solidFill>
                  <a:srgbClr val="6F7878"/>
                </a:solidFill>
                <a:latin typeface="Arial"/>
                <a:ea typeface="Arial"/>
                <a:cs typeface="Arial"/>
                <a:sym typeface="Arial"/>
              </a:rPr>
              <a:t>:</a:t>
            </a:r>
            <a:r>
              <a:rPr lang="en-US" sz="1100" b="0" i="0" u="none" strike="noStrike" cap="none">
                <a:solidFill>
                  <a:srgbClr val="6F7878"/>
                </a:solidFill>
                <a:latin typeface="Arial"/>
                <a:ea typeface="Arial"/>
                <a:cs typeface="Arial"/>
                <a:sym typeface="Arial"/>
              </a:rPr>
              <a:t> </a:t>
            </a:r>
            <a:r>
              <a:rPr lang="en-NL" sz="1100">
                <a:solidFill>
                  <a:srgbClr val="6F7878"/>
                </a:solidFill>
                <a:latin typeface="Arial"/>
                <a:cs typeface="Arial"/>
                <a:sym typeface="Arial"/>
                <a:hlinkClick r:id="rId3"/>
              </a:rPr>
              <a:t>Bethesda Health Care taps Microsoft for PAS</a:t>
            </a:r>
            <a:r>
              <a:rPr lang="en-NL" sz="1100">
                <a:solidFill>
                  <a:srgbClr val="6F7878"/>
                </a:solidFill>
                <a:latin typeface="Arial"/>
                <a:cs typeface="Arial"/>
                <a:sym typeface="Arial"/>
              </a:rPr>
              <a:t>, Healthcare IT News; </a:t>
            </a:r>
            <a:r>
              <a:rPr lang="en-US" sz="1100">
                <a:solidFill>
                  <a:srgbClr val="6F7878"/>
                </a:solidFill>
                <a:ea typeface="+mn-lt"/>
                <a:cs typeface="+mn-lt"/>
                <a:sym typeface="Arial"/>
                <a:hlinkClick r:id="rId4"/>
              </a:rPr>
              <a:t>Bethesda Health Care Puts Patients First With the New Bethesda Clinic and Cloud for Healthcare</a:t>
            </a:r>
            <a:r>
              <a:rPr lang="en-US" sz="1100">
                <a:solidFill>
                  <a:srgbClr val="6F7878"/>
                </a:solidFill>
                <a:latin typeface="Arial"/>
                <a:cs typeface="Arial"/>
                <a:sym typeface="Arial"/>
              </a:rPr>
              <a:t>, </a:t>
            </a:r>
            <a:r>
              <a:rPr lang="en-NL" sz="1100">
                <a:solidFill>
                  <a:srgbClr val="6F7878"/>
                </a:solidFill>
                <a:latin typeface="Arial"/>
                <a:cs typeface="Arial"/>
                <a:sym typeface="Arial"/>
              </a:rPr>
              <a:t>Microsoft Cloud (via YouTube)</a:t>
            </a:r>
            <a:endParaRPr lang="en-US" sz="1100">
              <a:solidFill>
                <a:srgbClr val="6F7878"/>
              </a:solidFill>
              <a:latin typeface="Arial"/>
              <a:cs typeface="Arial"/>
            </a:endParaRPr>
          </a:p>
        </p:txBody>
      </p:sp>
      <p:pic>
        <p:nvPicPr>
          <p:cNvPr id="3" name="Google Shape;462;p8">
            <a:extLst>
              <a:ext uri="{FF2B5EF4-FFF2-40B4-BE49-F238E27FC236}">
                <a16:creationId xmlns:a16="http://schemas.microsoft.com/office/drawing/2014/main" id="{53638CE0-C830-3A6C-5824-0CD912F084A5}"/>
              </a:ext>
            </a:extLst>
          </p:cNvPr>
          <p:cNvPicPr preferRelativeResize="0"/>
          <p:nvPr/>
        </p:nvPicPr>
        <p:blipFill rotWithShape="1">
          <a:blip r:embed="rId5" cstate="email">
            <a:alphaModFix/>
            <a:extLst>
              <a:ext uri="{28A0092B-C50C-407E-A947-70E740481C1C}">
                <a14:useLocalDpi xmlns:a14="http://schemas.microsoft.com/office/drawing/2010/main"/>
              </a:ext>
            </a:extLst>
          </a:blip>
          <a:srcRect/>
          <a:stretch/>
        </p:blipFill>
        <p:spPr>
          <a:xfrm>
            <a:off x="481392" y="1841216"/>
            <a:ext cx="3396925" cy="3989050"/>
          </a:xfrm>
          <a:prstGeom prst="rect">
            <a:avLst/>
          </a:prstGeom>
          <a:noFill/>
          <a:ln>
            <a:solidFill>
              <a:srgbClr val="6F7878"/>
            </a:solidFill>
          </a:ln>
        </p:spPr>
      </p:pic>
      <p:sp>
        <p:nvSpPr>
          <p:cNvPr id="4" name="Google Shape;428;p3">
            <a:extLst>
              <a:ext uri="{FF2B5EF4-FFF2-40B4-BE49-F238E27FC236}">
                <a16:creationId xmlns:a16="http://schemas.microsoft.com/office/drawing/2014/main" id="{CBFA85F1-058A-5E46-3A7F-F6BD6CB966E4}"/>
              </a:ext>
            </a:extLst>
          </p:cNvPr>
          <p:cNvSpPr txBox="1"/>
          <p:nvPr/>
        </p:nvSpPr>
        <p:spPr>
          <a:xfrm>
            <a:off x="4495800" y="1828800"/>
            <a:ext cx="7235952" cy="3908762"/>
          </a:xfrm>
          <a:prstGeom prst="rect">
            <a:avLst/>
          </a:prstGeom>
          <a:solidFill>
            <a:srgbClr val="F4F4F4"/>
          </a:solidFill>
          <a:ln>
            <a:noFill/>
          </a:ln>
        </p:spPr>
        <p:txBody>
          <a:bodyPr spcFirstLastPara="1" wrap="square" lIns="182880" tIns="182880" rIns="182880" bIns="182880" anchor="t" anchorCtr="0">
            <a:spAutoFit/>
          </a:bodyPr>
          <a:lstStyle>
            <a:defPPr>
              <a:defRPr lang="en-US"/>
            </a:defPPr>
            <a:lvl1pPr marR="0" lvl="0">
              <a:lnSpc>
                <a:spcPct val="100000"/>
              </a:lnSpc>
              <a:spcBef>
                <a:spcPts val="0"/>
              </a:spcBef>
              <a:spcAft>
                <a:spcPts val="1200"/>
              </a:spcAft>
              <a:buClr>
                <a:srgbClr val="000000"/>
              </a:buClr>
              <a:buSzPts val="2400"/>
              <a:defRPr sz="2000" b="0" i="0" u="none" strike="noStrike" cap="none">
                <a:latin typeface="Arial"/>
                <a:ea typeface="Arial"/>
                <a:cs typeface="Arial"/>
              </a:defRPr>
            </a:lvl1pPr>
          </a:lstStyle>
          <a:p>
            <a:pPr marR="0" lvl="0" algn="l" rtl="0">
              <a:lnSpc>
                <a:spcPct val="100000"/>
              </a:lnSpc>
              <a:spcBef>
                <a:spcPts val="0"/>
              </a:spcBef>
              <a:buClr>
                <a:schemeClr val="lt1"/>
              </a:buClr>
              <a:buSzPts val="2400"/>
            </a:pPr>
            <a:r>
              <a:rPr lang="en-NL">
                <a:sym typeface="Arial"/>
              </a:rPr>
              <a:t>Bethesda Health Care used capabilities from Microsoft Cloud for Healthcare and </a:t>
            </a:r>
            <a:r>
              <a:rPr lang="en-NL" err="1">
                <a:sym typeface="Arial"/>
              </a:rPr>
              <a:t>Velrada</a:t>
            </a:r>
            <a:r>
              <a:rPr lang="en-NL">
                <a:sym typeface="Arial"/>
              </a:rPr>
              <a:t> to build a new patient administration system (PAS). </a:t>
            </a:r>
          </a:p>
          <a:p>
            <a:pPr>
              <a:buClr>
                <a:schemeClr val="lt1"/>
              </a:buClr>
            </a:pPr>
            <a:r>
              <a:rPr lang="en-NL">
                <a:sym typeface="Arial"/>
              </a:rPr>
              <a:t>The PAS supports care at home by digitally connecting all the participants in a patient’s care, including the patient, families, doctors, social workers, community organizations and care payers. </a:t>
            </a:r>
          </a:p>
          <a:p>
            <a:pPr marR="0" lvl="0" algn="l" rtl="0">
              <a:lnSpc>
                <a:spcPct val="100000"/>
              </a:lnSpc>
              <a:spcBef>
                <a:spcPts val="0"/>
              </a:spcBef>
              <a:buClr>
                <a:schemeClr val="lt1"/>
              </a:buClr>
              <a:buSzPts val="2400"/>
            </a:pPr>
            <a:r>
              <a:rPr lang="en-NL">
                <a:sym typeface="Arial"/>
              </a:rPr>
              <a:t>The system will improve how patients can access and receive care support, as well as how they and their families interact with care teams.</a:t>
            </a:r>
          </a:p>
        </p:txBody>
      </p:sp>
    </p:spTree>
    <p:extLst>
      <p:ext uri="{BB962C8B-B14F-4D97-AF65-F5344CB8AC3E}">
        <p14:creationId xmlns:p14="http://schemas.microsoft.com/office/powerpoint/2010/main" val="375984200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7577D45-4D10-5479-F7DC-F6071CB10D62}"/>
              </a:ext>
            </a:extLst>
          </p:cNvPr>
          <p:cNvSpPr>
            <a:spLocks noGrp="1"/>
          </p:cNvSpPr>
          <p:nvPr>
            <p:ph type="body" sz="quarter" idx="10"/>
          </p:nvPr>
        </p:nvSpPr>
        <p:spPr>
          <a:xfrm>
            <a:off x="458788" y="296486"/>
            <a:ext cx="9571037" cy="276999"/>
          </a:xfrm>
        </p:spPr>
        <p:txBody>
          <a:bodyPr/>
          <a:lstStyle/>
          <a:p>
            <a:r>
              <a:rPr lang="en-US"/>
              <a:t>Industry Cloud Platforms</a:t>
            </a:r>
          </a:p>
        </p:txBody>
      </p:sp>
      <p:sp>
        <p:nvSpPr>
          <p:cNvPr id="3" name="TextBox 2">
            <a:extLst>
              <a:ext uri="{FF2B5EF4-FFF2-40B4-BE49-F238E27FC236}">
                <a16:creationId xmlns:a16="http://schemas.microsoft.com/office/drawing/2014/main" id="{74319A99-120E-AA7B-784B-C34EAA701EDF}"/>
              </a:ext>
            </a:extLst>
          </p:cNvPr>
          <p:cNvSpPr txBox="1"/>
          <p:nvPr/>
        </p:nvSpPr>
        <p:spPr>
          <a:xfrm>
            <a:off x="457200" y="1802876"/>
            <a:ext cx="11274552" cy="2570341"/>
          </a:xfrm>
          <a:prstGeom prst="rect">
            <a:avLst/>
          </a:prstGeom>
          <a:noFill/>
        </p:spPr>
        <p:txBody>
          <a:bodyPr wrap="square" lIns="91440" tIns="45720" rIns="91440" bIns="45720" numCol="2" spcCol="360000" anchor="t">
            <a:noAutofit/>
          </a:bodyPr>
          <a:lstStyle/>
          <a:p>
            <a:pPr marL="310515" indent="-310515">
              <a:spcAft>
                <a:spcPts val="1200"/>
              </a:spcAft>
              <a:buSzPct val="100000"/>
              <a:buFont typeface="Arial"/>
              <a:buChar char="•"/>
            </a:pPr>
            <a:r>
              <a:rPr lang="en-NL" sz="2000"/>
              <a:t>Approach </a:t>
            </a:r>
            <a:r>
              <a:rPr lang="en-NL" sz="2000" b="1"/>
              <a:t>industry cloud platforms </a:t>
            </a:r>
            <a:r>
              <a:rPr lang="en-NL" sz="2000"/>
              <a:t>as a way to </a:t>
            </a:r>
            <a:r>
              <a:rPr lang="en-NL" sz="2000" b="1"/>
              <a:t>add new capabilities to your portfolio, </a:t>
            </a:r>
            <a:r>
              <a:rPr lang="en-NL" sz="2000"/>
              <a:t>rather than as a replacement (think exoskeleton).</a:t>
            </a:r>
            <a:endParaRPr lang="en-US"/>
          </a:p>
          <a:p>
            <a:pPr marL="310515" indent="-310515">
              <a:spcAft>
                <a:spcPts val="1200"/>
              </a:spcAft>
              <a:buSzPct val="100000"/>
              <a:buFont typeface="Arial"/>
              <a:buChar char="•"/>
            </a:pPr>
            <a:r>
              <a:rPr lang="en-NL" sz="2000"/>
              <a:t>Engage </a:t>
            </a:r>
            <a:r>
              <a:rPr lang="en-NL" sz="2000" b="1"/>
              <a:t>business technologists and fusion teams </a:t>
            </a:r>
            <a:r>
              <a:rPr lang="en-NL" sz="2000"/>
              <a:t>to create </a:t>
            </a:r>
            <a:r>
              <a:rPr lang="en-NL" sz="2000" err="1"/>
              <a:t>enterprisewide</a:t>
            </a:r>
            <a:r>
              <a:rPr lang="en-NL" sz="2000"/>
              <a:t> support for the </a:t>
            </a:r>
            <a:r>
              <a:rPr lang="en-NL" sz="2000" b="1"/>
              <a:t>industry cloud journey. </a:t>
            </a:r>
            <a:endParaRPr lang="en-US" sz="2000" b="1">
              <a:cs typeface="Arial" panose="020B0604020202020204"/>
            </a:endParaRPr>
          </a:p>
          <a:p>
            <a:pPr marL="310515" lvl="0" indent="-310515" algn="l" rtl="0">
              <a:spcBef>
                <a:spcPts val="0"/>
              </a:spcBef>
              <a:spcAft>
                <a:spcPts val="1200"/>
              </a:spcAft>
              <a:buSzPct val="100000"/>
              <a:buFont typeface="Arial"/>
              <a:buChar char="•"/>
            </a:pPr>
            <a:r>
              <a:rPr lang="en-NL" sz="2000"/>
              <a:t>Articulate </a:t>
            </a:r>
            <a:r>
              <a:rPr lang="en-NL" sz="2000" b="1"/>
              <a:t>when to deploy for optimization </a:t>
            </a:r>
            <a:r>
              <a:rPr lang="en-NL" sz="2000"/>
              <a:t>(as-is) and </a:t>
            </a:r>
            <a:r>
              <a:rPr lang="en-NL" sz="2000" b="1"/>
              <a:t>when to deploy for transformation</a:t>
            </a:r>
            <a:r>
              <a:rPr lang="en-NL" sz="2000"/>
              <a:t> (recomposed).</a:t>
            </a:r>
            <a:endParaRPr lang="en-NL" sz="2000">
              <a:cs typeface="Arial"/>
            </a:endParaRPr>
          </a:p>
          <a:p>
            <a:pPr marL="310515" indent="-310515">
              <a:spcAft>
                <a:spcPts val="1200"/>
              </a:spcAft>
              <a:buSzPct val="100000"/>
              <a:buFont typeface="Arial"/>
              <a:buChar char="•"/>
            </a:pPr>
            <a:r>
              <a:rPr lang="en-NL" sz="2000"/>
              <a:t>Start </a:t>
            </a:r>
            <a:r>
              <a:rPr lang="en-NL" sz="2000" b="1"/>
              <a:t>building composability skills </a:t>
            </a:r>
            <a:r>
              <a:rPr lang="en-NL" sz="2000"/>
              <a:t>and</a:t>
            </a:r>
            <a:r>
              <a:rPr lang="en-NL" sz="2000" b="1"/>
              <a:t> pursue radical modularity </a:t>
            </a:r>
            <a:r>
              <a:rPr lang="en-NL" sz="2000"/>
              <a:t>to address lock-in and other concerns. </a:t>
            </a:r>
            <a:endParaRPr lang="en-NL" sz="2000">
              <a:cs typeface="Arial"/>
            </a:endParaRPr>
          </a:p>
        </p:txBody>
      </p:sp>
    </p:spTree>
    <p:extLst>
      <p:ext uri="{BB962C8B-B14F-4D97-AF65-F5344CB8AC3E}">
        <p14:creationId xmlns:p14="http://schemas.microsoft.com/office/powerpoint/2010/main" val="233257355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a:extLst>
              <a:ext uri="{FF2B5EF4-FFF2-40B4-BE49-F238E27FC236}">
                <a16:creationId xmlns:a16="http://schemas.microsoft.com/office/drawing/2014/main" id="{F2CA6238-B6E6-103B-4BF3-B80115B66A63}"/>
              </a:ext>
            </a:extLst>
          </p:cNvPr>
          <p:cNvSpPr txBox="1"/>
          <p:nvPr/>
        </p:nvSpPr>
        <p:spPr>
          <a:xfrm>
            <a:off x="7080837" y="4312161"/>
            <a:ext cx="1371703" cy="523220"/>
          </a:xfrm>
          <a:prstGeom prst="rect">
            <a:avLst/>
          </a:prstGeom>
          <a:noFill/>
        </p:spPr>
        <p:txBody>
          <a:bodyPr wrap="square" lIns="0" rIns="0" rtlCol="0">
            <a:spAutoFit/>
          </a:bodyPr>
          <a:lstStyle/>
          <a:p>
            <a:pPr marL="0" marR="0" lvl="0" indent="0" algn="ctr" defTabSz="457200" rtl="0" eaLnBrk="1" fontAlgn="auto" latinLnBrk="0" hangingPunct="1">
              <a:lnSpc>
                <a:spcPct val="100000"/>
              </a:lnSpc>
              <a:spcBef>
                <a:spcPts val="600"/>
              </a:spcBef>
              <a:spcAft>
                <a:spcPts val="0"/>
              </a:spcAft>
              <a:buClrTx/>
              <a:buSzTx/>
              <a:buFontTx/>
              <a:buNone/>
              <a:tabLst/>
              <a:defRPr/>
            </a:pPr>
            <a:r>
              <a:rPr kumimoji="0" lang="en-US" sz="1400" b="0" i="0" u="none" strike="noStrike" kern="1200" cap="none" spc="0" normalizeH="0" baseline="0" noProof="0">
                <a:ln>
                  <a:noFill/>
                </a:ln>
                <a:solidFill>
                  <a:srgbClr val="009AD7">
                    <a:alpha val="40000"/>
                  </a:srgbClr>
                </a:solidFill>
                <a:effectLst/>
                <a:uLnTx/>
                <a:uFillTx/>
                <a:latin typeface="Arial" panose="020B0604020202020204"/>
                <a:ea typeface="+mn-ea"/>
                <a:cs typeface="+mn-cs"/>
              </a:rPr>
              <a:t>Democratized Generative AI</a:t>
            </a:r>
            <a:endParaRPr kumimoji="0" lang="en-NL" sz="1400" b="0" i="0" u="none" strike="noStrike" kern="1200" cap="none" spc="0" normalizeH="0" baseline="0" noProof="0">
              <a:ln>
                <a:noFill/>
              </a:ln>
              <a:solidFill>
                <a:srgbClr val="009AD7">
                  <a:alpha val="40000"/>
                </a:srgbClr>
              </a:solidFill>
              <a:effectLst/>
              <a:uLnTx/>
              <a:uFillTx/>
              <a:latin typeface="Arial" panose="020B0604020202020204"/>
              <a:ea typeface="+mn-ea"/>
              <a:cs typeface="+mn-cs"/>
            </a:endParaRPr>
          </a:p>
        </p:txBody>
      </p:sp>
      <p:sp>
        <p:nvSpPr>
          <p:cNvPr id="22" name="TextBox 21">
            <a:extLst>
              <a:ext uri="{FF2B5EF4-FFF2-40B4-BE49-F238E27FC236}">
                <a16:creationId xmlns:a16="http://schemas.microsoft.com/office/drawing/2014/main" id="{BF53D895-9F97-E1AE-563B-B01FEFF05380}"/>
              </a:ext>
            </a:extLst>
          </p:cNvPr>
          <p:cNvSpPr txBox="1"/>
          <p:nvPr/>
        </p:nvSpPr>
        <p:spPr>
          <a:xfrm>
            <a:off x="3723581" y="2858985"/>
            <a:ext cx="2574726" cy="523220"/>
          </a:xfrm>
          <a:prstGeom prst="rect">
            <a:avLst/>
          </a:prstGeom>
          <a:noFill/>
        </p:spPr>
        <p:txBody>
          <a:bodyPr wrap="square" lIns="0" rIns="0" rtlCol="0">
            <a:spAutoFit/>
          </a:bodyPr>
          <a:lstStyle/>
          <a:p>
            <a:pPr marL="0" marR="0" lvl="0" indent="0" algn="ctr" defTabSz="457200" rtl="0" eaLnBrk="1" fontAlgn="auto" latinLnBrk="0" hangingPunct="1">
              <a:lnSpc>
                <a:spcPct val="100000"/>
              </a:lnSpc>
              <a:spcBef>
                <a:spcPts val="600"/>
              </a:spcBef>
              <a:spcAft>
                <a:spcPts val="0"/>
              </a:spcAft>
              <a:buClrTx/>
              <a:buSzTx/>
              <a:buFontTx/>
              <a:buNone/>
              <a:tabLst/>
              <a:defRPr/>
            </a:pPr>
            <a:r>
              <a:rPr kumimoji="0" lang="en-US" sz="1400" b="1" i="0" u="none" strike="noStrike" kern="1200" cap="none" spc="0" normalizeH="0" baseline="0" noProof="0">
                <a:ln>
                  <a:noFill/>
                </a:ln>
                <a:solidFill>
                  <a:prstClr val="white"/>
                </a:solidFill>
                <a:effectLst/>
                <a:uLnTx/>
                <a:uFillTx/>
                <a:latin typeface="Arial" panose="020B0604020202020204"/>
                <a:ea typeface="+mn-ea"/>
                <a:cs typeface="+mn-cs"/>
              </a:rPr>
              <a:t>AI Trust, Risk, Security Management</a:t>
            </a:r>
            <a:endParaRPr kumimoji="0" lang="en-NL" sz="1400" b="1"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23" name="TextBox 22">
            <a:extLst>
              <a:ext uri="{FF2B5EF4-FFF2-40B4-BE49-F238E27FC236}">
                <a16:creationId xmlns:a16="http://schemas.microsoft.com/office/drawing/2014/main" id="{3442DFF6-3853-F5E9-EA35-A6C36809A5DD}"/>
              </a:ext>
            </a:extLst>
          </p:cNvPr>
          <p:cNvSpPr txBox="1"/>
          <p:nvPr/>
        </p:nvSpPr>
        <p:spPr>
          <a:xfrm>
            <a:off x="6124136" y="3010403"/>
            <a:ext cx="1653531" cy="523220"/>
          </a:xfrm>
          <a:prstGeom prst="rect">
            <a:avLst/>
          </a:prstGeom>
          <a:noFill/>
        </p:spPr>
        <p:txBody>
          <a:bodyPr wrap="square" lIns="0" rIns="0" rtlCol="0">
            <a:spAutoFit/>
          </a:bodyPr>
          <a:lstStyle/>
          <a:p>
            <a:pPr marL="0" marR="0" lvl="0" indent="0" algn="ctr" defTabSz="457200" rtl="0" eaLnBrk="1" fontAlgn="auto" latinLnBrk="0" hangingPunct="1">
              <a:lnSpc>
                <a:spcPct val="100000"/>
              </a:lnSpc>
              <a:spcBef>
                <a:spcPts val="600"/>
              </a:spcBef>
              <a:spcAft>
                <a:spcPts val="0"/>
              </a:spcAft>
              <a:buClrTx/>
              <a:buSzTx/>
              <a:buFontTx/>
              <a:buNone/>
              <a:tabLst/>
              <a:defRPr/>
            </a:pPr>
            <a:r>
              <a:rPr kumimoji="0" lang="en-US" sz="1400" b="0" i="0" u="none" strike="noStrike" kern="1200" cap="none" spc="0" normalizeH="0" baseline="0" noProof="0">
                <a:ln>
                  <a:noFill/>
                </a:ln>
                <a:solidFill>
                  <a:srgbClr val="009AD7">
                    <a:alpha val="40000"/>
                  </a:srgbClr>
                </a:solidFill>
                <a:effectLst/>
                <a:uLnTx/>
                <a:uFillTx/>
                <a:latin typeface="Arial" panose="020B0604020202020204"/>
                <a:ea typeface="+mn-ea"/>
                <a:cs typeface="+mn-cs"/>
              </a:rPr>
              <a:t>Industry Cloud Platforms</a:t>
            </a:r>
            <a:endParaRPr kumimoji="0" lang="en-NL" sz="1400" b="0" i="0" u="none" strike="noStrike" kern="1200" cap="none" spc="0" normalizeH="0" baseline="0" noProof="0">
              <a:ln>
                <a:noFill/>
              </a:ln>
              <a:solidFill>
                <a:srgbClr val="009AD7">
                  <a:alpha val="40000"/>
                </a:srgbClr>
              </a:solidFill>
              <a:effectLst/>
              <a:uLnTx/>
              <a:uFillTx/>
              <a:latin typeface="Arial" panose="020B0604020202020204"/>
              <a:ea typeface="+mn-ea"/>
              <a:cs typeface="+mn-cs"/>
            </a:endParaRPr>
          </a:p>
        </p:txBody>
      </p:sp>
      <p:sp>
        <p:nvSpPr>
          <p:cNvPr id="55" name="TextBox 54">
            <a:extLst>
              <a:ext uri="{FF2B5EF4-FFF2-40B4-BE49-F238E27FC236}">
                <a16:creationId xmlns:a16="http://schemas.microsoft.com/office/drawing/2014/main" id="{15989F9A-13C8-9F3E-DC9A-A938E631D105}"/>
              </a:ext>
            </a:extLst>
          </p:cNvPr>
          <p:cNvSpPr txBox="1"/>
          <p:nvPr/>
        </p:nvSpPr>
        <p:spPr>
          <a:xfrm>
            <a:off x="9127288" y="3737606"/>
            <a:ext cx="1809902" cy="523220"/>
          </a:xfrm>
          <a:prstGeom prst="rect">
            <a:avLst/>
          </a:prstGeom>
          <a:noFill/>
        </p:spPr>
        <p:txBody>
          <a:bodyPr wrap="square" lIns="0" rIns="0" rtlCol="0">
            <a:spAutoFit/>
          </a:bodyPr>
          <a:lstStyle/>
          <a:p>
            <a:pPr marL="0" marR="0" lvl="0" indent="0" algn="ctr" defTabSz="457200" rtl="0" eaLnBrk="1" fontAlgn="auto" latinLnBrk="0" hangingPunct="1">
              <a:lnSpc>
                <a:spcPct val="100000"/>
              </a:lnSpc>
              <a:spcBef>
                <a:spcPts val="600"/>
              </a:spcBef>
              <a:spcAft>
                <a:spcPts val="0"/>
              </a:spcAft>
              <a:buClrTx/>
              <a:buSzTx/>
              <a:buFontTx/>
              <a:buNone/>
              <a:tabLst/>
              <a:defRPr/>
            </a:pPr>
            <a:r>
              <a:rPr kumimoji="0" lang="en-US" sz="1400" b="0" i="0" u="none" strike="noStrike" kern="1200" cap="none" spc="0" normalizeH="0" baseline="0" noProof="0">
                <a:ln>
                  <a:noFill/>
                </a:ln>
                <a:solidFill>
                  <a:srgbClr val="009AD7">
                    <a:alpha val="40000"/>
                  </a:srgbClr>
                </a:solidFill>
                <a:effectLst/>
                <a:uLnTx/>
                <a:uFillTx/>
                <a:latin typeface="Arial"/>
                <a:ea typeface="+mn-ea"/>
                <a:cs typeface="+mn-cs"/>
              </a:rPr>
              <a:t>Augmented Connected Workforce</a:t>
            </a:r>
            <a:endParaRPr kumimoji="0" lang="en-NL" sz="1400" b="0" i="0" u="none" strike="noStrike" kern="1200" cap="none" spc="0" normalizeH="0" baseline="0" noProof="0">
              <a:ln>
                <a:noFill/>
              </a:ln>
              <a:solidFill>
                <a:srgbClr val="009AD7">
                  <a:alpha val="40000"/>
                </a:srgbClr>
              </a:solidFill>
              <a:effectLst/>
              <a:uLnTx/>
              <a:uFillTx/>
              <a:latin typeface="Arial" panose="020B0604020202020204"/>
              <a:ea typeface="+mn-ea"/>
              <a:cs typeface="+mn-cs"/>
            </a:endParaRPr>
          </a:p>
        </p:txBody>
      </p:sp>
      <p:sp>
        <p:nvSpPr>
          <p:cNvPr id="56" name="TextBox 55">
            <a:extLst>
              <a:ext uri="{FF2B5EF4-FFF2-40B4-BE49-F238E27FC236}">
                <a16:creationId xmlns:a16="http://schemas.microsoft.com/office/drawing/2014/main" id="{7B83A476-F818-5043-F426-713851EC7DA7}"/>
              </a:ext>
            </a:extLst>
          </p:cNvPr>
          <p:cNvSpPr txBox="1"/>
          <p:nvPr/>
        </p:nvSpPr>
        <p:spPr>
          <a:xfrm>
            <a:off x="4436415" y="3573612"/>
            <a:ext cx="1768974" cy="738664"/>
          </a:xfrm>
          <a:prstGeom prst="rect">
            <a:avLst/>
          </a:prstGeom>
          <a:noFill/>
        </p:spPr>
        <p:txBody>
          <a:bodyPr wrap="square" lIns="0" rIns="0" rtlCol="0">
            <a:spAutoFit/>
          </a:bodyPr>
          <a:lstStyle/>
          <a:p>
            <a:pPr marL="0" marR="0" lvl="0" indent="0" algn="ctr" defTabSz="457200" rtl="0" eaLnBrk="1" fontAlgn="auto" latinLnBrk="0" hangingPunct="1">
              <a:lnSpc>
                <a:spcPct val="100000"/>
              </a:lnSpc>
              <a:spcBef>
                <a:spcPts val="600"/>
              </a:spcBef>
              <a:spcAft>
                <a:spcPts val="0"/>
              </a:spcAft>
              <a:buClrTx/>
              <a:buSzTx/>
              <a:buFontTx/>
              <a:buNone/>
              <a:tabLst/>
              <a:defRPr/>
            </a:pPr>
            <a:r>
              <a:rPr kumimoji="0" lang="en-US" sz="1400" b="1" i="0" u="none" strike="noStrike" kern="1200" cap="none" spc="0" normalizeH="0" baseline="0" noProof="0">
                <a:ln>
                  <a:noFill/>
                </a:ln>
                <a:solidFill>
                  <a:prstClr val="white"/>
                </a:solidFill>
                <a:effectLst/>
                <a:uLnTx/>
                <a:uFillTx/>
                <a:latin typeface="Arial" panose="020B0604020202020204"/>
                <a:ea typeface="+mn-ea"/>
                <a:cs typeface="+mn-cs"/>
              </a:rPr>
              <a:t>Continuous Threat Exposure Management</a:t>
            </a:r>
            <a:endParaRPr kumimoji="0" lang="en-NL" sz="1400" b="1"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57" name="TextBox 56">
            <a:extLst>
              <a:ext uri="{FF2B5EF4-FFF2-40B4-BE49-F238E27FC236}">
                <a16:creationId xmlns:a16="http://schemas.microsoft.com/office/drawing/2014/main" id="{F093F9F8-7D03-47F0-1CFC-713902A0EB68}"/>
              </a:ext>
            </a:extLst>
          </p:cNvPr>
          <p:cNvSpPr txBox="1"/>
          <p:nvPr/>
        </p:nvSpPr>
        <p:spPr>
          <a:xfrm>
            <a:off x="7196820" y="3767437"/>
            <a:ext cx="1139737" cy="523220"/>
          </a:xfrm>
          <a:prstGeom prst="rect">
            <a:avLst/>
          </a:prstGeom>
          <a:noFill/>
        </p:spPr>
        <p:txBody>
          <a:bodyPr wrap="square" lIns="0" rIns="0" rtlCol="0">
            <a:spAutoFit/>
          </a:bodyPr>
          <a:lstStyle/>
          <a:p>
            <a:pPr marL="0" marR="0" lvl="0" indent="0" algn="ctr" defTabSz="457200" rtl="0" eaLnBrk="1" fontAlgn="auto" latinLnBrk="0" hangingPunct="1">
              <a:lnSpc>
                <a:spcPct val="100000"/>
              </a:lnSpc>
              <a:spcBef>
                <a:spcPts val="600"/>
              </a:spcBef>
              <a:spcAft>
                <a:spcPts val="0"/>
              </a:spcAft>
              <a:buClrTx/>
              <a:buSzTx/>
              <a:buFontTx/>
              <a:buNone/>
              <a:tabLst/>
              <a:defRPr/>
            </a:pPr>
            <a:r>
              <a:rPr kumimoji="0" lang="en-US" sz="1400" b="1" i="0" u="none" strike="noStrike" kern="1200" cap="none" spc="0" normalizeH="0" baseline="0" noProof="0">
                <a:ln>
                  <a:noFill/>
                </a:ln>
                <a:solidFill>
                  <a:prstClr val="white"/>
                </a:solidFill>
                <a:effectLst/>
                <a:uLnTx/>
                <a:uFillTx/>
                <a:latin typeface="Arial" panose="020B0604020202020204"/>
                <a:ea typeface="+mn-ea"/>
                <a:cs typeface="+mn-cs"/>
              </a:rPr>
              <a:t>Sustainable Technology</a:t>
            </a:r>
            <a:endParaRPr kumimoji="0" lang="en-NL" sz="1400" b="1"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58" name="TextBox 57">
            <a:extLst>
              <a:ext uri="{FF2B5EF4-FFF2-40B4-BE49-F238E27FC236}">
                <a16:creationId xmlns:a16="http://schemas.microsoft.com/office/drawing/2014/main" id="{964876DE-B351-B9CC-9394-044DFA6A1CFF}"/>
              </a:ext>
            </a:extLst>
          </p:cNvPr>
          <p:cNvSpPr txBox="1"/>
          <p:nvPr/>
        </p:nvSpPr>
        <p:spPr>
          <a:xfrm>
            <a:off x="8105336" y="3010403"/>
            <a:ext cx="1129385" cy="523220"/>
          </a:xfrm>
          <a:prstGeom prst="rect">
            <a:avLst/>
          </a:prstGeom>
          <a:noFill/>
        </p:spPr>
        <p:txBody>
          <a:bodyPr wrap="square" lIns="0" rIns="0" rtlCol="0">
            <a:spAutoFit/>
          </a:bodyPr>
          <a:lstStyle/>
          <a:p>
            <a:pPr marL="0" marR="0" lvl="0" indent="0" algn="ctr" defTabSz="457200" rtl="0" eaLnBrk="1" fontAlgn="auto" latinLnBrk="0" hangingPunct="1">
              <a:lnSpc>
                <a:spcPct val="100000"/>
              </a:lnSpc>
              <a:spcBef>
                <a:spcPts val="600"/>
              </a:spcBef>
              <a:spcAft>
                <a:spcPts val="0"/>
              </a:spcAft>
              <a:buClrTx/>
              <a:buSzTx/>
              <a:buFontTx/>
              <a:buNone/>
              <a:tabLst/>
              <a:defRPr/>
            </a:pPr>
            <a:r>
              <a:rPr kumimoji="0" lang="en-US" sz="1400" b="0" i="0" u="none" strike="noStrike" kern="1200" cap="none" spc="0" normalizeH="0" baseline="0" noProof="0">
                <a:ln>
                  <a:noFill/>
                </a:ln>
                <a:solidFill>
                  <a:srgbClr val="009AD7">
                    <a:alpha val="40000"/>
                  </a:srgbClr>
                </a:solidFill>
                <a:effectLst/>
                <a:uLnTx/>
                <a:uFillTx/>
                <a:latin typeface="Arial" panose="020B0604020202020204"/>
                <a:ea typeface="+mn-ea"/>
                <a:cs typeface="+mn-cs"/>
              </a:rPr>
              <a:t>Intelligent Applications</a:t>
            </a:r>
            <a:endParaRPr kumimoji="0" lang="en-NL" sz="1400" b="0" i="0" u="none" strike="noStrike" kern="1200" cap="none" spc="0" normalizeH="0" baseline="0" noProof="0">
              <a:ln>
                <a:noFill/>
              </a:ln>
              <a:solidFill>
                <a:srgbClr val="009AD7">
                  <a:alpha val="40000"/>
                </a:srgbClr>
              </a:solidFill>
              <a:effectLst/>
              <a:uLnTx/>
              <a:uFillTx/>
              <a:latin typeface="Arial" panose="020B0604020202020204"/>
              <a:ea typeface="+mn-ea"/>
              <a:cs typeface="+mn-cs"/>
            </a:endParaRPr>
          </a:p>
        </p:txBody>
      </p:sp>
      <p:sp>
        <p:nvSpPr>
          <p:cNvPr id="59" name="TextBox 58">
            <a:extLst>
              <a:ext uri="{FF2B5EF4-FFF2-40B4-BE49-F238E27FC236}">
                <a16:creationId xmlns:a16="http://schemas.microsoft.com/office/drawing/2014/main" id="{636BB350-23B8-F9A3-A57B-7AE003B9D3B1}"/>
              </a:ext>
            </a:extLst>
          </p:cNvPr>
          <p:cNvSpPr txBox="1"/>
          <p:nvPr/>
        </p:nvSpPr>
        <p:spPr>
          <a:xfrm>
            <a:off x="9768568" y="2858985"/>
            <a:ext cx="1398766" cy="523220"/>
          </a:xfrm>
          <a:prstGeom prst="rect">
            <a:avLst/>
          </a:prstGeom>
          <a:noFill/>
        </p:spPr>
        <p:txBody>
          <a:bodyPr wrap="square" lIns="0" rIns="0" rtlCol="0">
            <a:spAutoFit/>
          </a:bodyPr>
          <a:lstStyle/>
          <a:p>
            <a:pPr marL="0" marR="0" lvl="0" indent="0" algn="ctr" defTabSz="457200" rtl="0" eaLnBrk="1" fontAlgn="auto" latinLnBrk="0" hangingPunct="1">
              <a:lnSpc>
                <a:spcPct val="100000"/>
              </a:lnSpc>
              <a:spcBef>
                <a:spcPts val="600"/>
              </a:spcBef>
              <a:spcAft>
                <a:spcPts val="0"/>
              </a:spcAft>
              <a:buClrTx/>
              <a:buSzTx/>
              <a:buFontTx/>
              <a:buNone/>
              <a:tabLst/>
              <a:defRPr/>
            </a:pPr>
            <a:r>
              <a:rPr kumimoji="0" lang="en-US" sz="1400" b="0" i="0" u="none" strike="noStrike" kern="1200" cap="none" spc="0" normalizeH="0" baseline="0" noProof="0">
                <a:ln>
                  <a:noFill/>
                </a:ln>
                <a:solidFill>
                  <a:srgbClr val="009AD7">
                    <a:alpha val="40000"/>
                  </a:srgbClr>
                </a:solidFill>
                <a:effectLst/>
                <a:uLnTx/>
                <a:uFillTx/>
                <a:latin typeface="Arial" panose="020B0604020202020204"/>
                <a:ea typeface="+mn-ea"/>
                <a:cs typeface="+mn-cs"/>
              </a:rPr>
              <a:t>Machine Customers</a:t>
            </a:r>
            <a:endParaRPr kumimoji="0" lang="en-NL" sz="1400" b="0" i="0" u="none" strike="noStrike" kern="1200" cap="none" spc="0" normalizeH="0" baseline="0" noProof="0">
              <a:ln>
                <a:noFill/>
              </a:ln>
              <a:solidFill>
                <a:srgbClr val="009AD7">
                  <a:alpha val="40000"/>
                </a:srgbClr>
              </a:solidFill>
              <a:effectLst/>
              <a:uLnTx/>
              <a:uFillTx/>
              <a:latin typeface="Arial" panose="020B0604020202020204"/>
              <a:ea typeface="+mn-ea"/>
              <a:cs typeface="+mn-cs"/>
            </a:endParaRPr>
          </a:p>
        </p:txBody>
      </p:sp>
      <p:sp>
        <p:nvSpPr>
          <p:cNvPr id="60" name="Freeform 59">
            <a:extLst>
              <a:ext uri="{FF2B5EF4-FFF2-40B4-BE49-F238E27FC236}">
                <a16:creationId xmlns:a16="http://schemas.microsoft.com/office/drawing/2014/main" id="{E9CBC068-F7F6-53FE-A9AF-A2A765969082}"/>
              </a:ext>
            </a:extLst>
          </p:cNvPr>
          <p:cNvSpPr/>
          <p:nvPr/>
        </p:nvSpPr>
        <p:spPr>
          <a:xfrm>
            <a:off x="6011225" y="1499039"/>
            <a:ext cx="3381830" cy="3841546"/>
          </a:xfrm>
          <a:custGeom>
            <a:avLst/>
            <a:gdLst>
              <a:gd name="connsiteX0" fmla="*/ 1126347 w 3045982"/>
              <a:gd name="connsiteY0" fmla="*/ 3651545 h 3766601"/>
              <a:gd name="connsiteX1" fmla="*/ 1489685 w 3045982"/>
              <a:gd name="connsiteY1" fmla="*/ 3766601 h 3766601"/>
              <a:gd name="connsiteX2" fmla="*/ 1931746 w 3045982"/>
              <a:gd name="connsiteY2" fmla="*/ 3645489 h 3766601"/>
              <a:gd name="connsiteX3" fmla="*/ 3045982 w 3045982"/>
              <a:gd name="connsiteY3" fmla="*/ 1931746 h 3766601"/>
              <a:gd name="connsiteX4" fmla="*/ 1895412 w 3045982"/>
              <a:gd name="connsiteY4" fmla="*/ 0 h 3766601"/>
              <a:gd name="connsiteX5" fmla="*/ 1138459 w 3045982"/>
              <a:gd name="connsiteY5" fmla="*/ 0 h 3766601"/>
              <a:gd name="connsiteX6" fmla="*/ 0 w 3045982"/>
              <a:gd name="connsiteY6" fmla="*/ 1937801 h 3766601"/>
              <a:gd name="connsiteX7" fmla="*/ 1126347 w 3045982"/>
              <a:gd name="connsiteY7" fmla="*/ 3651545 h 3766601"/>
              <a:gd name="connsiteX0" fmla="*/ 1126347 w 3045982"/>
              <a:gd name="connsiteY0" fmla="*/ 3651545 h 3772657"/>
              <a:gd name="connsiteX1" fmla="*/ 1532074 w 3045982"/>
              <a:gd name="connsiteY1" fmla="*/ 3772657 h 3772657"/>
              <a:gd name="connsiteX2" fmla="*/ 1931746 w 3045982"/>
              <a:gd name="connsiteY2" fmla="*/ 3645489 h 3772657"/>
              <a:gd name="connsiteX3" fmla="*/ 3045982 w 3045982"/>
              <a:gd name="connsiteY3" fmla="*/ 1931746 h 3772657"/>
              <a:gd name="connsiteX4" fmla="*/ 1895412 w 3045982"/>
              <a:gd name="connsiteY4" fmla="*/ 0 h 3772657"/>
              <a:gd name="connsiteX5" fmla="*/ 1138459 w 3045982"/>
              <a:gd name="connsiteY5" fmla="*/ 0 h 3772657"/>
              <a:gd name="connsiteX6" fmla="*/ 0 w 3045982"/>
              <a:gd name="connsiteY6" fmla="*/ 1937801 h 3772657"/>
              <a:gd name="connsiteX7" fmla="*/ 1126347 w 3045982"/>
              <a:gd name="connsiteY7" fmla="*/ 3651545 h 3772657"/>
              <a:gd name="connsiteX0" fmla="*/ 978260 w 2897895"/>
              <a:gd name="connsiteY0" fmla="*/ 3651545 h 3772657"/>
              <a:gd name="connsiteX1" fmla="*/ 1383987 w 2897895"/>
              <a:gd name="connsiteY1" fmla="*/ 3772657 h 3772657"/>
              <a:gd name="connsiteX2" fmla="*/ 1783659 w 2897895"/>
              <a:gd name="connsiteY2" fmla="*/ 3645489 h 3772657"/>
              <a:gd name="connsiteX3" fmla="*/ 2897895 w 2897895"/>
              <a:gd name="connsiteY3" fmla="*/ 1931746 h 3772657"/>
              <a:gd name="connsiteX4" fmla="*/ 1747325 w 2897895"/>
              <a:gd name="connsiteY4" fmla="*/ 0 h 3772657"/>
              <a:gd name="connsiteX5" fmla="*/ 990372 w 2897895"/>
              <a:gd name="connsiteY5" fmla="*/ 0 h 3772657"/>
              <a:gd name="connsiteX6" fmla="*/ 0 w 2897895"/>
              <a:gd name="connsiteY6" fmla="*/ 1950497 h 3772657"/>
              <a:gd name="connsiteX7" fmla="*/ 978260 w 2897895"/>
              <a:gd name="connsiteY7" fmla="*/ 3651545 h 3772657"/>
              <a:gd name="connsiteX0" fmla="*/ 978260 w 2722884"/>
              <a:gd name="connsiteY0" fmla="*/ 3651545 h 3772657"/>
              <a:gd name="connsiteX1" fmla="*/ 1383987 w 2722884"/>
              <a:gd name="connsiteY1" fmla="*/ 3772657 h 3772657"/>
              <a:gd name="connsiteX2" fmla="*/ 1783659 w 2722884"/>
              <a:gd name="connsiteY2" fmla="*/ 3645489 h 3772657"/>
              <a:gd name="connsiteX3" fmla="*/ 2722884 w 2722884"/>
              <a:gd name="connsiteY3" fmla="*/ 1995228 h 3772657"/>
              <a:gd name="connsiteX4" fmla="*/ 1747325 w 2722884"/>
              <a:gd name="connsiteY4" fmla="*/ 0 h 3772657"/>
              <a:gd name="connsiteX5" fmla="*/ 990372 w 2722884"/>
              <a:gd name="connsiteY5" fmla="*/ 0 h 3772657"/>
              <a:gd name="connsiteX6" fmla="*/ 0 w 2722884"/>
              <a:gd name="connsiteY6" fmla="*/ 1950497 h 3772657"/>
              <a:gd name="connsiteX7" fmla="*/ 978260 w 2722884"/>
              <a:gd name="connsiteY7" fmla="*/ 3651545 h 3772657"/>
              <a:gd name="connsiteX0" fmla="*/ 978260 w 2700228"/>
              <a:gd name="connsiteY0" fmla="*/ 3651545 h 3772657"/>
              <a:gd name="connsiteX1" fmla="*/ 1383987 w 2700228"/>
              <a:gd name="connsiteY1" fmla="*/ 3772657 h 3772657"/>
              <a:gd name="connsiteX2" fmla="*/ 1783659 w 2700228"/>
              <a:gd name="connsiteY2" fmla="*/ 3645489 h 3772657"/>
              <a:gd name="connsiteX3" fmla="*/ 2700228 w 2700228"/>
              <a:gd name="connsiteY3" fmla="*/ 1980983 h 3772657"/>
              <a:gd name="connsiteX4" fmla="*/ 1747325 w 2700228"/>
              <a:gd name="connsiteY4" fmla="*/ 0 h 3772657"/>
              <a:gd name="connsiteX5" fmla="*/ 990372 w 2700228"/>
              <a:gd name="connsiteY5" fmla="*/ 0 h 3772657"/>
              <a:gd name="connsiteX6" fmla="*/ 0 w 2700228"/>
              <a:gd name="connsiteY6" fmla="*/ 1950497 h 3772657"/>
              <a:gd name="connsiteX7" fmla="*/ 978260 w 2700228"/>
              <a:gd name="connsiteY7" fmla="*/ 3651545 h 3772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00228" h="3772657">
                <a:moveTo>
                  <a:pt x="978260" y="3651545"/>
                </a:moveTo>
                <a:lnTo>
                  <a:pt x="1383987" y="3772657"/>
                </a:lnTo>
                <a:lnTo>
                  <a:pt x="1783659" y="3645489"/>
                </a:lnTo>
                <a:lnTo>
                  <a:pt x="2700228" y="1980983"/>
                </a:lnTo>
                <a:lnTo>
                  <a:pt x="1747325" y="0"/>
                </a:lnTo>
                <a:lnTo>
                  <a:pt x="990372" y="0"/>
                </a:lnTo>
                <a:lnTo>
                  <a:pt x="0" y="1950497"/>
                </a:lnTo>
                <a:lnTo>
                  <a:pt x="978260" y="3651545"/>
                </a:lnTo>
                <a:close/>
              </a:path>
            </a:pathLst>
          </a:custGeom>
          <a:noFill/>
          <a:ln w="38100">
            <a:solidFill>
              <a:srgbClr val="009AD7">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prstClr val="white"/>
              </a:solidFill>
              <a:effectLst/>
              <a:uLnTx/>
              <a:uFillTx/>
              <a:latin typeface="Arial"/>
              <a:ea typeface="+mn-ea"/>
              <a:cs typeface="+mn-cs"/>
            </a:endParaRPr>
          </a:p>
        </p:txBody>
      </p:sp>
      <p:sp>
        <p:nvSpPr>
          <p:cNvPr id="62" name="Freeform 61">
            <a:extLst>
              <a:ext uri="{FF2B5EF4-FFF2-40B4-BE49-F238E27FC236}">
                <a16:creationId xmlns:a16="http://schemas.microsoft.com/office/drawing/2014/main" id="{5FA5AD3C-DDDD-34CF-FA18-5848CEA8FD72}"/>
              </a:ext>
            </a:extLst>
          </p:cNvPr>
          <p:cNvSpPr/>
          <p:nvPr/>
        </p:nvSpPr>
        <p:spPr>
          <a:xfrm>
            <a:off x="3921531" y="2573463"/>
            <a:ext cx="4744289" cy="2543625"/>
          </a:xfrm>
          <a:custGeom>
            <a:avLst/>
            <a:gdLst>
              <a:gd name="connsiteX0" fmla="*/ 3354819 w 4135995"/>
              <a:gd name="connsiteY0" fmla="*/ 2264805 h 2264805"/>
              <a:gd name="connsiteX1" fmla="*/ 835677 w 4135995"/>
              <a:gd name="connsiteY1" fmla="*/ 1659242 h 2264805"/>
              <a:gd name="connsiteX2" fmla="*/ 0 w 4135995"/>
              <a:gd name="connsiteY2" fmla="*/ 847788 h 2264805"/>
              <a:gd name="connsiteX3" fmla="*/ 0 w 4135995"/>
              <a:gd name="connsiteY3" fmla="*/ 127168 h 2264805"/>
              <a:gd name="connsiteX4" fmla="*/ 2161860 w 4135995"/>
              <a:gd name="connsiteY4" fmla="*/ 0 h 2264805"/>
              <a:gd name="connsiteX5" fmla="*/ 3366930 w 4135995"/>
              <a:gd name="connsiteY5" fmla="*/ 345170 h 2264805"/>
              <a:gd name="connsiteX6" fmla="*/ 4135995 w 4135995"/>
              <a:gd name="connsiteY6" fmla="*/ 1598686 h 2264805"/>
              <a:gd name="connsiteX7" fmla="*/ 3748434 w 4135995"/>
              <a:gd name="connsiteY7" fmla="*/ 2161859 h 2264805"/>
              <a:gd name="connsiteX8" fmla="*/ 3354819 w 4135995"/>
              <a:gd name="connsiteY8" fmla="*/ 2264805 h 2264805"/>
              <a:gd name="connsiteX0" fmla="*/ 3358949 w 4135995"/>
              <a:gd name="connsiteY0" fmla="*/ 2278432 h 2278432"/>
              <a:gd name="connsiteX1" fmla="*/ 835677 w 4135995"/>
              <a:gd name="connsiteY1" fmla="*/ 1659242 h 2278432"/>
              <a:gd name="connsiteX2" fmla="*/ 0 w 4135995"/>
              <a:gd name="connsiteY2" fmla="*/ 847788 h 2278432"/>
              <a:gd name="connsiteX3" fmla="*/ 0 w 4135995"/>
              <a:gd name="connsiteY3" fmla="*/ 127168 h 2278432"/>
              <a:gd name="connsiteX4" fmla="*/ 2161860 w 4135995"/>
              <a:gd name="connsiteY4" fmla="*/ 0 h 2278432"/>
              <a:gd name="connsiteX5" fmla="*/ 3366930 w 4135995"/>
              <a:gd name="connsiteY5" fmla="*/ 345170 h 2278432"/>
              <a:gd name="connsiteX6" fmla="*/ 4135995 w 4135995"/>
              <a:gd name="connsiteY6" fmla="*/ 1598686 h 2278432"/>
              <a:gd name="connsiteX7" fmla="*/ 3748434 w 4135995"/>
              <a:gd name="connsiteY7" fmla="*/ 2161859 h 2278432"/>
              <a:gd name="connsiteX8" fmla="*/ 3358949 w 4135995"/>
              <a:gd name="connsiteY8" fmla="*/ 2278432 h 2278432"/>
              <a:gd name="connsiteX0" fmla="*/ 3358949 w 4135995"/>
              <a:gd name="connsiteY0" fmla="*/ 2278432 h 2278432"/>
              <a:gd name="connsiteX1" fmla="*/ 835677 w 4135995"/>
              <a:gd name="connsiteY1" fmla="*/ 1659242 h 2278432"/>
              <a:gd name="connsiteX2" fmla="*/ 0 w 4135995"/>
              <a:gd name="connsiteY2" fmla="*/ 847788 h 2278432"/>
              <a:gd name="connsiteX3" fmla="*/ 0 w 4135995"/>
              <a:gd name="connsiteY3" fmla="*/ 127168 h 2278432"/>
              <a:gd name="connsiteX4" fmla="*/ 2161860 w 4135995"/>
              <a:gd name="connsiteY4" fmla="*/ 0 h 2278432"/>
              <a:gd name="connsiteX5" fmla="*/ 3366930 w 4135995"/>
              <a:gd name="connsiteY5" fmla="*/ 345170 h 2278432"/>
              <a:gd name="connsiteX6" fmla="*/ 4135995 w 4135995"/>
              <a:gd name="connsiteY6" fmla="*/ 1587376 h 2278432"/>
              <a:gd name="connsiteX7" fmla="*/ 3748434 w 4135995"/>
              <a:gd name="connsiteY7" fmla="*/ 2161859 h 2278432"/>
              <a:gd name="connsiteX8" fmla="*/ 3358949 w 4135995"/>
              <a:gd name="connsiteY8" fmla="*/ 2278432 h 2278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35995" h="2278432">
                <a:moveTo>
                  <a:pt x="3358949" y="2278432"/>
                </a:moveTo>
                <a:lnTo>
                  <a:pt x="835677" y="1659242"/>
                </a:lnTo>
                <a:lnTo>
                  <a:pt x="0" y="847788"/>
                </a:lnTo>
                <a:lnTo>
                  <a:pt x="0" y="127168"/>
                </a:lnTo>
                <a:lnTo>
                  <a:pt x="2161860" y="0"/>
                </a:lnTo>
                <a:lnTo>
                  <a:pt x="3366930" y="345170"/>
                </a:lnTo>
                <a:lnTo>
                  <a:pt x="4135995" y="1587376"/>
                </a:lnTo>
                <a:lnTo>
                  <a:pt x="3748434" y="2161859"/>
                </a:lnTo>
                <a:lnTo>
                  <a:pt x="3358949" y="2278432"/>
                </a:lnTo>
                <a:close/>
              </a:path>
            </a:pathLst>
          </a:custGeom>
          <a:noFill/>
          <a:ln w="38100">
            <a:solidFill>
              <a:srgbClr val="009AD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prstClr val="white"/>
              </a:solidFill>
              <a:effectLst/>
              <a:uLnTx/>
              <a:uFillTx/>
              <a:latin typeface="Arial"/>
              <a:ea typeface="+mn-ea"/>
              <a:cs typeface="+mn-cs"/>
            </a:endParaRPr>
          </a:p>
        </p:txBody>
      </p:sp>
      <p:sp>
        <p:nvSpPr>
          <p:cNvPr id="64" name="Freeform 63">
            <a:extLst>
              <a:ext uri="{FF2B5EF4-FFF2-40B4-BE49-F238E27FC236}">
                <a16:creationId xmlns:a16="http://schemas.microsoft.com/office/drawing/2014/main" id="{A32A264B-C384-BA64-C3A9-711D8279E703}"/>
              </a:ext>
            </a:extLst>
          </p:cNvPr>
          <p:cNvSpPr/>
          <p:nvPr/>
        </p:nvSpPr>
        <p:spPr>
          <a:xfrm>
            <a:off x="6820494" y="2621561"/>
            <a:ext cx="4922219" cy="2592639"/>
          </a:xfrm>
          <a:custGeom>
            <a:avLst/>
            <a:gdLst>
              <a:gd name="connsiteX0" fmla="*/ 756953 w 4111772"/>
              <a:gd name="connsiteY0" fmla="*/ 2313251 h 2313251"/>
              <a:gd name="connsiteX1" fmla="*/ 411782 w 4111772"/>
              <a:gd name="connsiteY1" fmla="*/ 2240583 h 2313251"/>
              <a:gd name="connsiteX2" fmla="*/ 0 w 4111772"/>
              <a:gd name="connsiteY2" fmla="*/ 1586575 h 2313251"/>
              <a:gd name="connsiteX3" fmla="*/ 781176 w 4111772"/>
              <a:gd name="connsiteY3" fmla="*/ 339115 h 2313251"/>
              <a:gd name="connsiteX4" fmla="*/ 1962023 w 4111772"/>
              <a:gd name="connsiteY4" fmla="*/ 0 h 2313251"/>
              <a:gd name="connsiteX5" fmla="*/ 4111772 w 4111772"/>
              <a:gd name="connsiteY5" fmla="*/ 127168 h 2313251"/>
              <a:gd name="connsiteX6" fmla="*/ 4099661 w 4111772"/>
              <a:gd name="connsiteY6" fmla="*/ 823566 h 2313251"/>
              <a:gd name="connsiteX7" fmla="*/ 3288206 w 4111772"/>
              <a:gd name="connsiteY7" fmla="*/ 1641076 h 2313251"/>
              <a:gd name="connsiteX8" fmla="*/ 756953 w 4111772"/>
              <a:gd name="connsiteY8" fmla="*/ 2313251 h 2313251"/>
              <a:gd name="connsiteX0" fmla="*/ 769341 w 4111772"/>
              <a:gd name="connsiteY0" fmla="*/ 2331421 h 2331421"/>
              <a:gd name="connsiteX1" fmla="*/ 411782 w 4111772"/>
              <a:gd name="connsiteY1" fmla="*/ 2240583 h 2331421"/>
              <a:gd name="connsiteX2" fmla="*/ 0 w 4111772"/>
              <a:gd name="connsiteY2" fmla="*/ 1586575 h 2331421"/>
              <a:gd name="connsiteX3" fmla="*/ 781176 w 4111772"/>
              <a:gd name="connsiteY3" fmla="*/ 339115 h 2331421"/>
              <a:gd name="connsiteX4" fmla="*/ 1962023 w 4111772"/>
              <a:gd name="connsiteY4" fmla="*/ 0 h 2331421"/>
              <a:gd name="connsiteX5" fmla="*/ 4111772 w 4111772"/>
              <a:gd name="connsiteY5" fmla="*/ 127168 h 2331421"/>
              <a:gd name="connsiteX6" fmla="*/ 4099661 w 4111772"/>
              <a:gd name="connsiteY6" fmla="*/ 823566 h 2331421"/>
              <a:gd name="connsiteX7" fmla="*/ 3288206 w 4111772"/>
              <a:gd name="connsiteY7" fmla="*/ 1641076 h 2331421"/>
              <a:gd name="connsiteX8" fmla="*/ 769341 w 4111772"/>
              <a:gd name="connsiteY8" fmla="*/ 2331421 h 2331421"/>
              <a:gd name="connsiteX0" fmla="*/ 765212 w 4111772"/>
              <a:gd name="connsiteY0" fmla="*/ 2322336 h 2322336"/>
              <a:gd name="connsiteX1" fmla="*/ 411782 w 4111772"/>
              <a:gd name="connsiteY1" fmla="*/ 2240583 h 2322336"/>
              <a:gd name="connsiteX2" fmla="*/ 0 w 4111772"/>
              <a:gd name="connsiteY2" fmla="*/ 1586575 h 2322336"/>
              <a:gd name="connsiteX3" fmla="*/ 781176 w 4111772"/>
              <a:gd name="connsiteY3" fmla="*/ 339115 h 2322336"/>
              <a:gd name="connsiteX4" fmla="*/ 1962023 w 4111772"/>
              <a:gd name="connsiteY4" fmla="*/ 0 h 2322336"/>
              <a:gd name="connsiteX5" fmla="*/ 4111772 w 4111772"/>
              <a:gd name="connsiteY5" fmla="*/ 127168 h 2322336"/>
              <a:gd name="connsiteX6" fmla="*/ 4099661 w 4111772"/>
              <a:gd name="connsiteY6" fmla="*/ 823566 h 2322336"/>
              <a:gd name="connsiteX7" fmla="*/ 3288206 w 4111772"/>
              <a:gd name="connsiteY7" fmla="*/ 1641076 h 2322336"/>
              <a:gd name="connsiteX8" fmla="*/ 765212 w 4111772"/>
              <a:gd name="connsiteY8" fmla="*/ 2322336 h 2322336"/>
              <a:gd name="connsiteX0" fmla="*/ 780634 w 4127194"/>
              <a:gd name="connsiteY0" fmla="*/ 2322336 h 2322336"/>
              <a:gd name="connsiteX1" fmla="*/ 427204 w 4127194"/>
              <a:gd name="connsiteY1" fmla="*/ 2240583 h 2322336"/>
              <a:gd name="connsiteX2" fmla="*/ 0 w 4127194"/>
              <a:gd name="connsiteY2" fmla="*/ 1592230 h 2322336"/>
              <a:gd name="connsiteX3" fmla="*/ 796598 w 4127194"/>
              <a:gd name="connsiteY3" fmla="*/ 339115 h 2322336"/>
              <a:gd name="connsiteX4" fmla="*/ 1977445 w 4127194"/>
              <a:gd name="connsiteY4" fmla="*/ 0 h 2322336"/>
              <a:gd name="connsiteX5" fmla="*/ 4127194 w 4127194"/>
              <a:gd name="connsiteY5" fmla="*/ 127168 h 2322336"/>
              <a:gd name="connsiteX6" fmla="*/ 4115083 w 4127194"/>
              <a:gd name="connsiteY6" fmla="*/ 823566 h 2322336"/>
              <a:gd name="connsiteX7" fmla="*/ 3303628 w 4127194"/>
              <a:gd name="connsiteY7" fmla="*/ 1641076 h 2322336"/>
              <a:gd name="connsiteX8" fmla="*/ 780634 w 4127194"/>
              <a:gd name="connsiteY8" fmla="*/ 2322336 h 2322336"/>
              <a:gd name="connsiteX0" fmla="*/ 780634 w 4127194"/>
              <a:gd name="connsiteY0" fmla="*/ 2322336 h 2322336"/>
              <a:gd name="connsiteX1" fmla="*/ 427204 w 4127194"/>
              <a:gd name="connsiteY1" fmla="*/ 2240583 h 2322336"/>
              <a:gd name="connsiteX2" fmla="*/ 0 w 4127194"/>
              <a:gd name="connsiteY2" fmla="*/ 1592230 h 2322336"/>
              <a:gd name="connsiteX3" fmla="*/ 816921 w 4127194"/>
              <a:gd name="connsiteY3" fmla="*/ 305822 h 2322336"/>
              <a:gd name="connsiteX4" fmla="*/ 1977445 w 4127194"/>
              <a:gd name="connsiteY4" fmla="*/ 0 h 2322336"/>
              <a:gd name="connsiteX5" fmla="*/ 4127194 w 4127194"/>
              <a:gd name="connsiteY5" fmla="*/ 127168 h 2322336"/>
              <a:gd name="connsiteX6" fmla="*/ 4115083 w 4127194"/>
              <a:gd name="connsiteY6" fmla="*/ 823566 h 2322336"/>
              <a:gd name="connsiteX7" fmla="*/ 3303628 w 4127194"/>
              <a:gd name="connsiteY7" fmla="*/ 1641076 h 2322336"/>
              <a:gd name="connsiteX8" fmla="*/ 780634 w 4127194"/>
              <a:gd name="connsiteY8" fmla="*/ 2322336 h 2322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27194" h="2322336">
                <a:moveTo>
                  <a:pt x="780634" y="2322336"/>
                </a:moveTo>
                <a:lnTo>
                  <a:pt x="427204" y="2240583"/>
                </a:lnTo>
                <a:lnTo>
                  <a:pt x="0" y="1592230"/>
                </a:lnTo>
                <a:lnTo>
                  <a:pt x="816921" y="305822"/>
                </a:lnTo>
                <a:lnTo>
                  <a:pt x="1977445" y="0"/>
                </a:lnTo>
                <a:lnTo>
                  <a:pt x="4127194" y="127168"/>
                </a:lnTo>
                <a:lnTo>
                  <a:pt x="4115083" y="823566"/>
                </a:lnTo>
                <a:lnTo>
                  <a:pt x="3303628" y="1641076"/>
                </a:lnTo>
                <a:lnTo>
                  <a:pt x="780634" y="2322336"/>
                </a:lnTo>
                <a:close/>
              </a:path>
            </a:pathLst>
          </a:custGeom>
          <a:noFill/>
          <a:ln w="38100">
            <a:solidFill>
              <a:srgbClr val="009AD7">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prstClr val="white"/>
              </a:solidFill>
              <a:effectLst/>
              <a:uLnTx/>
              <a:uFillTx/>
              <a:latin typeface="Arial"/>
              <a:ea typeface="+mn-ea"/>
              <a:cs typeface="+mn-cs"/>
            </a:endParaRPr>
          </a:p>
        </p:txBody>
      </p:sp>
      <p:sp>
        <p:nvSpPr>
          <p:cNvPr id="67" name="TextBox 66">
            <a:extLst>
              <a:ext uri="{FF2B5EF4-FFF2-40B4-BE49-F238E27FC236}">
                <a16:creationId xmlns:a16="http://schemas.microsoft.com/office/drawing/2014/main" id="{FBEAAB31-9E33-0EE9-C8C5-A2E26A78523A}"/>
              </a:ext>
            </a:extLst>
          </p:cNvPr>
          <p:cNvSpPr txBox="1"/>
          <p:nvPr/>
        </p:nvSpPr>
        <p:spPr>
          <a:xfrm>
            <a:off x="7048563" y="2180924"/>
            <a:ext cx="1371703" cy="523220"/>
          </a:xfrm>
          <a:prstGeom prst="rect">
            <a:avLst/>
          </a:prstGeom>
          <a:noFill/>
        </p:spPr>
        <p:txBody>
          <a:bodyPr wrap="square" lIns="0" rIns="0" rtlCol="0">
            <a:spAutoFit/>
          </a:bodyPr>
          <a:lstStyle/>
          <a:p>
            <a:pPr marL="0" marR="0" lvl="0" indent="0" algn="ctr" defTabSz="457200" rtl="0" eaLnBrk="1" fontAlgn="auto" latinLnBrk="0" hangingPunct="1">
              <a:lnSpc>
                <a:spcPct val="100000"/>
              </a:lnSpc>
              <a:spcBef>
                <a:spcPts val="600"/>
              </a:spcBef>
              <a:spcAft>
                <a:spcPts val="0"/>
              </a:spcAft>
              <a:buClrTx/>
              <a:buSzTx/>
              <a:buFontTx/>
              <a:buNone/>
              <a:tabLst/>
              <a:defRPr/>
            </a:pPr>
            <a:r>
              <a:rPr kumimoji="0" lang="en-US" sz="1400" b="0" i="0" u="none" strike="noStrike" kern="1200" cap="none" spc="0" normalizeH="0" baseline="0" noProof="0">
                <a:ln>
                  <a:noFill/>
                </a:ln>
                <a:solidFill>
                  <a:srgbClr val="009AD7">
                    <a:alpha val="40000"/>
                  </a:srgbClr>
                </a:solidFill>
                <a:effectLst/>
                <a:uLnTx/>
                <a:uFillTx/>
                <a:latin typeface="Arial" panose="020B0604020202020204"/>
                <a:ea typeface="+mn-ea"/>
                <a:cs typeface="+mn-cs"/>
              </a:rPr>
              <a:t>AI-Augmented Development</a:t>
            </a:r>
            <a:endParaRPr kumimoji="0" lang="en-NL" sz="1400" b="0" i="0" u="none" strike="noStrike" kern="1200" cap="none" spc="0" normalizeH="0" baseline="0" noProof="0">
              <a:ln>
                <a:noFill/>
              </a:ln>
              <a:solidFill>
                <a:srgbClr val="009AD7">
                  <a:alpha val="40000"/>
                </a:srgbClr>
              </a:solidFill>
              <a:effectLst/>
              <a:uLnTx/>
              <a:uFillTx/>
              <a:latin typeface="Arial" panose="020B0604020202020204"/>
              <a:ea typeface="+mn-ea"/>
              <a:cs typeface="+mn-cs"/>
            </a:endParaRPr>
          </a:p>
        </p:txBody>
      </p:sp>
      <p:sp>
        <p:nvSpPr>
          <p:cNvPr id="68" name="TextBox 67">
            <a:extLst>
              <a:ext uri="{FF2B5EF4-FFF2-40B4-BE49-F238E27FC236}">
                <a16:creationId xmlns:a16="http://schemas.microsoft.com/office/drawing/2014/main" id="{66707C29-3AF5-D1D3-57AB-F953672AAB67}"/>
              </a:ext>
            </a:extLst>
          </p:cNvPr>
          <p:cNvSpPr txBox="1"/>
          <p:nvPr/>
        </p:nvSpPr>
        <p:spPr>
          <a:xfrm>
            <a:off x="7053888" y="1574467"/>
            <a:ext cx="1361052" cy="523220"/>
          </a:xfrm>
          <a:prstGeom prst="rect">
            <a:avLst/>
          </a:prstGeom>
          <a:noFill/>
        </p:spPr>
        <p:txBody>
          <a:bodyPr wrap="square" lIns="0" rIns="0" rtlCol="0">
            <a:spAutoFit/>
          </a:bodyPr>
          <a:lstStyle/>
          <a:p>
            <a:pPr marL="0" marR="0" lvl="0" indent="0" algn="ctr" defTabSz="457200" rtl="0" eaLnBrk="1" fontAlgn="auto" latinLnBrk="0" hangingPunct="1">
              <a:lnSpc>
                <a:spcPct val="100000"/>
              </a:lnSpc>
              <a:spcBef>
                <a:spcPts val="600"/>
              </a:spcBef>
              <a:spcAft>
                <a:spcPts val="0"/>
              </a:spcAft>
              <a:buClrTx/>
              <a:buSzTx/>
              <a:buFontTx/>
              <a:buNone/>
              <a:tabLst/>
              <a:defRPr/>
            </a:pPr>
            <a:r>
              <a:rPr kumimoji="0" lang="en-US" sz="1400" b="0" i="0" u="none" strike="noStrike" kern="1200" cap="none" spc="0" normalizeH="0" baseline="0" noProof="0">
                <a:ln>
                  <a:noFill/>
                </a:ln>
                <a:solidFill>
                  <a:srgbClr val="009AD7">
                    <a:alpha val="40000"/>
                  </a:srgbClr>
                </a:solidFill>
                <a:effectLst/>
                <a:uLnTx/>
                <a:uFillTx/>
                <a:latin typeface="Arial" panose="020B0604020202020204"/>
                <a:ea typeface="+mn-ea"/>
                <a:cs typeface="+mn-cs"/>
              </a:rPr>
              <a:t>Platform Engineering</a:t>
            </a:r>
            <a:endParaRPr kumimoji="0" lang="en-NL" sz="1400" b="0" i="0" u="none" strike="noStrike" kern="1200" cap="none" spc="0" normalizeH="0" baseline="0" noProof="0">
              <a:ln>
                <a:noFill/>
              </a:ln>
              <a:solidFill>
                <a:srgbClr val="009AD7">
                  <a:alpha val="40000"/>
                </a:srgbClr>
              </a:solidFill>
              <a:effectLst/>
              <a:uLnTx/>
              <a:uFillTx/>
              <a:latin typeface="Arial" panose="020B0604020202020204"/>
              <a:ea typeface="+mn-ea"/>
              <a:cs typeface="+mn-cs"/>
            </a:endParaRPr>
          </a:p>
        </p:txBody>
      </p:sp>
      <p:cxnSp>
        <p:nvCxnSpPr>
          <p:cNvPr id="3" name="Straight Connector 2">
            <a:extLst>
              <a:ext uri="{FF2B5EF4-FFF2-40B4-BE49-F238E27FC236}">
                <a16:creationId xmlns:a16="http://schemas.microsoft.com/office/drawing/2014/main" id="{9D7FFCDF-1087-CD18-B9F6-CA1EA7B10388}"/>
              </a:ext>
            </a:extLst>
          </p:cNvPr>
          <p:cNvCxnSpPr>
            <a:cxnSpLocks/>
          </p:cNvCxnSpPr>
          <p:nvPr/>
        </p:nvCxnSpPr>
        <p:spPr>
          <a:xfrm>
            <a:off x="457200" y="3107722"/>
            <a:ext cx="2988365" cy="0"/>
          </a:xfrm>
          <a:prstGeom prst="line">
            <a:avLst/>
          </a:prstGeom>
          <a:noFill/>
          <a:ln w="12700" cap="flat" cmpd="sng">
            <a:solidFill>
              <a:srgbClr val="009AD7"/>
            </a:solidFill>
            <a:prstDash val="solid"/>
            <a:round/>
            <a:headEnd type="none" w="lg" len="med"/>
            <a:tailEnd type="none" w="lg" len="med"/>
          </a:ln>
        </p:spPr>
      </p:cxnSp>
      <p:sp>
        <p:nvSpPr>
          <p:cNvPr id="4" name="TextBox 3">
            <a:extLst>
              <a:ext uri="{FF2B5EF4-FFF2-40B4-BE49-F238E27FC236}">
                <a16:creationId xmlns:a16="http://schemas.microsoft.com/office/drawing/2014/main" id="{730E4B62-6D6B-57A5-7CC7-B745FFC08C54}"/>
              </a:ext>
            </a:extLst>
          </p:cNvPr>
          <p:cNvSpPr txBox="1"/>
          <p:nvPr/>
        </p:nvSpPr>
        <p:spPr>
          <a:xfrm>
            <a:off x="482465" y="3211669"/>
            <a:ext cx="3364110" cy="1077218"/>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009AD7"/>
                </a:solidFill>
                <a:effectLst/>
                <a:uLnTx/>
                <a:uFillTx/>
                <a:latin typeface="Arial Black" panose="020B0604020202020204" pitchFamily="34" charset="0"/>
                <a:ea typeface="+mn-ea"/>
                <a:cs typeface="Arial Black" panose="020B0604020202020204" pitchFamily="34" charset="0"/>
              </a:rPr>
              <a:t>Protect Your Investment</a:t>
            </a:r>
          </a:p>
        </p:txBody>
      </p:sp>
    </p:spTree>
    <p:extLst>
      <p:ext uri="{BB962C8B-B14F-4D97-AF65-F5344CB8AC3E}">
        <p14:creationId xmlns:p14="http://schemas.microsoft.com/office/powerpoint/2010/main" val="94447832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1A81D001-8AA0-AB14-4702-0141AEBA6992}"/>
              </a:ext>
            </a:extLst>
          </p:cNvPr>
          <p:cNvCxnSpPr>
            <a:cxnSpLocks/>
          </p:cNvCxnSpPr>
          <p:nvPr/>
        </p:nvCxnSpPr>
        <p:spPr>
          <a:xfrm>
            <a:off x="457200" y="3107722"/>
            <a:ext cx="2142565" cy="0"/>
          </a:xfrm>
          <a:prstGeom prst="line">
            <a:avLst/>
          </a:prstGeom>
          <a:noFill/>
          <a:ln w="12700" cap="flat" cmpd="sng">
            <a:solidFill>
              <a:srgbClr val="FEC10D"/>
            </a:solidFill>
            <a:prstDash val="solid"/>
            <a:round/>
            <a:headEnd type="none" w="lg" len="med"/>
            <a:tailEnd type="none" w="lg" len="med"/>
          </a:ln>
        </p:spPr>
      </p:cxnSp>
      <p:sp>
        <p:nvSpPr>
          <p:cNvPr id="8" name="TextBox 7">
            <a:extLst>
              <a:ext uri="{FF2B5EF4-FFF2-40B4-BE49-F238E27FC236}">
                <a16:creationId xmlns:a16="http://schemas.microsoft.com/office/drawing/2014/main" id="{4D795BEF-4DF6-B741-75C7-8D6C0DD2F450}"/>
              </a:ext>
            </a:extLst>
          </p:cNvPr>
          <p:cNvSpPr txBox="1"/>
          <p:nvPr/>
        </p:nvSpPr>
        <p:spPr>
          <a:xfrm>
            <a:off x="482465" y="3211669"/>
            <a:ext cx="3364110" cy="1077218"/>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a:ln>
                  <a:noFill/>
                </a:ln>
                <a:solidFill>
                  <a:srgbClr val="FEC10D"/>
                </a:solidFill>
                <a:effectLst/>
                <a:uLnTx/>
                <a:uFillTx/>
                <a:latin typeface="Arial Black" panose="020B0604020202020204" pitchFamily="34" charset="0"/>
                <a:ea typeface="+mn-ea"/>
                <a:cs typeface="Arial Black" panose="020B0604020202020204" pitchFamily="34" charset="0"/>
              </a:rPr>
              <a:t>Deliver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a:ln>
                  <a:noFill/>
                </a:ln>
                <a:solidFill>
                  <a:srgbClr val="FEC10D"/>
                </a:solidFill>
                <a:effectLst/>
                <a:uLnTx/>
                <a:uFillTx/>
                <a:latin typeface="Arial Black" panose="020B0604020202020204" pitchFamily="34" charset="0"/>
                <a:ea typeface="+mn-ea"/>
                <a:cs typeface="Arial Black" panose="020B0604020202020204" pitchFamily="34" charset="0"/>
              </a:rPr>
              <a:t>the Value</a:t>
            </a:r>
          </a:p>
        </p:txBody>
      </p:sp>
      <p:sp>
        <p:nvSpPr>
          <p:cNvPr id="21" name="TextBox 20">
            <a:extLst>
              <a:ext uri="{FF2B5EF4-FFF2-40B4-BE49-F238E27FC236}">
                <a16:creationId xmlns:a16="http://schemas.microsoft.com/office/drawing/2014/main" id="{F2CA6238-B6E6-103B-4BF3-B80115B66A63}"/>
              </a:ext>
            </a:extLst>
          </p:cNvPr>
          <p:cNvSpPr txBox="1"/>
          <p:nvPr/>
        </p:nvSpPr>
        <p:spPr>
          <a:xfrm>
            <a:off x="7080837" y="4312161"/>
            <a:ext cx="1371703" cy="523220"/>
          </a:xfrm>
          <a:prstGeom prst="rect">
            <a:avLst/>
          </a:prstGeom>
          <a:noFill/>
        </p:spPr>
        <p:txBody>
          <a:bodyPr wrap="square" lIns="0" rIns="0" rtlCol="0">
            <a:spAutoFit/>
          </a:bodyPr>
          <a:lstStyle>
            <a:defPPr>
              <a:defRPr lang="en-US"/>
            </a:defPPr>
            <a:lvl1pPr marR="0" lvl="0" indent="0" algn="ctr" defTabSz="457200" fontAlgn="auto">
              <a:lnSpc>
                <a:spcPct val="100000"/>
              </a:lnSpc>
              <a:spcBef>
                <a:spcPts val="600"/>
              </a:spcBef>
              <a:spcAft>
                <a:spcPts val="0"/>
              </a:spcAft>
              <a:buClrTx/>
              <a:buSzTx/>
              <a:buFontTx/>
              <a:buNone/>
              <a:tabLst/>
              <a:defRPr kumimoji="0" sz="1400" b="0" i="0" u="none" strike="noStrike" cap="none" spc="0" normalizeH="0" baseline="0">
                <a:ln>
                  <a:noFill/>
                </a:ln>
                <a:solidFill>
                  <a:srgbClr val="009AD7">
                    <a:alpha val="40000"/>
                  </a:srgbClr>
                </a:solidFill>
                <a:effectLst/>
                <a:uLnTx/>
                <a:uFillTx/>
                <a:latin typeface="Arial" panose="020B0604020202020204"/>
              </a:defRPr>
            </a:lvl1pPr>
          </a:lstStyle>
          <a:p>
            <a:pPr marL="0" marR="0" lvl="0" indent="0" algn="ctr" defTabSz="457200" rtl="0" eaLnBrk="1" fontAlgn="auto" latinLnBrk="0" hangingPunct="1">
              <a:lnSpc>
                <a:spcPct val="100000"/>
              </a:lnSpc>
              <a:spcBef>
                <a:spcPts val="600"/>
              </a:spcBef>
              <a:spcAft>
                <a:spcPts val="0"/>
              </a:spcAft>
              <a:buClrTx/>
              <a:buSzTx/>
              <a:buFontTx/>
              <a:buNone/>
              <a:tabLst/>
              <a:defRPr/>
            </a:pPr>
            <a:r>
              <a:rPr kumimoji="0" lang="en-US" sz="1400" b="1" i="0" u="none" strike="noStrike" kern="1200" cap="none" spc="0" normalizeH="0" baseline="0" noProof="0">
                <a:ln>
                  <a:noFill/>
                </a:ln>
                <a:solidFill>
                  <a:prstClr val="white"/>
                </a:solidFill>
                <a:effectLst/>
                <a:uLnTx/>
                <a:uFillTx/>
                <a:latin typeface="Arial" panose="020B0604020202020204"/>
                <a:ea typeface="+mn-ea"/>
                <a:cs typeface="+mn-cs"/>
              </a:rPr>
              <a:t>Democratized Generative AI</a:t>
            </a:r>
            <a:endParaRPr kumimoji="0" lang="en-NL" sz="1400" b="1"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22" name="TextBox 21">
            <a:extLst>
              <a:ext uri="{FF2B5EF4-FFF2-40B4-BE49-F238E27FC236}">
                <a16:creationId xmlns:a16="http://schemas.microsoft.com/office/drawing/2014/main" id="{BF53D895-9F97-E1AE-563B-B01FEFF05380}"/>
              </a:ext>
            </a:extLst>
          </p:cNvPr>
          <p:cNvSpPr txBox="1"/>
          <p:nvPr/>
        </p:nvSpPr>
        <p:spPr>
          <a:xfrm>
            <a:off x="3723581" y="2858985"/>
            <a:ext cx="2574726" cy="523220"/>
          </a:xfrm>
          <a:prstGeom prst="rect">
            <a:avLst/>
          </a:prstGeom>
          <a:noFill/>
        </p:spPr>
        <p:txBody>
          <a:bodyPr wrap="square" lIns="0" rIns="0" rtlCol="0">
            <a:spAutoFit/>
          </a:bodyPr>
          <a:lstStyle/>
          <a:p>
            <a:pPr marL="0" marR="0" lvl="0" indent="0" algn="ctr" defTabSz="457200" rtl="0" eaLnBrk="1" fontAlgn="auto" latinLnBrk="0" hangingPunct="1">
              <a:lnSpc>
                <a:spcPct val="100000"/>
              </a:lnSpc>
              <a:spcBef>
                <a:spcPts val="600"/>
              </a:spcBef>
              <a:spcAft>
                <a:spcPts val="0"/>
              </a:spcAft>
              <a:buClrTx/>
              <a:buSzTx/>
              <a:buFontTx/>
              <a:buNone/>
              <a:tabLst/>
              <a:defRPr/>
            </a:pPr>
            <a:r>
              <a:rPr kumimoji="0" lang="en-US" sz="1400" b="0" i="0" u="none" strike="noStrike" kern="1200" cap="none" spc="0" normalizeH="0" baseline="0" noProof="0">
                <a:ln>
                  <a:noFill/>
                </a:ln>
                <a:solidFill>
                  <a:srgbClr val="009AD7">
                    <a:alpha val="40000"/>
                  </a:srgbClr>
                </a:solidFill>
                <a:effectLst/>
                <a:uLnTx/>
                <a:uFillTx/>
                <a:latin typeface="Arial" panose="020B0604020202020204"/>
                <a:ea typeface="+mn-ea"/>
                <a:cs typeface="+mn-cs"/>
              </a:rPr>
              <a:t>AI Trust, Risk, Security Management</a:t>
            </a:r>
            <a:endParaRPr kumimoji="0" lang="en-NL" sz="1400" b="0" i="0" u="none" strike="noStrike" kern="1200" cap="none" spc="0" normalizeH="0" baseline="0" noProof="0">
              <a:ln>
                <a:noFill/>
              </a:ln>
              <a:solidFill>
                <a:srgbClr val="009AD7">
                  <a:alpha val="40000"/>
                </a:srgbClr>
              </a:solidFill>
              <a:effectLst/>
              <a:uLnTx/>
              <a:uFillTx/>
              <a:latin typeface="Arial" panose="020B0604020202020204"/>
              <a:ea typeface="+mn-ea"/>
              <a:cs typeface="+mn-cs"/>
            </a:endParaRPr>
          </a:p>
        </p:txBody>
      </p:sp>
      <p:sp>
        <p:nvSpPr>
          <p:cNvPr id="23" name="TextBox 22">
            <a:extLst>
              <a:ext uri="{FF2B5EF4-FFF2-40B4-BE49-F238E27FC236}">
                <a16:creationId xmlns:a16="http://schemas.microsoft.com/office/drawing/2014/main" id="{3442DFF6-3853-F5E9-EA35-A6C36809A5DD}"/>
              </a:ext>
            </a:extLst>
          </p:cNvPr>
          <p:cNvSpPr txBox="1"/>
          <p:nvPr/>
        </p:nvSpPr>
        <p:spPr>
          <a:xfrm>
            <a:off x="6124136" y="3010403"/>
            <a:ext cx="1653531" cy="523220"/>
          </a:xfrm>
          <a:prstGeom prst="rect">
            <a:avLst/>
          </a:prstGeom>
          <a:noFill/>
        </p:spPr>
        <p:txBody>
          <a:bodyPr wrap="square" lIns="0" rIns="0" rtlCol="0">
            <a:spAutoFit/>
          </a:bodyPr>
          <a:lstStyle>
            <a:defPPr>
              <a:defRPr lang="en-US"/>
            </a:defPPr>
            <a:lvl1pPr marR="0" lvl="0" indent="0" algn="ctr" defTabSz="457200" fontAlgn="auto">
              <a:lnSpc>
                <a:spcPct val="100000"/>
              </a:lnSpc>
              <a:spcBef>
                <a:spcPts val="600"/>
              </a:spcBef>
              <a:spcAft>
                <a:spcPts val="0"/>
              </a:spcAft>
              <a:buClrTx/>
              <a:buSzTx/>
              <a:buFontTx/>
              <a:buNone/>
              <a:tabLst/>
              <a:defRPr kumimoji="0" sz="1400" b="0" i="0" u="none" strike="noStrike" cap="none" spc="0" normalizeH="0" baseline="0">
                <a:ln>
                  <a:noFill/>
                </a:ln>
                <a:solidFill>
                  <a:srgbClr val="009AD7">
                    <a:alpha val="40000"/>
                  </a:srgbClr>
                </a:solidFill>
                <a:effectLst/>
                <a:uLnTx/>
                <a:uFillTx/>
                <a:latin typeface="Arial" panose="020B0604020202020204"/>
              </a:defRPr>
            </a:lvl1pPr>
          </a:lstStyle>
          <a:p>
            <a:pPr marL="0" marR="0" lvl="0" indent="0" algn="ctr" defTabSz="457200" rtl="0" eaLnBrk="1" fontAlgn="auto" latinLnBrk="0" hangingPunct="1">
              <a:lnSpc>
                <a:spcPct val="100000"/>
              </a:lnSpc>
              <a:spcBef>
                <a:spcPts val="600"/>
              </a:spcBef>
              <a:spcAft>
                <a:spcPts val="0"/>
              </a:spcAft>
              <a:buClrTx/>
              <a:buSzTx/>
              <a:buFontTx/>
              <a:buNone/>
              <a:tabLst/>
              <a:defRPr/>
            </a:pPr>
            <a:r>
              <a:rPr kumimoji="0" lang="en-US" sz="1400" b="0" i="0" u="none" strike="noStrike" kern="1200" cap="none" spc="0" normalizeH="0" baseline="0" noProof="0">
                <a:ln>
                  <a:noFill/>
                </a:ln>
                <a:solidFill>
                  <a:srgbClr val="009AD7">
                    <a:alpha val="40000"/>
                  </a:srgbClr>
                </a:solidFill>
                <a:effectLst/>
                <a:uLnTx/>
                <a:uFillTx/>
                <a:latin typeface="Arial" panose="020B0604020202020204"/>
                <a:ea typeface="+mn-ea"/>
                <a:cs typeface="+mn-cs"/>
              </a:rPr>
              <a:t>Industry Cloud Platforms</a:t>
            </a:r>
            <a:endParaRPr kumimoji="0" lang="en-NL" sz="1400" b="0" i="0" u="none" strike="noStrike" kern="1200" cap="none" spc="0" normalizeH="0" baseline="0" noProof="0">
              <a:ln>
                <a:noFill/>
              </a:ln>
              <a:solidFill>
                <a:srgbClr val="009AD7">
                  <a:alpha val="40000"/>
                </a:srgbClr>
              </a:solidFill>
              <a:effectLst/>
              <a:uLnTx/>
              <a:uFillTx/>
              <a:latin typeface="Arial" panose="020B0604020202020204"/>
              <a:ea typeface="+mn-ea"/>
              <a:cs typeface="+mn-cs"/>
            </a:endParaRPr>
          </a:p>
        </p:txBody>
      </p:sp>
      <p:sp>
        <p:nvSpPr>
          <p:cNvPr id="55" name="TextBox 54">
            <a:extLst>
              <a:ext uri="{FF2B5EF4-FFF2-40B4-BE49-F238E27FC236}">
                <a16:creationId xmlns:a16="http://schemas.microsoft.com/office/drawing/2014/main" id="{15989F9A-13C8-9F3E-DC9A-A938E631D105}"/>
              </a:ext>
            </a:extLst>
          </p:cNvPr>
          <p:cNvSpPr txBox="1"/>
          <p:nvPr/>
        </p:nvSpPr>
        <p:spPr>
          <a:xfrm>
            <a:off x="9117899" y="3737606"/>
            <a:ext cx="1871686" cy="523220"/>
          </a:xfrm>
          <a:prstGeom prst="rect">
            <a:avLst/>
          </a:prstGeom>
          <a:noFill/>
        </p:spPr>
        <p:txBody>
          <a:bodyPr wrap="square" lIns="0" rIns="0" rtlCol="0">
            <a:spAutoFit/>
          </a:bodyPr>
          <a:lstStyle/>
          <a:p>
            <a:pPr marL="0" marR="0" lvl="0" indent="0" algn="ctr" defTabSz="457200" rtl="0" eaLnBrk="1" fontAlgn="auto" latinLnBrk="0" hangingPunct="1">
              <a:lnSpc>
                <a:spcPct val="100000"/>
              </a:lnSpc>
              <a:spcBef>
                <a:spcPts val="600"/>
              </a:spcBef>
              <a:spcAft>
                <a:spcPts val="0"/>
              </a:spcAft>
              <a:buClrTx/>
              <a:buSzTx/>
              <a:buFontTx/>
              <a:buNone/>
              <a:tabLst/>
              <a:defRPr/>
            </a:pPr>
            <a:r>
              <a:rPr kumimoji="0" lang="en-US" sz="1400" b="1" i="0" u="none" strike="noStrike" kern="1200" cap="none" spc="0" normalizeH="0" baseline="0" noProof="0">
                <a:ln>
                  <a:noFill/>
                </a:ln>
                <a:solidFill>
                  <a:prstClr val="white"/>
                </a:solidFill>
                <a:effectLst/>
                <a:uLnTx/>
                <a:uFillTx/>
                <a:latin typeface="Arial" panose="020B0604020202020204"/>
                <a:ea typeface="+mn-ea"/>
                <a:cs typeface="+mn-cs"/>
              </a:rPr>
              <a:t>Augmented Connected Workforce</a:t>
            </a:r>
            <a:endParaRPr kumimoji="0" lang="en-NL" sz="1400" b="1"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56" name="TextBox 55">
            <a:extLst>
              <a:ext uri="{FF2B5EF4-FFF2-40B4-BE49-F238E27FC236}">
                <a16:creationId xmlns:a16="http://schemas.microsoft.com/office/drawing/2014/main" id="{7B83A476-F818-5043-F426-713851EC7DA7}"/>
              </a:ext>
            </a:extLst>
          </p:cNvPr>
          <p:cNvSpPr txBox="1"/>
          <p:nvPr/>
        </p:nvSpPr>
        <p:spPr>
          <a:xfrm>
            <a:off x="4436415" y="3573612"/>
            <a:ext cx="1768974" cy="738664"/>
          </a:xfrm>
          <a:prstGeom prst="rect">
            <a:avLst/>
          </a:prstGeom>
          <a:noFill/>
        </p:spPr>
        <p:txBody>
          <a:bodyPr wrap="square" lIns="0" rIns="0" rtlCol="0">
            <a:spAutoFit/>
          </a:bodyPr>
          <a:lstStyle/>
          <a:p>
            <a:pPr marL="0" marR="0" lvl="0" indent="0" algn="ctr" defTabSz="457200" rtl="0" eaLnBrk="1" fontAlgn="auto" latinLnBrk="0" hangingPunct="1">
              <a:lnSpc>
                <a:spcPct val="100000"/>
              </a:lnSpc>
              <a:spcBef>
                <a:spcPts val="600"/>
              </a:spcBef>
              <a:spcAft>
                <a:spcPts val="0"/>
              </a:spcAft>
              <a:buClrTx/>
              <a:buSzTx/>
              <a:buFontTx/>
              <a:buNone/>
              <a:tabLst/>
              <a:defRPr/>
            </a:pPr>
            <a:r>
              <a:rPr kumimoji="0" lang="en-US" sz="1400" b="0" i="0" u="none" strike="noStrike" kern="1200" cap="none" spc="0" normalizeH="0" baseline="0" noProof="0">
                <a:ln>
                  <a:noFill/>
                </a:ln>
                <a:solidFill>
                  <a:srgbClr val="009AD7">
                    <a:alpha val="40000"/>
                  </a:srgbClr>
                </a:solidFill>
                <a:effectLst/>
                <a:uLnTx/>
                <a:uFillTx/>
                <a:latin typeface="Arial" panose="020B0604020202020204"/>
                <a:ea typeface="+mn-ea"/>
                <a:cs typeface="+mn-cs"/>
              </a:rPr>
              <a:t>Continuous Threat Exposure Management</a:t>
            </a:r>
            <a:endParaRPr kumimoji="0" lang="en-NL" sz="1400" b="0" i="0" u="none" strike="noStrike" kern="1200" cap="none" spc="0" normalizeH="0" baseline="0" noProof="0">
              <a:ln>
                <a:noFill/>
              </a:ln>
              <a:solidFill>
                <a:srgbClr val="009AD7">
                  <a:alpha val="40000"/>
                </a:srgbClr>
              </a:solidFill>
              <a:effectLst/>
              <a:uLnTx/>
              <a:uFillTx/>
              <a:latin typeface="Arial" panose="020B0604020202020204"/>
              <a:ea typeface="+mn-ea"/>
              <a:cs typeface="+mn-cs"/>
            </a:endParaRPr>
          </a:p>
        </p:txBody>
      </p:sp>
      <p:sp>
        <p:nvSpPr>
          <p:cNvPr id="57" name="TextBox 56">
            <a:extLst>
              <a:ext uri="{FF2B5EF4-FFF2-40B4-BE49-F238E27FC236}">
                <a16:creationId xmlns:a16="http://schemas.microsoft.com/office/drawing/2014/main" id="{F093F9F8-7D03-47F0-1CFC-713902A0EB68}"/>
              </a:ext>
            </a:extLst>
          </p:cNvPr>
          <p:cNvSpPr txBox="1"/>
          <p:nvPr/>
        </p:nvSpPr>
        <p:spPr>
          <a:xfrm>
            <a:off x="7196820" y="3767437"/>
            <a:ext cx="1139737" cy="523220"/>
          </a:xfrm>
          <a:prstGeom prst="rect">
            <a:avLst/>
          </a:prstGeom>
          <a:noFill/>
        </p:spPr>
        <p:txBody>
          <a:bodyPr wrap="square" lIns="0" rIns="0" rtlCol="0">
            <a:spAutoFit/>
          </a:bodyPr>
          <a:lstStyle/>
          <a:p>
            <a:pPr marL="0" marR="0" lvl="0" indent="0" algn="ctr" defTabSz="457200" rtl="0" eaLnBrk="1" fontAlgn="auto" latinLnBrk="0" hangingPunct="1">
              <a:lnSpc>
                <a:spcPct val="100000"/>
              </a:lnSpc>
              <a:spcBef>
                <a:spcPts val="600"/>
              </a:spcBef>
              <a:spcAft>
                <a:spcPts val="0"/>
              </a:spcAft>
              <a:buClrTx/>
              <a:buSzTx/>
              <a:buFontTx/>
              <a:buNone/>
              <a:tabLst/>
              <a:defRPr/>
            </a:pPr>
            <a:r>
              <a:rPr kumimoji="0" lang="en-US" sz="1400" b="0" i="0" u="none" strike="noStrike" kern="1200" cap="none" spc="0" normalizeH="0" baseline="0" noProof="0">
                <a:ln>
                  <a:noFill/>
                </a:ln>
                <a:solidFill>
                  <a:srgbClr val="009AD7">
                    <a:alpha val="40000"/>
                  </a:srgbClr>
                </a:solidFill>
                <a:effectLst/>
                <a:uLnTx/>
                <a:uFillTx/>
                <a:latin typeface="Arial" panose="020B0604020202020204"/>
                <a:ea typeface="+mn-ea"/>
                <a:cs typeface="+mn-cs"/>
              </a:rPr>
              <a:t>Sustainable Technology</a:t>
            </a:r>
            <a:endParaRPr kumimoji="0" lang="en-NL" sz="1400" b="0" i="0" u="none" strike="noStrike" kern="1200" cap="none" spc="0" normalizeH="0" baseline="0" noProof="0">
              <a:ln>
                <a:noFill/>
              </a:ln>
              <a:solidFill>
                <a:srgbClr val="009AD7">
                  <a:alpha val="40000"/>
                </a:srgbClr>
              </a:solidFill>
              <a:effectLst/>
              <a:uLnTx/>
              <a:uFillTx/>
              <a:latin typeface="Arial" panose="020B0604020202020204"/>
              <a:ea typeface="+mn-ea"/>
              <a:cs typeface="+mn-cs"/>
            </a:endParaRPr>
          </a:p>
        </p:txBody>
      </p:sp>
      <p:sp>
        <p:nvSpPr>
          <p:cNvPr id="58" name="TextBox 57">
            <a:extLst>
              <a:ext uri="{FF2B5EF4-FFF2-40B4-BE49-F238E27FC236}">
                <a16:creationId xmlns:a16="http://schemas.microsoft.com/office/drawing/2014/main" id="{964876DE-B351-B9CC-9394-044DFA6A1CFF}"/>
              </a:ext>
            </a:extLst>
          </p:cNvPr>
          <p:cNvSpPr txBox="1"/>
          <p:nvPr/>
        </p:nvSpPr>
        <p:spPr>
          <a:xfrm>
            <a:off x="8105336" y="3010403"/>
            <a:ext cx="1129385" cy="523220"/>
          </a:xfrm>
          <a:prstGeom prst="rect">
            <a:avLst/>
          </a:prstGeom>
          <a:noFill/>
        </p:spPr>
        <p:txBody>
          <a:bodyPr wrap="square" lIns="0" rIns="0" rtlCol="0">
            <a:spAutoFit/>
          </a:bodyPr>
          <a:lstStyle/>
          <a:p>
            <a:pPr marL="0" marR="0" lvl="0" indent="0" algn="ctr" defTabSz="457200" rtl="0" eaLnBrk="1" fontAlgn="auto" latinLnBrk="0" hangingPunct="1">
              <a:lnSpc>
                <a:spcPct val="100000"/>
              </a:lnSpc>
              <a:spcBef>
                <a:spcPts val="600"/>
              </a:spcBef>
              <a:spcAft>
                <a:spcPts val="0"/>
              </a:spcAft>
              <a:buClrTx/>
              <a:buSzTx/>
              <a:buFontTx/>
              <a:buNone/>
              <a:tabLst/>
              <a:defRPr/>
            </a:pPr>
            <a:r>
              <a:rPr kumimoji="0" lang="en-US" sz="1400" b="1" i="0" u="none" strike="noStrike" kern="1200" cap="none" spc="0" normalizeH="0" baseline="0" noProof="0">
                <a:ln>
                  <a:noFill/>
                </a:ln>
                <a:solidFill>
                  <a:prstClr val="white"/>
                </a:solidFill>
                <a:effectLst/>
                <a:uLnTx/>
                <a:uFillTx/>
                <a:latin typeface="Arial" panose="020B0604020202020204"/>
                <a:ea typeface="+mn-ea"/>
                <a:cs typeface="+mn-cs"/>
              </a:rPr>
              <a:t>Intelligent Applications</a:t>
            </a:r>
            <a:endParaRPr kumimoji="0" lang="en-NL" sz="1400" b="1"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59" name="TextBox 58">
            <a:extLst>
              <a:ext uri="{FF2B5EF4-FFF2-40B4-BE49-F238E27FC236}">
                <a16:creationId xmlns:a16="http://schemas.microsoft.com/office/drawing/2014/main" id="{636BB350-23B8-F9A3-A57B-7AE003B9D3B1}"/>
              </a:ext>
            </a:extLst>
          </p:cNvPr>
          <p:cNvSpPr txBox="1"/>
          <p:nvPr/>
        </p:nvSpPr>
        <p:spPr>
          <a:xfrm>
            <a:off x="9768568" y="2858985"/>
            <a:ext cx="1398766" cy="523220"/>
          </a:xfrm>
          <a:prstGeom prst="rect">
            <a:avLst/>
          </a:prstGeom>
          <a:noFill/>
        </p:spPr>
        <p:txBody>
          <a:bodyPr wrap="square" lIns="0" rIns="0" rtlCol="0">
            <a:spAutoFit/>
          </a:bodyPr>
          <a:lstStyle/>
          <a:p>
            <a:pPr marL="0" marR="0" lvl="0" indent="0" algn="ctr" defTabSz="457200" rtl="0" eaLnBrk="1" fontAlgn="auto" latinLnBrk="0" hangingPunct="1">
              <a:lnSpc>
                <a:spcPct val="100000"/>
              </a:lnSpc>
              <a:spcBef>
                <a:spcPts val="600"/>
              </a:spcBef>
              <a:spcAft>
                <a:spcPts val="0"/>
              </a:spcAft>
              <a:buClrTx/>
              <a:buSzTx/>
              <a:buFontTx/>
              <a:buNone/>
              <a:tabLst/>
              <a:defRPr/>
            </a:pPr>
            <a:r>
              <a:rPr kumimoji="0" lang="en-US" sz="1400" b="1" i="0" u="none" strike="noStrike" kern="1200" cap="none" spc="0" normalizeH="0" baseline="0" noProof="0">
                <a:ln>
                  <a:noFill/>
                </a:ln>
                <a:solidFill>
                  <a:prstClr val="white"/>
                </a:solidFill>
                <a:effectLst/>
                <a:uLnTx/>
                <a:uFillTx/>
                <a:latin typeface="Arial" panose="020B0604020202020204"/>
                <a:ea typeface="+mn-ea"/>
                <a:cs typeface="+mn-cs"/>
              </a:rPr>
              <a:t>Machine Customers</a:t>
            </a:r>
            <a:endParaRPr kumimoji="0" lang="en-NL" sz="1400" b="1"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60" name="Freeform 59">
            <a:extLst>
              <a:ext uri="{FF2B5EF4-FFF2-40B4-BE49-F238E27FC236}">
                <a16:creationId xmlns:a16="http://schemas.microsoft.com/office/drawing/2014/main" id="{E9CBC068-F7F6-53FE-A9AF-A2A765969082}"/>
              </a:ext>
            </a:extLst>
          </p:cNvPr>
          <p:cNvSpPr/>
          <p:nvPr/>
        </p:nvSpPr>
        <p:spPr>
          <a:xfrm>
            <a:off x="6011225" y="1499039"/>
            <a:ext cx="3381830" cy="3841546"/>
          </a:xfrm>
          <a:custGeom>
            <a:avLst/>
            <a:gdLst>
              <a:gd name="connsiteX0" fmla="*/ 1126347 w 3045982"/>
              <a:gd name="connsiteY0" fmla="*/ 3651545 h 3766601"/>
              <a:gd name="connsiteX1" fmla="*/ 1489685 w 3045982"/>
              <a:gd name="connsiteY1" fmla="*/ 3766601 h 3766601"/>
              <a:gd name="connsiteX2" fmla="*/ 1931746 w 3045982"/>
              <a:gd name="connsiteY2" fmla="*/ 3645489 h 3766601"/>
              <a:gd name="connsiteX3" fmla="*/ 3045982 w 3045982"/>
              <a:gd name="connsiteY3" fmla="*/ 1931746 h 3766601"/>
              <a:gd name="connsiteX4" fmla="*/ 1895412 w 3045982"/>
              <a:gd name="connsiteY4" fmla="*/ 0 h 3766601"/>
              <a:gd name="connsiteX5" fmla="*/ 1138459 w 3045982"/>
              <a:gd name="connsiteY5" fmla="*/ 0 h 3766601"/>
              <a:gd name="connsiteX6" fmla="*/ 0 w 3045982"/>
              <a:gd name="connsiteY6" fmla="*/ 1937801 h 3766601"/>
              <a:gd name="connsiteX7" fmla="*/ 1126347 w 3045982"/>
              <a:gd name="connsiteY7" fmla="*/ 3651545 h 3766601"/>
              <a:gd name="connsiteX0" fmla="*/ 1126347 w 3045982"/>
              <a:gd name="connsiteY0" fmla="*/ 3651545 h 3772657"/>
              <a:gd name="connsiteX1" fmla="*/ 1532074 w 3045982"/>
              <a:gd name="connsiteY1" fmla="*/ 3772657 h 3772657"/>
              <a:gd name="connsiteX2" fmla="*/ 1931746 w 3045982"/>
              <a:gd name="connsiteY2" fmla="*/ 3645489 h 3772657"/>
              <a:gd name="connsiteX3" fmla="*/ 3045982 w 3045982"/>
              <a:gd name="connsiteY3" fmla="*/ 1931746 h 3772657"/>
              <a:gd name="connsiteX4" fmla="*/ 1895412 w 3045982"/>
              <a:gd name="connsiteY4" fmla="*/ 0 h 3772657"/>
              <a:gd name="connsiteX5" fmla="*/ 1138459 w 3045982"/>
              <a:gd name="connsiteY5" fmla="*/ 0 h 3772657"/>
              <a:gd name="connsiteX6" fmla="*/ 0 w 3045982"/>
              <a:gd name="connsiteY6" fmla="*/ 1937801 h 3772657"/>
              <a:gd name="connsiteX7" fmla="*/ 1126347 w 3045982"/>
              <a:gd name="connsiteY7" fmla="*/ 3651545 h 3772657"/>
              <a:gd name="connsiteX0" fmla="*/ 978260 w 2897895"/>
              <a:gd name="connsiteY0" fmla="*/ 3651545 h 3772657"/>
              <a:gd name="connsiteX1" fmla="*/ 1383987 w 2897895"/>
              <a:gd name="connsiteY1" fmla="*/ 3772657 h 3772657"/>
              <a:gd name="connsiteX2" fmla="*/ 1783659 w 2897895"/>
              <a:gd name="connsiteY2" fmla="*/ 3645489 h 3772657"/>
              <a:gd name="connsiteX3" fmla="*/ 2897895 w 2897895"/>
              <a:gd name="connsiteY3" fmla="*/ 1931746 h 3772657"/>
              <a:gd name="connsiteX4" fmla="*/ 1747325 w 2897895"/>
              <a:gd name="connsiteY4" fmla="*/ 0 h 3772657"/>
              <a:gd name="connsiteX5" fmla="*/ 990372 w 2897895"/>
              <a:gd name="connsiteY5" fmla="*/ 0 h 3772657"/>
              <a:gd name="connsiteX6" fmla="*/ 0 w 2897895"/>
              <a:gd name="connsiteY6" fmla="*/ 1950497 h 3772657"/>
              <a:gd name="connsiteX7" fmla="*/ 978260 w 2897895"/>
              <a:gd name="connsiteY7" fmla="*/ 3651545 h 3772657"/>
              <a:gd name="connsiteX0" fmla="*/ 978260 w 2722884"/>
              <a:gd name="connsiteY0" fmla="*/ 3651545 h 3772657"/>
              <a:gd name="connsiteX1" fmla="*/ 1383987 w 2722884"/>
              <a:gd name="connsiteY1" fmla="*/ 3772657 h 3772657"/>
              <a:gd name="connsiteX2" fmla="*/ 1783659 w 2722884"/>
              <a:gd name="connsiteY2" fmla="*/ 3645489 h 3772657"/>
              <a:gd name="connsiteX3" fmla="*/ 2722884 w 2722884"/>
              <a:gd name="connsiteY3" fmla="*/ 1995228 h 3772657"/>
              <a:gd name="connsiteX4" fmla="*/ 1747325 w 2722884"/>
              <a:gd name="connsiteY4" fmla="*/ 0 h 3772657"/>
              <a:gd name="connsiteX5" fmla="*/ 990372 w 2722884"/>
              <a:gd name="connsiteY5" fmla="*/ 0 h 3772657"/>
              <a:gd name="connsiteX6" fmla="*/ 0 w 2722884"/>
              <a:gd name="connsiteY6" fmla="*/ 1950497 h 3772657"/>
              <a:gd name="connsiteX7" fmla="*/ 978260 w 2722884"/>
              <a:gd name="connsiteY7" fmla="*/ 3651545 h 3772657"/>
              <a:gd name="connsiteX0" fmla="*/ 978260 w 2700228"/>
              <a:gd name="connsiteY0" fmla="*/ 3651545 h 3772657"/>
              <a:gd name="connsiteX1" fmla="*/ 1383987 w 2700228"/>
              <a:gd name="connsiteY1" fmla="*/ 3772657 h 3772657"/>
              <a:gd name="connsiteX2" fmla="*/ 1783659 w 2700228"/>
              <a:gd name="connsiteY2" fmla="*/ 3645489 h 3772657"/>
              <a:gd name="connsiteX3" fmla="*/ 2700228 w 2700228"/>
              <a:gd name="connsiteY3" fmla="*/ 1980983 h 3772657"/>
              <a:gd name="connsiteX4" fmla="*/ 1747325 w 2700228"/>
              <a:gd name="connsiteY4" fmla="*/ 0 h 3772657"/>
              <a:gd name="connsiteX5" fmla="*/ 990372 w 2700228"/>
              <a:gd name="connsiteY5" fmla="*/ 0 h 3772657"/>
              <a:gd name="connsiteX6" fmla="*/ 0 w 2700228"/>
              <a:gd name="connsiteY6" fmla="*/ 1950497 h 3772657"/>
              <a:gd name="connsiteX7" fmla="*/ 978260 w 2700228"/>
              <a:gd name="connsiteY7" fmla="*/ 3651545 h 3772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00228" h="3772657">
                <a:moveTo>
                  <a:pt x="978260" y="3651545"/>
                </a:moveTo>
                <a:lnTo>
                  <a:pt x="1383987" y="3772657"/>
                </a:lnTo>
                <a:lnTo>
                  <a:pt x="1783659" y="3645489"/>
                </a:lnTo>
                <a:lnTo>
                  <a:pt x="2700228" y="1980983"/>
                </a:lnTo>
                <a:lnTo>
                  <a:pt x="1747325" y="0"/>
                </a:lnTo>
                <a:lnTo>
                  <a:pt x="990372" y="0"/>
                </a:lnTo>
                <a:lnTo>
                  <a:pt x="0" y="1950497"/>
                </a:lnTo>
                <a:lnTo>
                  <a:pt x="978260" y="3651545"/>
                </a:lnTo>
                <a:close/>
              </a:path>
            </a:pathLst>
          </a:custGeom>
          <a:noFill/>
          <a:ln w="38100">
            <a:solidFill>
              <a:srgbClr val="009AD7">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prstClr val="white"/>
              </a:solidFill>
              <a:effectLst/>
              <a:uLnTx/>
              <a:uFillTx/>
              <a:latin typeface="Arial"/>
              <a:ea typeface="+mn-ea"/>
              <a:cs typeface="+mn-cs"/>
            </a:endParaRPr>
          </a:p>
        </p:txBody>
      </p:sp>
      <p:sp>
        <p:nvSpPr>
          <p:cNvPr id="62" name="Freeform 61">
            <a:extLst>
              <a:ext uri="{FF2B5EF4-FFF2-40B4-BE49-F238E27FC236}">
                <a16:creationId xmlns:a16="http://schemas.microsoft.com/office/drawing/2014/main" id="{5FA5AD3C-DDDD-34CF-FA18-5848CEA8FD72}"/>
              </a:ext>
            </a:extLst>
          </p:cNvPr>
          <p:cNvSpPr/>
          <p:nvPr/>
        </p:nvSpPr>
        <p:spPr>
          <a:xfrm>
            <a:off x="3921531" y="2573463"/>
            <a:ext cx="4744289" cy="2543625"/>
          </a:xfrm>
          <a:custGeom>
            <a:avLst/>
            <a:gdLst>
              <a:gd name="connsiteX0" fmla="*/ 3354819 w 4135995"/>
              <a:gd name="connsiteY0" fmla="*/ 2264805 h 2264805"/>
              <a:gd name="connsiteX1" fmla="*/ 835677 w 4135995"/>
              <a:gd name="connsiteY1" fmla="*/ 1659242 h 2264805"/>
              <a:gd name="connsiteX2" fmla="*/ 0 w 4135995"/>
              <a:gd name="connsiteY2" fmla="*/ 847788 h 2264805"/>
              <a:gd name="connsiteX3" fmla="*/ 0 w 4135995"/>
              <a:gd name="connsiteY3" fmla="*/ 127168 h 2264805"/>
              <a:gd name="connsiteX4" fmla="*/ 2161860 w 4135995"/>
              <a:gd name="connsiteY4" fmla="*/ 0 h 2264805"/>
              <a:gd name="connsiteX5" fmla="*/ 3366930 w 4135995"/>
              <a:gd name="connsiteY5" fmla="*/ 345170 h 2264805"/>
              <a:gd name="connsiteX6" fmla="*/ 4135995 w 4135995"/>
              <a:gd name="connsiteY6" fmla="*/ 1598686 h 2264805"/>
              <a:gd name="connsiteX7" fmla="*/ 3748434 w 4135995"/>
              <a:gd name="connsiteY7" fmla="*/ 2161859 h 2264805"/>
              <a:gd name="connsiteX8" fmla="*/ 3354819 w 4135995"/>
              <a:gd name="connsiteY8" fmla="*/ 2264805 h 2264805"/>
              <a:gd name="connsiteX0" fmla="*/ 3358949 w 4135995"/>
              <a:gd name="connsiteY0" fmla="*/ 2278432 h 2278432"/>
              <a:gd name="connsiteX1" fmla="*/ 835677 w 4135995"/>
              <a:gd name="connsiteY1" fmla="*/ 1659242 h 2278432"/>
              <a:gd name="connsiteX2" fmla="*/ 0 w 4135995"/>
              <a:gd name="connsiteY2" fmla="*/ 847788 h 2278432"/>
              <a:gd name="connsiteX3" fmla="*/ 0 w 4135995"/>
              <a:gd name="connsiteY3" fmla="*/ 127168 h 2278432"/>
              <a:gd name="connsiteX4" fmla="*/ 2161860 w 4135995"/>
              <a:gd name="connsiteY4" fmla="*/ 0 h 2278432"/>
              <a:gd name="connsiteX5" fmla="*/ 3366930 w 4135995"/>
              <a:gd name="connsiteY5" fmla="*/ 345170 h 2278432"/>
              <a:gd name="connsiteX6" fmla="*/ 4135995 w 4135995"/>
              <a:gd name="connsiteY6" fmla="*/ 1598686 h 2278432"/>
              <a:gd name="connsiteX7" fmla="*/ 3748434 w 4135995"/>
              <a:gd name="connsiteY7" fmla="*/ 2161859 h 2278432"/>
              <a:gd name="connsiteX8" fmla="*/ 3358949 w 4135995"/>
              <a:gd name="connsiteY8" fmla="*/ 2278432 h 2278432"/>
              <a:gd name="connsiteX0" fmla="*/ 3358949 w 4135995"/>
              <a:gd name="connsiteY0" fmla="*/ 2278432 h 2278432"/>
              <a:gd name="connsiteX1" fmla="*/ 835677 w 4135995"/>
              <a:gd name="connsiteY1" fmla="*/ 1659242 h 2278432"/>
              <a:gd name="connsiteX2" fmla="*/ 0 w 4135995"/>
              <a:gd name="connsiteY2" fmla="*/ 847788 h 2278432"/>
              <a:gd name="connsiteX3" fmla="*/ 0 w 4135995"/>
              <a:gd name="connsiteY3" fmla="*/ 127168 h 2278432"/>
              <a:gd name="connsiteX4" fmla="*/ 2161860 w 4135995"/>
              <a:gd name="connsiteY4" fmla="*/ 0 h 2278432"/>
              <a:gd name="connsiteX5" fmla="*/ 3366930 w 4135995"/>
              <a:gd name="connsiteY5" fmla="*/ 345170 h 2278432"/>
              <a:gd name="connsiteX6" fmla="*/ 4135995 w 4135995"/>
              <a:gd name="connsiteY6" fmla="*/ 1587376 h 2278432"/>
              <a:gd name="connsiteX7" fmla="*/ 3748434 w 4135995"/>
              <a:gd name="connsiteY7" fmla="*/ 2161859 h 2278432"/>
              <a:gd name="connsiteX8" fmla="*/ 3358949 w 4135995"/>
              <a:gd name="connsiteY8" fmla="*/ 2278432 h 2278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35995" h="2278432">
                <a:moveTo>
                  <a:pt x="3358949" y="2278432"/>
                </a:moveTo>
                <a:lnTo>
                  <a:pt x="835677" y="1659242"/>
                </a:lnTo>
                <a:lnTo>
                  <a:pt x="0" y="847788"/>
                </a:lnTo>
                <a:lnTo>
                  <a:pt x="0" y="127168"/>
                </a:lnTo>
                <a:lnTo>
                  <a:pt x="2161860" y="0"/>
                </a:lnTo>
                <a:lnTo>
                  <a:pt x="3366930" y="345170"/>
                </a:lnTo>
                <a:lnTo>
                  <a:pt x="4135995" y="1587376"/>
                </a:lnTo>
                <a:lnTo>
                  <a:pt x="3748434" y="2161859"/>
                </a:lnTo>
                <a:lnTo>
                  <a:pt x="3358949" y="2278432"/>
                </a:lnTo>
                <a:close/>
              </a:path>
            </a:pathLst>
          </a:custGeom>
          <a:noFill/>
          <a:ln w="38100">
            <a:solidFill>
              <a:srgbClr val="009AD7">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prstClr val="white"/>
              </a:solidFill>
              <a:effectLst/>
              <a:uLnTx/>
              <a:uFillTx/>
              <a:latin typeface="Arial"/>
              <a:ea typeface="+mn-ea"/>
              <a:cs typeface="+mn-cs"/>
            </a:endParaRPr>
          </a:p>
        </p:txBody>
      </p:sp>
      <p:sp>
        <p:nvSpPr>
          <p:cNvPr id="64" name="Freeform 63">
            <a:extLst>
              <a:ext uri="{FF2B5EF4-FFF2-40B4-BE49-F238E27FC236}">
                <a16:creationId xmlns:a16="http://schemas.microsoft.com/office/drawing/2014/main" id="{A32A264B-C384-BA64-C3A9-711D8279E703}"/>
              </a:ext>
            </a:extLst>
          </p:cNvPr>
          <p:cNvSpPr/>
          <p:nvPr/>
        </p:nvSpPr>
        <p:spPr>
          <a:xfrm>
            <a:off x="6820494" y="2621561"/>
            <a:ext cx="4922219" cy="2592639"/>
          </a:xfrm>
          <a:custGeom>
            <a:avLst/>
            <a:gdLst>
              <a:gd name="connsiteX0" fmla="*/ 756953 w 4111772"/>
              <a:gd name="connsiteY0" fmla="*/ 2313251 h 2313251"/>
              <a:gd name="connsiteX1" fmla="*/ 411782 w 4111772"/>
              <a:gd name="connsiteY1" fmla="*/ 2240583 h 2313251"/>
              <a:gd name="connsiteX2" fmla="*/ 0 w 4111772"/>
              <a:gd name="connsiteY2" fmla="*/ 1586575 h 2313251"/>
              <a:gd name="connsiteX3" fmla="*/ 781176 w 4111772"/>
              <a:gd name="connsiteY3" fmla="*/ 339115 h 2313251"/>
              <a:gd name="connsiteX4" fmla="*/ 1962023 w 4111772"/>
              <a:gd name="connsiteY4" fmla="*/ 0 h 2313251"/>
              <a:gd name="connsiteX5" fmla="*/ 4111772 w 4111772"/>
              <a:gd name="connsiteY5" fmla="*/ 127168 h 2313251"/>
              <a:gd name="connsiteX6" fmla="*/ 4099661 w 4111772"/>
              <a:gd name="connsiteY6" fmla="*/ 823566 h 2313251"/>
              <a:gd name="connsiteX7" fmla="*/ 3288206 w 4111772"/>
              <a:gd name="connsiteY7" fmla="*/ 1641076 h 2313251"/>
              <a:gd name="connsiteX8" fmla="*/ 756953 w 4111772"/>
              <a:gd name="connsiteY8" fmla="*/ 2313251 h 2313251"/>
              <a:gd name="connsiteX0" fmla="*/ 769341 w 4111772"/>
              <a:gd name="connsiteY0" fmla="*/ 2331421 h 2331421"/>
              <a:gd name="connsiteX1" fmla="*/ 411782 w 4111772"/>
              <a:gd name="connsiteY1" fmla="*/ 2240583 h 2331421"/>
              <a:gd name="connsiteX2" fmla="*/ 0 w 4111772"/>
              <a:gd name="connsiteY2" fmla="*/ 1586575 h 2331421"/>
              <a:gd name="connsiteX3" fmla="*/ 781176 w 4111772"/>
              <a:gd name="connsiteY3" fmla="*/ 339115 h 2331421"/>
              <a:gd name="connsiteX4" fmla="*/ 1962023 w 4111772"/>
              <a:gd name="connsiteY4" fmla="*/ 0 h 2331421"/>
              <a:gd name="connsiteX5" fmla="*/ 4111772 w 4111772"/>
              <a:gd name="connsiteY5" fmla="*/ 127168 h 2331421"/>
              <a:gd name="connsiteX6" fmla="*/ 4099661 w 4111772"/>
              <a:gd name="connsiteY6" fmla="*/ 823566 h 2331421"/>
              <a:gd name="connsiteX7" fmla="*/ 3288206 w 4111772"/>
              <a:gd name="connsiteY7" fmla="*/ 1641076 h 2331421"/>
              <a:gd name="connsiteX8" fmla="*/ 769341 w 4111772"/>
              <a:gd name="connsiteY8" fmla="*/ 2331421 h 2331421"/>
              <a:gd name="connsiteX0" fmla="*/ 765212 w 4111772"/>
              <a:gd name="connsiteY0" fmla="*/ 2322336 h 2322336"/>
              <a:gd name="connsiteX1" fmla="*/ 411782 w 4111772"/>
              <a:gd name="connsiteY1" fmla="*/ 2240583 h 2322336"/>
              <a:gd name="connsiteX2" fmla="*/ 0 w 4111772"/>
              <a:gd name="connsiteY2" fmla="*/ 1586575 h 2322336"/>
              <a:gd name="connsiteX3" fmla="*/ 781176 w 4111772"/>
              <a:gd name="connsiteY3" fmla="*/ 339115 h 2322336"/>
              <a:gd name="connsiteX4" fmla="*/ 1962023 w 4111772"/>
              <a:gd name="connsiteY4" fmla="*/ 0 h 2322336"/>
              <a:gd name="connsiteX5" fmla="*/ 4111772 w 4111772"/>
              <a:gd name="connsiteY5" fmla="*/ 127168 h 2322336"/>
              <a:gd name="connsiteX6" fmla="*/ 4099661 w 4111772"/>
              <a:gd name="connsiteY6" fmla="*/ 823566 h 2322336"/>
              <a:gd name="connsiteX7" fmla="*/ 3288206 w 4111772"/>
              <a:gd name="connsiteY7" fmla="*/ 1641076 h 2322336"/>
              <a:gd name="connsiteX8" fmla="*/ 765212 w 4111772"/>
              <a:gd name="connsiteY8" fmla="*/ 2322336 h 2322336"/>
              <a:gd name="connsiteX0" fmla="*/ 780634 w 4127194"/>
              <a:gd name="connsiteY0" fmla="*/ 2322336 h 2322336"/>
              <a:gd name="connsiteX1" fmla="*/ 427204 w 4127194"/>
              <a:gd name="connsiteY1" fmla="*/ 2240583 h 2322336"/>
              <a:gd name="connsiteX2" fmla="*/ 0 w 4127194"/>
              <a:gd name="connsiteY2" fmla="*/ 1592230 h 2322336"/>
              <a:gd name="connsiteX3" fmla="*/ 796598 w 4127194"/>
              <a:gd name="connsiteY3" fmla="*/ 339115 h 2322336"/>
              <a:gd name="connsiteX4" fmla="*/ 1977445 w 4127194"/>
              <a:gd name="connsiteY4" fmla="*/ 0 h 2322336"/>
              <a:gd name="connsiteX5" fmla="*/ 4127194 w 4127194"/>
              <a:gd name="connsiteY5" fmla="*/ 127168 h 2322336"/>
              <a:gd name="connsiteX6" fmla="*/ 4115083 w 4127194"/>
              <a:gd name="connsiteY6" fmla="*/ 823566 h 2322336"/>
              <a:gd name="connsiteX7" fmla="*/ 3303628 w 4127194"/>
              <a:gd name="connsiteY7" fmla="*/ 1641076 h 2322336"/>
              <a:gd name="connsiteX8" fmla="*/ 780634 w 4127194"/>
              <a:gd name="connsiteY8" fmla="*/ 2322336 h 2322336"/>
              <a:gd name="connsiteX0" fmla="*/ 780634 w 4127194"/>
              <a:gd name="connsiteY0" fmla="*/ 2322336 h 2322336"/>
              <a:gd name="connsiteX1" fmla="*/ 427204 w 4127194"/>
              <a:gd name="connsiteY1" fmla="*/ 2240583 h 2322336"/>
              <a:gd name="connsiteX2" fmla="*/ 0 w 4127194"/>
              <a:gd name="connsiteY2" fmla="*/ 1592230 h 2322336"/>
              <a:gd name="connsiteX3" fmla="*/ 816921 w 4127194"/>
              <a:gd name="connsiteY3" fmla="*/ 305822 h 2322336"/>
              <a:gd name="connsiteX4" fmla="*/ 1977445 w 4127194"/>
              <a:gd name="connsiteY4" fmla="*/ 0 h 2322336"/>
              <a:gd name="connsiteX5" fmla="*/ 4127194 w 4127194"/>
              <a:gd name="connsiteY5" fmla="*/ 127168 h 2322336"/>
              <a:gd name="connsiteX6" fmla="*/ 4115083 w 4127194"/>
              <a:gd name="connsiteY6" fmla="*/ 823566 h 2322336"/>
              <a:gd name="connsiteX7" fmla="*/ 3303628 w 4127194"/>
              <a:gd name="connsiteY7" fmla="*/ 1641076 h 2322336"/>
              <a:gd name="connsiteX8" fmla="*/ 780634 w 4127194"/>
              <a:gd name="connsiteY8" fmla="*/ 2322336 h 2322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27194" h="2322336">
                <a:moveTo>
                  <a:pt x="780634" y="2322336"/>
                </a:moveTo>
                <a:lnTo>
                  <a:pt x="427204" y="2240583"/>
                </a:lnTo>
                <a:lnTo>
                  <a:pt x="0" y="1592230"/>
                </a:lnTo>
                <a:lnTo>
                  <a:pt x="816921" y="305822"/>
                </a:lnTo>
                <a:lnTo>
                  <a:pt x="1977445" y="0"/>
                </a:lnTo>
                <a:lnTo>
                  <a:pt x="4127194" y="127168"/>
                </a:lnTo>
                <a:lnTo>
                  <a:pt x="4115083" y="823566"/>
                </a:lnTo>
                <a:lnTo>
                  <a:pt x="3303628" y="1641076"/>
                </a:lnTo>
                <a:lnTo>
                  <a:pt x="780634" y="2322336"/>
                </a:lnTo>
                <a:close/>
              </a:path>
            </a:pathLst>
          </a:custGeom>
          <a:noFill/>
          <a:ln w="38100">
            <a:solidFill>
              <a:srgbClr val="FEC10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prstClr val="white"/>
              </a:solidFill>
              <a:effectLst/>
              <a:uLnTx/>
              <a:uFillTx/>
              <a:latin typeface="Arial"/>
              <a:ea typeface="+mn-ea"/>
              <a:cs typeface="+mn-cs"/>
            </a:endParaRPr>
          </a:p>
        </p:txBody>
      </p:sp>
      <p:sp>
        <p:nvSpPr>
          <p:cNvPr id="67" name="TextBox 66">
            <a:extLst>
              <a:ext uri="{FF2B5EF4-FFF2-40B4-BE49-F238E27FC236}">
                <a16:creationId xmlns:a16="http://schemas.microsoft.com/office/drawing/2014/main" id="{FBEAAB31-9E33-0EE9-C8C5-A2E26A78523A}"/>
              </a:ext>
            </a:extLst>
          </p:cNvPr>
          <p:cNvSpPr txBox="1"/>
          <p:nvPr/>
        </p:nvSpPr>
        <p:spPr>
          <a:xfrm>
            <a:off x="7048563" y="2180924"/>
            <a:ext cx="1371703" cy="523220"/>
          </a:xfrm>
          <a:prstGeom prst="rect">
            <a:avLst/>
          </a:prstGeom>
          <a:noFill/>
        </p:spPr>
        <p:txBody>
          <a:bodyPr wrap="square" lIns="0" rIns="0" rtlCol="0">
            <a:spAutoFit/>
          </a:bodyPr>
          <a:lstStyle/>
          <a:p>
            <a:pPr marL="0" marR="0" lvl="0" indent="0" algn="ctr" defTabSz="457200" rtl="0" eaLnBrk="1" fontAlgn="auto" latinLnBrk="0" hangingPunct="1">
              <a:lnSpc>
                <a:spcPct val="100000"/>
              </a:lnSpc>
              <a:spcBef>
                <a:spcPts val="600"/>
              </a:spcBef>
              <a:spcAft>
                <a:spcPts val="0"/>
              </a:spcAft>
              <a:buClrTx/>
              <a:buSzTx/>
              <a:buFontTx/>
              <a:buNone/>
              <a:tabLst/>
              <a:defRPr/>
            </a:pPr>
            <a:r>
              <a:rPr kumimoji="0" lang="en-US" sz="1400" b="0" i="0" u="none" strike="noStrike" kern="1200" cap="none" spc="0" normalizeH="0" baseline="0" noProof="0">
                <a:ln>
                  <a:noFill/>
                </a:ln>
                <a:solidFill>
                  <a:srgbClr val="009AD7">
                    <a:alpha val="40000"/>
                  </a:srgbClr>
                </a:solidFill>
                <a:effectLst/>
                <a:uLnTx/>
                <a:uFillTx/>
                <a:latin typeface="Arial" panose="020B0604020202020204"/>
                <a:ea typeface="+mn-ea"/>
                <a:cs typeface="+mn-cs"/>
              </a:rPr>
              <a:t>AI-Augmented Development</a:t>
            </a:r>
            <a:endParaRPr kumimoji="0" lang="en-NL" sz="1400" b="0" i="0" u="none" strike="noStrike" kern="1200" cap="none" spc="0" normalizeH="0" baseline="0" noProof="0">
              <a:ln>
                <a:noFill/>
              </a:ln>
              <a:solidFill>
                <a:srgbClr val="009AD7">
                  <a:alpha val="40000"/>
                </a:srgbClr>
              </a:solidFill>
              <a:effectLst/>
              <a:uLnTx/>
              <a:uFillTx/>
              <a:latin typeface="Arial" panose="020B0604020202020204"/>
              <a:ea typeface="+mn-ea"/>
              <a:cs typeface="+mn-cs"/>
            </a:endParaRPr>
          </a:p>
        </p:txBody>
      </p:sp>
      <p:sp>
        <p:nvSpPr>
          <p:cNvPr id="68" name="TextBox 67">
            <a:extLst>
              <a:ext uri="{FF2B5EF4-FFF2-40B4-BE49-F238E27FC236}">
                <a16:creationId xmlns:a16="http://schemas.microsoft.com/office/drawing/2014/main" id="{66707C29-3AF5-D1D3-57AB-F953672AAB67}"/>
              </a:ext>
            </a:extLst>
          </p:cNvPr>
          <p:cNvSpPr txBox="1"/>
          <p:nvPr/>
        </p:nvSpPr>
        <p:spPr>
          <a:xfrm>
            <a:off x="7053888" y="1574467"/>
            <a:ext cx="1361052" cy="523220"/>
          </a:xfrm>
          <a:prstGeom prst="rect">
            <a:avLst/>
          </a:prstGeom>
          <a:noFill/>
        </p:spPr>
        <p:txBody>
          <a:bodyPr wrap="square" lIns="0" rIns="0" rtlCol="0">
            <a:spAutoFit/>
          </a:bodyPr>
          <a:lstStyle/>
          <a:p>
            <a:pPr marL="0" marR="0" lvl="0" indent="0" algn="ctr" defTabSz="457200" rtl="0" eaLnBrk="1" fontAlgn="auto" latinLnBrk="0" hangingPunct="1">
              <a:lnSpc>
                <a:spcPct val="100000"/>
              </a:lnSpc>
              <a:spcBef>
                <a:spcPts val="600"/>
              </a:spcBef>
              <a:spcAft>
                <a:spcPts val="0"/>
              </a:spcAft>
              <a:buClrTx/>
              <a:buSzTx/>
              <a:buFontTx/>
              <a:buNone/>
              <a:tabLst/>
              <a:defRPr/>
            </a:pPr>
            <a:r>
              <a:rPr kumimoji="0" lang="en-US" sz="1400" b="0" i="0" u="none" strike="noStrike" kern="1200" cap="none" spc="0" normalizeH="0" baseline="0" noProof="0">
                <a:ln>
                  <a:noFill/>
                </a:ln>
                <a:solidFill>
                  <a:srgbClr val="009AD7">
                    <a:alpha val="40000"/>
                  </a:srgbClr>
                </a:solidFill>
                <a:effectLst/>
                <a:uLnTx/>
                <a:uFillTx/>
                <a:latin typeface="Arial" panose="020B0604020202020204"/>
                <a:ea typeface="+mn-ea"/>
                <a:cs typeface="+mn-cs"/>
              </a:rPr>
              <a:t>Platform Engineering</a:t>
            </a:r>
            <a:endParaRPr kumimoji="0" lang="en-NL" sz="1400" b="0" i="0" u="none" strike="noStrike" kern="1200" cap="none" spc="0" normalizeH="0" baseline="0" noProof="0">
              <a:ln>
                <a:noFill/>
              </a:ln>
              <a:solidFill>
                <a:srgbClr val="009AD7">
                  <a:alpha val="40000"/>
                </a:srgbClr>
              </a:solidFill>
              <a:effectLst/>
              <a:uLnTx/>
              <a:uFillTx/>
              <a:latin typeface="Arial" panose="020B0604020202020204"/>
              <a:ea typeface="+mn-ea"/>
              <a:cs typeface="+mn-cs"/>
            </a:endParaRPr>
          </a:p>
        </p:txBody>
      </p:sp>
      <p:sp>
        <p:nvSpPr>
          <p:cNvPr id="19" name="RightBlock_2">
            <a:extLst>
              <a:ext uri="{FF2B5EF4-FFF2-40B4-BE49-F238E27FC236}">
                <a16:creationId xmlns:a16="http://schemas.microsoft.com/office/drawing/2014/main" id="{ADA8ACB5-54F3-38A1-980D-832A8C50D029}"/>
              </a:ext>
            </a:extLst>
          </p:cNvPr>
          <p:cNvSpPr/>
          <p:nvPr/>
        </p:nvSpPr>
        <p:spPr>
          <a:xfrm rot="10800000" flipH="1">
            <a:off x="11304406" y="8323195"/>
            <a:ext cx="428807" cy="2352822"/>
          </a:xfrm>
          <a:prstGeom prst="rect">
            <a:avLst/>
          </a:prstGeom>
          <a:solidFill>
            <a:srgbClr val="009AD7">
              <a:alpha val="25000"/>
            </a:srgbClr>
          </a:solidFill>
          <a:ln w="12700">
            <a:miter lim="400000"/>
          </a:ln>
        </p:spPr>
        <p:txBody>
          <a:bodyPr lIns="33867" tIns="33867" rIns="33867" bIns="33867" anchor="ctr"/>
          <a:lstStyle/>
          <a:p>
            <a:pPr marL="0" marR="0" lvl="0" indent="0" algn="ctr" defTabSz="550333" rtl="0" eaLnBrk="1" fontAlgn="auto" latinLnBrk="0" hangingPunct="1">
              <a:lnSpc>
                <a:spcPct val="100000"/>
              </a:lnSpc>
              <a:spcBef>
                <a:spcPts val="0"/>
              </a:spcBef>
              <a:spcAft>
                <a:spcPts val="0"/>
              </a:spcAft>
              <a:buClrTx/>
              <a:buSzTx/>
              <a:buFontTx/>
              <a:buNone/>
              <a:tabLst/>
              <a:defRPr sz="4200" b="0">
                <a:latin typeface="Helvetica Neue Medium"/>
                <a:ea typeface="Helvetica Neue Medium"/>
                <a:cs typeface="Helvetica Neue Medium"/>
                <a:sym typeface="Helvetica Neue Medium"/>
              </a:defRPr>
            </a:pPr>
            <a:endParaRPr kumimoji="0" sz="2100" u="none" strike="noStrike" kern="1200" cap="none" spc="0" normalizeH="0" baseline="0" noProof="0">
              <a:ln>
                <a:noFill/>
              </a:ln>
              <a:solidFill>
                <a:prstClr val="white"/>
              </a:solidFill>
              <a:effectLst/>
              <a:uLnTx/>
              <a:uFillTx/>
              <a:latin typeface="Arial" panose="020B0604020202020204" pitchFamily="34" charset="0"/>
              <a:ea typeface="Helvetica Neue Medium"/>
              <a:cs typeface="Arial" panose="020B0604020202020204" pitchFamily="34" charset="0"/>
              <a:sym typeface="Helvetica Neue Medium"/>
            </a:endParaRPr>
          </a:p>
        </p:txBody>
      </p:sp>
    </p:spTree>
    <p:extLst>
      <p:ext uri="{BB962C8B-B14F-4D97-AF65-F5344CB8AC3E}">
        <p14:creationId xmlns:p14="http://schemas.microsoft.com/office/powerpoint/2010/main" val="394933654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sp>
        <p:nvSpPr>
          <p:cNvPr id="2" name="TextBox 1">
            <a:extLst>
              <a:ext uri="{FF2B5EF4-FFF2-40B4-BE49-F238E27FC236}">
                <a16:creationId xmlns:a16="http://schemas.microsoft.com/office/drawing/2014/main" id="{9D2A11A0-8D4C-402D-1B64-6E3CABAE2527}"/>
              </a:ext>
            </a:extLst>
          </p:cNvPr>
          <p:cNvSpPr txBox="1"/>
          <p:nvPr/>
        </p:nvSpPr>
        <p:spPr>
          <a:xfrm>
            <a:off x="0" y="1322174"/>
            <a:ext cx="12191999" cy="3371118"/>
          </a:xfrm>
          <a:prstGeom prst="rect">
            <a:avLst/>
          </a:prstGeom>
          <a:solidFill>
            <a:srgbClr val="000000">
              <a:alpha val="78852"/>
            </a:srgbClr>
          </a:solidFill>
          <a:ln>
            <a:noFill/>
          </a:ln>
          <a:effectLst/>
        </p:spPr>
        <p:txBody>
          <a:bodyPr wrap="square" lIns="182880" tIns="91440" rIns="182880" bIns="91440">
            <a:noAutofit/>
          </a:bodyPr>
          <a:lstStyle>
            <a:defPPr>
              <a:defRPr lang="en-US"/>
            </a:defPPr>
            <a:lvl1pPr marL="50800">
              <a:spcBef>
                <a:spcPts val="0"/>
              </a:spcBef>
              <a:spcAft>
                <a:spcPts val="0"/>
              </a:spcAft>
              <a:defRPr sz="2000" b="0" i="0" u="none" strike="noStrike">
                <a:effectLst/>
              </a:defRPr>
            </a:lvl1pPr>
            <a:lvl2pPr marL="0" marR="0" lvl="1">
              <a:lnSpc>
                <a:spcPct val="100000"/>
              </a:lnSpc>
              <a:spcBef>
                <a:spcPts val="0"/>
              </a:spcBef>
              <a:spcAft>
                <a:spcPts val="1200"/>
              </a:spcAft>
              <a:buClr>
                <a:schemeClr val="tx1"/>
              </a:buClr>
              <a:buSzPct val="100000"/>
              <a:defRPr b="0" i="0" u="none" strike="noStrike">
                <a:latin typeface="Arial"/>
                <a:ea typeface="Arial"/>
                <a:cs typeface="Arial"/>
              </a:defRPr>
            </a:lvl2pPr>
          </a:lstStyle>
          <a:p>
            <a:pPr marL="50800" marR="0" lvl="0" indent="0" algn="l" defTabSz="457200" rtl="0" eaLnBrk="1" fontAlgn="auto" latinLnBrk="0" hangingPunct="1">
              <a:lnSpc>
                <a:spcPct val="100000"/>
              </a:lnSpc>
              <a:spcBef>
                <a:spcPts val="0"/>
              </a:spcBef>
              <a:spcAft>
                <a:spcPts val="600"/>
              </a:spcAft>
              <a:buClrTx/>
              <a:buSzTx/>
              <a:buFontTx/>
              <a:buNone/>
              <a:tabLst/>
              <a:defRPr/>
            </a:pPr>
            <a:endParaRPr kumimoji="0" lang="en-US" sz="2200" b="0" i="0" u="none" strike="noStrike" kern="1200" cap="none" spc="0" normalizeH="0" baseline="0" noProof="0">
              <a:ln>
                <a:noFill/>
              </a:ln>
              <a:solidFill>
                <a:prstClr val="white"/>
              </a:solidFill>
              <a:effectLst/>
              <a:uLnTx/>
              <a:uFillTx/>
              <a:latin typeface="Arial"/>
              <a:ea typeface="+mn-ea"/>
              <a:cs typeface="+mn-cs"/>
            </a:endParaRPr>
          </a:p>
        </p:txBody>
      </p:sp>
      <p:sp>
        <p:nvSpPr>
          <p:cNvPr id="10" name="Google Shape;1042;p45">
            <a:extLst>
              <a:ext uri="{FF2B5EF4-FFF2-40B4-BE49-F238E27FC236}">
                <a16:creationId xmlns:a16="http://schemas.microsoft.com/office/drawing/2014/main" id="{1A87BA56-C301-CDA1-423C-89F225173441}"/>
              </a:ext>
            </a:extLst>
          </p:cNvPr>
          <p:cNvSpPr txBox="1"/>
          <p:nvPr/>
        </p:nvSpPr>
        <p:spPr>
          <a:xfrm>
            <a:off x="3294743" y="1986671"/>
            <a:ext cx="5602514" cy="369332"/>
          </a:xfrm>
          <a:prstGeom prst="rect">
            <a:avLst/>
          </a:prstGeom>
          <a:noFill/>
          <a:ln>
            <a:noFill/>
          </a:ln>
        </p:spPr>
        <p:txBody>
          <a:bodyPr spcFirstLastPara="1" wrap="square" lIns="0" tIns="45700" rIns="91425" bIns="45700" anchor="t" anchorCtr="0">
            <a:spAutoFit/>
          </a:bodyPr>
          <a:lstStyle/>
          <a:p>
            <a:pPr marL="0" marR="0" lvl="0" indent="0" algn="ctr" rtl="0">
              <a:lnSpc>
                <a:spcPct val="100000"/>
              </a:lnSpc>
              <a:spcBef>
                <a:spcPts val="0"/>
              </a:spcBef>
              <a:spcAft>
                <a:spcPts val="0"/>
              </a:spcAft>
              <a:buClr>
                <a:srgbClr val="FFFFFF"/>
              </a:buClr>
              <a:buSzPts val="1800"/>
              <a:buFont typeface="Arial"/>
              <a:buNone/>
            </a:pPr>
            <a:r>
              <a:rPr lang="en-US" sz="1800" b="0" i="0" u="none" strike="noStrike" cap="none">
                <a:solidFill>
                  <a:srgbClr val="FFFFFF"/>
                </a:solidFill>
                <a:latin typeface="Arial"/>
                <a:ea typeface="Arial"/>
                <a:cs typeface="Arial"/>
                <a:sym typeface="Arial"/>
              </a:rPr>
              <a:t>Optimize Decision-Making</a:t>
            </a:r>
            <a:endParaRPr sz="1800" b="0" i="0" u="none" strike="noStrike" cap="none">
              <a:solidFill>
                <a:srgbClr val="FFFFFF"/>
              </a:solidFill>
              <a:latin typeface="Arial"/>
              <a:ea typeface="Arial"/>
              <a:cs typeface="Arial"/>
              <a:sym typeface="Arial"/>
            </a:endParaRPr>
          </a:p>
        </p:txBody>
      </p:sp>
      <p:sp>
        <p:nvSpPr>
          <p:cNvPr id="11" name="Google Shape;1043;p45">
            <a:extLst>
              <a:ext uri="{FF2B5EF4-FFF2-40B4-BE49-F238E27FC236}">
                <a16:creationId xmlns:a16="http://schemas.microsoft.com/office/drawing/2014/main" id="{DA34C37F-3AFB-32E6-A3AA-7E153AA2C5ED}"/>
              </a:ext>
            </a:extLst>
          </p:cNvPr>
          <p:cNvSpPr txBox="1"/>
          <p:nvPr/>
        </p:nvSpPr>
        <p:spPr>
          <a:xfrm>
            <a:off x="457200" y="2539186"/>
            <a:ext cx="11276013" cy="443198"/>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rgbClr val="FFFFFF"/>
              </a:buClr>
              <a:buSzPts val="3200"/>
              <a:buFont typeface="Arial Black"/>
              <a:buNone/>
            </a:pPr>
            <a:r>
              <a:rPr lang="en-US" sz="3200" b="0" i="0" u="none" strike="noStrike" cap="none">
                <a:solidFill>
                  <a:srgbClr val="FFFFFF"/>
                </a:solidFill>
                <a:latin typeface="Arial Black"/>
                <a:ea typeface="Arial Black"/>
                <a:cs typeface="Arial Black"/>
                <a:sym typeface="Arial Black"/>
              </a:rPr>
              <a:t>Intelligent Applications</a:t>
            </a:r>
            <a:endParaRPr sz="3200" b="0" i="0" u="none" strike="noStrike" cap="none">
              <a:solidFill>
                <a:srgbClr val="FFFFFF"/>
              </a:solidFill>
              <a:latin typeface="Arial Black"/>
              <a:ea typeface="Arial Black"/>
              <a:cs typeface="Arial Black"/>
              <a:sym typeface="Arial Black"/>
            </a:endParaRPr>
          </a:p>
        </p:txBody>
      </p:sp>
      <p:sp>
        <p:nvSpPr>
          <p:cNvPr id="13" name="Google Shape;1046;p45">
            <a:extLst>
              <a:ext uri="{FF2B5EF4-FFF2-40B4-BE49-F238E27FC236}">
                <a16:creationId xmlns:a16="http://schemas.microsoft.com/office/drawing/2014/main" id="{FD42286F-9DEF-C0F9-C462-D75CACF08920}"/>
              </a:ext>
            </a:extLst>
          </p:cNvPr>
          <p:cNvSpPr txBox="1"/>
          <p:nvPr/>
        </p:nvSpPr>
        <p:spPr>
          <a:xfrm>
            <a:off x="1749552" y="3215964"/>
            <a:ext cx="2584704" cy="1200329"/>
          </a:xfrm>
          <a:prstGeom prst="rect">
            <a:avLst/>
          </a:prstGeom>
          <a:noFill/>
          <a:ln>
            <a:noFill/>
          </a:ln>
        </p:spPr>
        <p:txBody>
          <a:bodyPr spcFirstLastPara="1" wrap="square" lIns="0" tIns="45700" rIns="91425" bIns="45700" anchor="t" anchorCtr="0">
            <a:spAutoFit/>
          </a:bodyPr>
          <a:lstStyle/>
          <a:p>
            <a:pPr>
              <a:buClr>
                <a:srgbClr val="FFFFFF"/>
              </a:buClr>
              <a:buSzPts val="1800"/>
            </a:pPr>
            <a:r>
              <a:rPr lang="en-US" sz="1800" b="0" i="0" u="none" strike="noStrike" cap="none">
                <a:solidFill>
                  <a:srgbClr val="FFFFFF"/>
                </a:solidFill>
                <a:latin typeface="Arial"/>
                <a:ea typeface="Arial"/>
                <a:cs typeface="Arial"/>
                <a:sym typeface="Arial"/>
              </a:rPr>
              <a:t>(Gen)</a:t>
            </a:r>
            <a:r>
              <a:rPr lang="en-US">
                <a:solidFill>
                  <a:srgbClr val="FFFFFF"/>
                </a:solidFill>
                <a:latin typeface="Arial"/>
                <a:ea typeface="Arial"/>
                <a:cs typeface="Arial"/>
                <a:sym typeface="Arial"/>
              </a:rPr>
              <a:t> </a:t>
            </a:r>
            <a:r>
              <a:rPr lang="en-US" sz="1800" b="0" i="0" u="none" strike="noStrike" cap="none">
                <a:solidFill>
                  <a:srgbClr val="FFFFFF"/>
                </a:solidFill>
                <a:latin typeface="Arial"/>
                <a:ea typeface="Arial"/>
                <a:cs typeface="Arial"/>
                <a:sym typeface="Arial"/>
              </a:rPr>
              <a:t>AI-embedded functions become foundational application features</a:t>
            </a:r>
            <a:endParaRPr/>
          </a:p>
        </p:txBody>
      </p:sp>
      <p:sp>
        <p:nvSpPr>
          <p:cNvPr id="14" name="Google Shape;1047;p45">
            <a:extLst>
              <a:ext uri="{FF2B5EF4-FFF2-40B4-BE49-F238E27FC236}">
                <a16:creationId xmlns:a16="http://schemas.microsoft.com/office/drawing/2014/main" id="{C7808ADB-DD4E-1359-4280-ED9F599603E3}"/>
              </a:ext>
            </a:extLst>
          </p:cNvPr>
          <p:cNvSpPr txBox="1"/>
          <p:nvPr/>
        </p:nvSpPr>
        <p:spPr>
          <a:xfrm>
            <a:off x="4803648" y="3215964"/>
            <a:ext cx="2584704" cy="1477328"/>
          </a:xfrm>
          <a:prstGeom prst="rect">
            <a:avLst/>
          </a:prstGeom>
          <a:noFill/>
          <a:ln>
            <a:noFill/>
          </a:ln>
        </p:spPr>
        <p:txBody>
          <a:bodyPr spcFirstLastPara="1" wrap="square" lIns="0" tIns="45700" rIns="91425" bIns="45700" anchor="t" anchorCtr="0">
            <a:spAutoFit/>
          </a:bodyPr>
          <a:lstStyle/>
          <a:p>
            <a:pPr marL="0" marR="0" lvl="0" indent="0" algn="l" rtl="0">
              <a:lnSpc>
                <a:spcPct val="100000"/>
              </a:lnSpc>
              <a:spcBef>
                <a:spcPts val="0"/>
              </a:spcBef>
              <a:spcAft>
                <a:spcPts val="0"/>
              </a:spcAft>
              <a:buClr>
                <a:srgbClr val="FFFFFF"/>
              </a:buClr>
              <a:buSzPts val="1800"/>
              <a:buFont typeface="Arial"/>
              <a:buNone/>
            </a:pPr>
            <a:r>
              <a:rPr lang="en-US" sz="1800" b="0" i="0" u="none" strike="noStrike" cap="none">
                <a:solidFill>
                  <a:srgbClr val="FFFFFF"/>
                </a:solidFill>
                <a:latin typeface="Arial"/>
                <a:ea typeface="Arial"/>
                <a:cs typeface="Arial"/>
                <a:sym typeface="Arial"/>
              </a:rPr>
              <a:t>Continuous learning for adaptive, predictive, contextual and/or personalized experience</a:t>
            </a:r>
            <a:endParaRPr/>
          </a:p>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FFFFFF"/>
              </a:solidFill>
              <a:latin typeface="Arial"/>
              <a:ea typeface="Arial"/>
              <a:cs typeface="Arial"/>
              <a:sym typeface="Arial"/>
            </a:endParaRPr>
          </a:p>
        </p:txBody>
      </p:sp>
      <p:sp>
        <p:nvSpPr>
          <p:cNvPr id="15" name="Google Shape;1048;p45">
            <a:extLst>
              <a:ext uri="{FF2B5EF4-FFF2-40B4-BE49-F238E27FC236}">
                <a16:creationId xmlns:a16="http://schemas.microsoft.com/office/drawing/2014/main" id="{81A5AEF1-79B0-1D9F-8338-02413EF03C8C}"/>
              </a:ext>
            </a:extLst>
          </p:cNvPr>
          <p:cNvSpPr txBox="1"/>
          <p:nvPr/>
        </p:nvSpPr>
        <p:spPr>
          <a:xfrm>
            <a:off x="7857744" y="3215964"/>
            <a:ext cx="2584704" cy="1200329"/>
          </a:xfrm>
          <a:prstGeom prst="rect">
            <a:avLst/>
          </a:prstGeom>
          <a:noFill/>
          <a:ln>
            <a:noFill/>
          </a:ln>
        </p:spPr>
        <p:txBody>
          <a:bodyPr spcFirstLastPara="1" wrap="square" lIns="0" tIns="45700" rIns="91425" bIns="45700" anchor="t" anchorCtr="0">
            <a:spAutoFit/>
          </a:bodyPr>
          <a:lstStyle/>
          <a:p>
            <a:pPr marL="0" marR="0" lvl="0" indent="0" algn="l" rtl="0">
              <a:lnSpc>
                <a:spcPct val="100000"/>
              </a:lnSpc>
              <a:spcBef>
                <a:spcPts val="0"/>
              </a:spcBef>
              <a:spcAft>
                <a:spcPts val="0"/>
              </a:spcAft>
              <a:buClr>
                <a:srgbClr val="FFFFFF"/>
              </a:buClr>
              <a:buSzPts val="1800"/>
              <a:buFont typeface="Arial"/>
              <a:buNone/>
            </a:pPr>
            <a:r>
              <a:rPr lang="en-US" sz="1800" b="0" i="0" u="none" strike="noStrike" cap="none">
                <a:solidFill>
                  <a:srgbClr val="FFFFFF"/>
                </a:solidFill>
                <a:latin typeface="Arial"/>
                <a:ea typeface="Arial"/>
                <a:cs typeface="Arial"/>
                <a:sym typeface="Arial"/>
              </a:rPr>
              <a:t>Rank the tasks where AI-embedded functions in applications improve business outcome</a:t>
            </a:r>
            <a:endParaRPr/>
          </a:p>
        </p:txBody>
      </p:sp>
      <p:cxnSp>
        <p:nvCxnSpPr>
          <p:cNvPr id="16" name="Google Shape;1049;p45">
            <a:extLst>
              <a:ext uri="{FF2B5EF4-FFF2-40B4-BE49-F238E27FC236}">
                <a16:creationId xmlns:a16="http://schemas.microsoft.com/office/drawing/2014/main" id="{0E4D4904-0B52-BAE0-44A3-5B14584DAE7A}"/>
              </a:ext>
            </a:extLst>
          </p:cNvPr>
          <p:cNvCxnSpPr/>
          <p:nvPr/>
        </p:nvCxnSpPr>
        <p:spPr>
          <a:xfrm>
            <a:off x="4334256" y="3345654"/>
            <a:ext cx="0" cy="793640"/>
          </a:xfrm>
          <a:prstGeom prst="straightConnector1">
            <a:avLst/>
          </a:prstGeom>
          <a:noFill/>
          <a:ln w="12700" cap="flat" cmpd="sng">
            <a:solidFill>
              <a:srgbClr val="FFFFFF"/>
            </a:solidFill>
            <a:prstDash val="solid"/>
            <a:miter lim="800000"/>
            <a:headEnd type="none" w="sm" len="sm"/>
            <a:tailEnd type="none" w="sm" len="sm"/>
          </a:ln>
        </p:spPr>
      </p:cxnSp>
      <p:cxnSp>
        <p:nvCxnSpPr>
          <p:cNvPr id="17" name="Google Shape;1050;p45">
            <a:extLst>
              <a:ext uri="{FF2B5EF4-FFF2-40B4-BE49-F238E27FC236}">
                <a16:creationId xmlns:a16="http://schemas.microsoft.com/office/drawing/2014/main" id="{FE5CB7D2-E24B-DBDE-FB18-5C368B20DE42}"/>
              </a:ext>
            </a:extLst>
          </p:cNvPr>
          <p:cNvCxnSpPr/>
          <p:nvPr/>
        </p:nvCxnSpPr>
        <p:spPr>
          <a:xfrm>
            <a:off x="7388352" y="3345654"/>
            <a:ext cx="0" cy="793640"/>
          </a:xfrm>
          <a:prstGeom prst="straightConnector1">
            <a:avLst/>
          </a:prstGeom>
          <a:noFill/>
          <a:ln w="12700" cap="flat" cmpd="sng">
            <a:solidFill>
              <a:srgbClr val="FFFFFF"/>
            </a:solidFill>
            <a:prstDash val="solid"/>
            <a:miter lim="800000"/>
            <a:headEnd type="none" w="sm" len="sm"/>
            <a:tailEnd type="none" w="sm" len="sm"/>
          </a:ln>
        </p:spPr>
      </p:cxnSp>
      <p:grpSp>
        <p:nvGrpSpPr>
          <p:cNvPr id="6" name="Group 5">
            <a:extLst>
              <a:ext uri="{FF2B5EF4-FFF2-40B4-BE49-F238E27FC236}">
                <a16:creationId xmlns:a16="http://schemas.microsoft.com/office/drawing/2014/main" id="{249A6BD5-2CD0-9F2A-C0B2-1607EDFBAFEB}"/>
              </a:ext>
            </a:extLst>
          </p:cNvPr>
          <p:cNvGrpSpPr/>
          <p:nvPr/>
        </p:nvGrpSpPr>
        <p:grpSpPr>
          <a:xfrm>
            <a:off x="5542084" y="767192"/>
            <a:ext cx="1107831" cy="1107831"/>
            <a:chOff x="5542084" y="767192"/>
            <a:chExt cx="1107831" cy="1107831"/>
          </a:xfrm>
        </p:grpSpPr>
        <p:sp>
          <p:nvSpPr>
            <p:cNvPr id="4" name="Diamond 3">
              <a:extLst>
                <a:ext uri="{FF2B5EF4-FFF2-40B4-BE49-F238E27FC236}">
                  <a16:creationId xmlns:a16="http://schemas.microsoft.com/office/drawing/2014/main" id="{597DDB85-73DA-0E92-2104-AB4716821EB2}"/>
                </a:ext>
              </a:extLst>
            </p:cNvPr>
            <p:cNvSpPr/>
            <p:nvPr/>
          </p:nvSpPr>
          <p:spPr>
            <a:xfrm>
              <a:off x="5542084" y="767192"/>
              <a:ext cx="1107831" cy="1107831"/>
            </a:xfrm>
            <a:prstGeom prst="diamond">
              <a:avLst/>
            </a:prstGeom>
            <a:solidFill>
              <a:srgbClr val="002856"/>
            </a:solidFill>
            <a:ln w="12700">
              <a:solidFill>
                <a:srgbClr val="009AD7">
                  <a:alpha val="22000"/>
                </a:srgbClr>
              </a:solidFill>
            </a:ln>
            <a:effectLst/>
          </p:spPr>
          <p:txBody>
            <a:bodyPr wrap="square" lIns="182880" tIns="91440" rIns="182880" bIns="91440">
              <a:noAutofit/>
            </a:bodyPr>
            <a:lstStyle/>
            <a:p>
              <a:pPr marL="50800">
                <a:spcAft>
                  <a:spcPts val="600"/>
                </a:spcAft>
              </a:pPr>
              <a:endParaRPr lang="en-US" sz="2200">
                <a:solidFill>
                  <a:prstClr val="white"/>
                </a:solidFill>
                <a:latin typeface="Arial"/>
              </a:endParaRPr>
            </a:p>
          </p:txBody>
        </p:sp>
        <p:sp>
          <p:nvSpPr>
            <p:cNvPr id="5" name="Google Shape;400;p5">
              <a:extLst>
                <a:ext uri="{FF2B5EF4-FFF2-40B4-BE49-F238E27FC236}">
                  <a16:creationId xmlns:a16="http://schemas.microsoft.com/office/drawing/2014/main" id="{9C7F2774-9BFD-479A-EFA1-6CF30E2E3A04}"/>
                </a:ext>
              </a:extLst>
            </p:cNvPr>
            <p:cNvSpPr txBox="1"/>
            <p:nvPr/>
          </p:nvSpPr>
          <p:spPr>
            <a:xfrm>
              <a:off x="5941017" y="1014831"/>
              <a:ext cx="364173" cy="646290"/>
            </a:xfrm>
            <a:prstGeom prst="rect">
              <a:avLst/>
            </a:prstGeom>
            <a:noFill/>
            <a:ln>
              <a:noFill/>
            </a:ln>
          </p:spPr>
          <p:txBody>
            <a:bodyPr spcFirstLastPara="1" wrap="square" lIns="0" tIns="45700" rIns="91425" bIns="45700" anchor="t" anchorCtr="0">
              <a:spAutoFit/>
            </a:bodyPr>
            <a:lstStyle/>
            <a:p>
              <a:pPr marL="0" marR="0" lvl="0" indent="0" algn="r">
                <a:lnSpc>
                  <a:spcPct val="100000"/>
                </a:lnSpc>
                <a:spcBef>
                  <a:spcPts val="0"/>
                </a:spcBef>
                <a:spcAft>
                  <a:spcPts val="0"/>
                </a:spcAft>
                <a:buNone/>
              </a:pPr>
              <a:r>
                <a:rPr lang="en-US" sz="3600" b="1">
                  <a:latin typeface="Arial Black"/>
                  <a:sym typeface="Arial Black"/>
                </a:rPr>
                <a:t>7</a:t>
              </a:r>
              <a:endParaRPr lang="en-US"/>
            </a:p>
          </p:txBody>
        </p:sp>
      </p:grpSp>
    </p:spTree>
    <p:extLst>
      <p:ext uri="{BB962C8B-B14F-4D97-AF65-F5344CB8AC3E}">
        <p14:creationId xmlns:p14="http://schemas.microsoft.com/office/powerpoint/2010/main" val="14716966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24">
            <a:extLst>
              <a:ext uri="{FF2B5EF4-FFF2-40B4-BE49-F238E27FC236}">
                <a16:creationId xmlns:a16="http://schemas.microsoft.com/office/drawing/2014/main" id="{BE229574-3F1C-B28A-CB06-CEC000EAE347}"/>
              </a:ext>
            </a:extLst>
          </p:cNvPr>
          <p:cNvSpPr>
            <a:spLocks noGrp="1"/>
          </p:cNvSpPr>
          <p:nvPr>
            <p:ph type="title"/>
          </p:nvPr>
        </p:nvSpPr>
        <p:spPr/>
        <p:txBody>
          <a:bodyPr/>
          <a:lstStyle/>
          <a:p>
            <a:r>
              <a:rPr lang="en-US" sz="3200" b="1">
                <a:solidFill>
                  <a:schemeClr val="bg1"/>
                </a:solidFill>
                <a:latin typeface="Arial Black"/>
              </a:rPr>
              <a:t>Intelligent Applications</a:t>
            </a:r>
            <a:endParaRPr lang="en-US"/>
          </a:p>
        </p:txBody>
      </p:sp>
      <p:sp>
        <p:nvSpPr>
          <p:cNvPr id="4" name="object 2">
            <a:extLst>
              <a:ext uri="{FF2B5EF4-FFF2-40B4-BE49-F238E27FC236}">
                <a16:creationId xmlns:a16="http://schemas.microsoft.com/office/drawing/2014/main" id="{0A2928A2-BF6A-9C32-4E2C-0FCB5ECFE796}"/>
              </a:ext>
            </a:extLst>
          </p:cNvPr>
          <p:cNvSpPr/>
          <p:nvPr/>
        </p:nvSpPr>
        <p:spPr>
          <a:xfrm>
            <a:off x="475470" y="1844674"/>
            <a:ext cx="3619386" cy="3641725"/>
          </a:xfrm>
          <a:custGeom>
            <a:avLst/>
            <a:gdLst/>
            <a:ahLst/>
            <a:cxnLst/>
            <a:rect l="l" t="t" r="r" b="b"/>
            <a:pathLst>
              <a:path w="2793365" h="2634615">
                <a:moveTo>
                  <a:pt x="2792806" y="0"/>
                </a:moveTo>
                <a:lnTo>
                  <a:pt x="0" y="0"/>
                </a:lnTo>
                <a:lnTo>
                  <a:pt x="0" y="2634602"/>
                </a:lnTo>
                <a:lnTo>
                  <a:pt x="2792806" y="2634602"/>
                </a:lnTo>
                <a:lnTo>
                  <a:pt x="2792806" y="0"/>
                </a:lnTo>
                <a:close/>
              </a:path>
            </a:pathLst>
          </a:custGeom>
          <a:solidFill>
            <a:srgbClr val="F4F4F4"/>
          </a:solid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5" name="object 3">
            <a:extLst>
              <a:ext uri="{FF2B5EF4-FFF2-40B4-BE49-F238E27FC236}">
                <a16:creationId xmlns:a16="http://schemas.microsoft.com/office/drawing/2014/main" id="{6A941AEC-B485-0C58-0C7D-5100B618A2FF}"/>
              </a:ext>
            </a:extLst>
          </p:cNvPr>
          <p:cNvSpPr/>
          <p:nvPr/>
        </p:nvSpPr>
        <p:spPr>
          <a:xfrm>
            <a:off x="4302145" y="1844674"/>
            <a:ext cx="3619386" cy="3641725"/>
          </a:xfrm>
          <a:custGeom>
            <a:avLst/>
            <a:gdLst/>
            <a:ahLst/>
            <a:cxnLst/>
            <a:rect l="l" t="t" r="r" b="b"/>
            <a:pathLst>
              <a:path w="2793365" h="2634615">
                <a:moveTo>
                  <a:pt x="2792806" y="0"/>
                </a:moveTo>
                <a:lnTo>
                  <a:pt x="0" y="0"/>
                </a:lnTo>
                <a:lnTo>
                  <a:pt x="0" y="2634602"/>
                </a:lnTo>
                <a:lnTo>
                  <a:pt x="2792806" y="2634602"/>
                </a:lnTo>
                <a:lnTo>
                  <a:pt x="2792806" y="0"/>
                </a:lnTo>
                <a:close/>
              </a:path>
            </a:pathLst>
          </a:custGeom>
          <a:solidFill>
            <a:srgbClr val="F4F4F4"/>
          </a:solid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6" name="object 4">
            <a:extLst>
              <a:ext uri="{FF2B5EF4-FFF2-40B4-BE49-F238E27FC236}">
                <a16:creationId xmlns:a16="http://schemas.microsoft.com/office/drawing/2014/main" id="{CF34357C-ED69-DFBB-19A3-B6793D7CEFBC}"/>
              </a:ext>
            </a:extLst>
          </p:cNvPr>
          <p:cNvSpPr/>
          <p:nvPr/>
        </p:nvSpPr>
        <p:spPr>
          <a:xfrm>
            <a:off x="8112365" y="1844674"/>
            <a:ext cx="3619386" cy="3641725"/>
          </a:xfrm>
          <a:custGeom>
            <a:avLst/>
            <a:gdLst/>
            <a:ahLst/>
            <a:cxnLst/>
            <a:rect l="l" t="t" r="r" b="b"/>
            <a:pathLst>
              <a:path w="2793365" h="2634615">
                <a:moveTo>
                  <a:pt x="2792806" y="0"/>
                </a:moveTo>
                <a:lnTo>
                  <a:pt x="0" y="0"/>
                </a:lnTo>
                <a:lnTo>
                  <a:pt x="0" y="2634602"/>
                </a:lnTo>
                <a:lnTo>
                  <a:pt x="2792806" y="2634602"/>
                </a:lnTo>
                <a:lnTo>
                  <a:pt x="2792806" y="0"/>
                </a:lnTo>
                <a:close/>
              </a:path>
            </a:pathLst>
          </a:custGeom>
          <a:solidFill>
            <a:srgbClr val="F4F4F4"/>
          </a:solid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7" name="object 6">
            <a:extLst>
              <a:ext uri="{FF2B5EF4-FFF2-40B4-BE49-F238E27FC236}">
                <a16:creationId xmlns:a16="http://schemas.microsoft.com/office/drawing/2014/main" id="{00358044-E2F1-F98A-7650-F74383FA6E96}"/>
              </a:ext>
            </a:extLst>
          </p:cNvPr>
          <p:cNvSpPr txBox="1"/>
          <p:nvPr/>
        </p:nvSpPr>
        <p:spPr>
          <a:xfrm>
            <a:off x="8112365" y="4310485"/>
            <a:ext cx="3619386" cy="979179"/>
          </a:xfrm>
          <a:prstGeom prst="rect">
            <a:avLst/>
          </a:prstGeom>
        </p:spPr>
        <p:txBody>
          <a:bodyPr vert="horz" wrap="square" lIns="45720" tIns="0" rIns="45720" bIns="0" rtlCol="0">
            <a:spAutoFit/>
          </a:bodyPr>
          <a:lstStyle/>
          <a:p>
            <a:pPr marL="90805" marR="76835" lvl="0" indent="0" algn="l" defTabSz="457200" rtl="0" eaLnBrk="1" fontAlgn="auto" latinLnBrk="0" hangingPunct="1">
              <a:lnSpc>
                <a:spcPct val="101200"/>
              </a:lnSpc>
              <a:spcBef>
                <a:spcPts val="0"/>
              </a:spcBef>
              <a:spcAft>
                <a:spcPts val="0"/>
              </a:spcAft>
              <a:buClrTx/>
              <a:buSzTx/>
              <a:buFontTx/>
              <a:buNone/>
              <a:tabLst/>
              <a:defRPr/>
            </a:pPr>
            <a:r>
              <a:rPr kumimoji="0" sz="1600" b="1" i="0" u="none" strike="noStrike" kern="1200" cap="none" spc="0" normalizeH="0" baseline="0" noProof="0">
                <a:ln>
                  <a:noFill/>
                </a:ln>
                <a:solidFill>
                  <a:srgbClr val="FF5309"/>
                </a:solidFill>
                <a:effectLst/>
                <a:uLnTx/>
                <a:uFillTx/>
                <a:latin typeface="Arial" panose="020B0604020202020204" pitchFamily="34" charset="0"/>
                <a:ea typeface="+mn-ea"/>
                <a:cs typeface="Arial" panose="020B0604020202020204" pitchFamily="34" charset="0"/>
              </a:rPr>
              <a:t>Applications </a:t>
            </a:r>
            <a:r>
              <a:rPr kumimoji="0"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do more, much</a:t>
            </a:r>
            <a:r>
              <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a:t>
            </a:r>
            <a:r>
              <a:rPr kumimoji="0"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of which is done independently either by</a:t>
            </a:r>
            <a:r>
              <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a:t>
            </a:r>
            <a:r>
              <a:rPr kumimoji="0"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themselves, or with other applications.</a:t>
            </a:r>
          </a:p>
        </p:txBody>
      </p:sp>
      <p:pic>
        <p:nvPicPr>
          <p:cNvPr id="8" name="object 7">
            <a:extLst>
              <a:ext uri="{FF2B5EF4-FFF2-40B4-BE49-F238E27FC236}">
                <a16:creationId xmlns:a16="http://schemas.microsoft.com/office/drawing/2014/main" id="{944FA774-8E48-64AD-76D4-F9B7791FADD0}"/>
              </a:ext>
            </a:extLst>
          </p:cNvPr>
          <p:cNvPicPr/>
          <p:nvPr/>
        </p:nvPicPr>
        <p:blipFill>
          <a:blip r:embed="rId3" cstate="print"/>
          <a:stretch>
            <a:fillRect/>
          </a:stretch>
        </p:blipFill>
        <p:spPr>
          <a:xfrm>
            <a:off x="872768" y="2171152"/>
            <a:ext cx="2630799" cy="1803468"/>
          </a:xfrm>
          <a:prstGeom prst="rect">
            <a:avLst/>
          </a:prstGeom>
        </p:spPr>
      </p:pic>
      <p:sp>
        <p:nvSpPr>
          <p:cNvPr id="9" name="object 8">
            <a:extLst>
              <a:ext uri="{FF2B5EF4-FFF2-40B4-BE49-F238E27FC236}">
                <a16:creationId xmlns:a16="http://schemas.microsoft.com/office/drawing/2014/main" id="{3E1F5C65-4F53-C3B5-9F93-83558C81FC9A}"/>
              </a:ext>
            </a:extLst>
          </p:cNvPr>
          <p:cNvSpPr txBox="1"/>
          <p:nvPr/>
        </p:nvSpPr>
        <p:spPr>
          <a:xfrm>
            <a:off x="475470" y="4310485"/>
            <a:ext cx="3619386" cy="481863"/>
          </a:xfrm>
          <a:prstGeom prst="rect">
            <a:avLst/>
          </a:prstGeom>
        </p:spPr>
        <p:txBody>
          <a:bodyPr vert="horz" wrap="square" lIns="45720" tIns="0" rIns="45720" bIns="0" rtlCol="0">
            <a:spAutoFit/>
          </a:bodyPr>
          <a:lstStyle/>
          <a:p>
            <a:pPr marL="90805" marR="230504" lvl="0" indent="0" algn="l" defTabSz="457200" rtl="0" eaLnBrk="1" fontAlgn="auto" latinLnBrk="0" hangingPunct="1">
              <a:lnSpc>
                <a:spcPct val="101200"/>
              </a:lnSpc>
              <a:spcBef>
                <a:spcPts val="0"/>
              </a:spcBef>
              <a:spcAft>
                <a:spcPts val="0"/>
              </a:spcAft>
              <a:buClrTx/>
              <a:buSzTx/>
              <a:buFontTx/>
              <a:buNone/>
              <a:tabLst/>
              <a:defRPr/>
            </a:pPr>
            <a:r>
              <a:rPr kumimoji="0" sz="1600" b="1" i="0" u="none" strike="noStrike" kern="1200" cap="none" spc="0" normalizeH="0" baseline="0" noProof="0">
                <a:ln>
                  <a:noFill/>
                </a:ln>
                <a:solidFill>
                  <a:srgbClr val="FF5309"/>
                </a:solidFill>
                <a:effectLst/>
                <a:uLnTx/>
                <a:uFillTx/>
                <a:latin typeface="Arial" panose="020B0604020202020204" pitchFamily="34" charset="0"/>
                <a:ea typeface="+mn-ea"/>
                <a:cs typeface="Arial" panose="020B0604020202020204" pitchFamily="34" charset="0"/>
              </a:rPr>
              <a:t>Intelligence </a:t>
            </a:r>
            <a:r>
              <a:rPr kumimoji="0"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is a foundational capability for applications.</a:t>
            </a:r>
          </a:p>
        </p:txBody>
      </p:sp>
      <p:sp>
        <p:nvSpPr>
          <p:cNvPr id="10" name="object 9">
            <a:extLst>
              <a:ext uri="{FF2B5EF4-FFF2-40B4-BE49-F238E27FC236}">
                <a16:creationId xmlns:a16="http://schemas.microsoft.com/office/drawing/2014/main" id="{3C97E7B2-55D7-49D7-FC36-70AC82C0BE57}"/>
              </a:ext>
            </a:extLst>
          </p:cNvPr>
          <p:cNvSpPr txBox="1"/>
          <p:nvPr/>
        </p:nvSpPr>
        <p:spPr>
          <a:xfrm>
            <a:off x="4302145" y="4310485"/>
            <a:ext cx="3619386" cy="730521"/>
          </a:xfrm>
          <a:prstGeom prst="rect">
            <a:avLst/>
          </a:prstGeom>
        </p:spPr>
        <p:txBody>
          <a:bodyPr vert="horz" wrap="square" lIns="45720" tIns="0" rIns="45720" bIns="0" rtlCol="0">
            <a:spAutoFit/>
          </a:bodyPr>
          <a:lstStyle/>
          <a:p>
            <a:pPr marL="103505" marR="179705" lvl="0" indent="0" algn="l" defTabSz="457200" rtl="0" eaLnBrk="1" fontAlgn="auto" latinLnBrk="0" hangingPunct="1">
              <a:lnSpc>
                <a:spcPct val="101200"/>
              </a:lnSpc>
              <a:spcBef>
                <a:spcPts val="0"/>
              </a:spcBef>
              <a:spcAft>
                <a:spcPts val="0"/>
              </a:spcAft>
              <a:buClrTx/>
              <a:buSzTx/>
              <a:buFontTx/>
              <a:buNone/>
              <a:tabLst/>
              <a:defRPr/>
            </a:pPr>
            <a:r>
              <a:rPr kumimoji="0" sz="1600" b="1" i="0" u="none" strike="noStrike" kern="1200" cap="none" spc="0" normalizeH="0" baseline="0" noProof="0">
                <a:ln>
                  <a:noFill/>
                </a:ln>
                <a:solidFill>
                  <a:srgbClr val="FF5309"/>
                </a:solidFill>
                <a:effectLst/>
                <a:uLnTx/>
                <a:uFillTx/>
                <a:latin typeface="Arial" panose="020B0604020202020204" pitchFamily="34" charset="0"/>
                <a:ea typeface="+mn-ea"/>
                <a:cs typeface="Arial" panose="020B0604020202020204" pitchFamily="34" charset="0"/>
              </a:rPr>
              <a:t>Intelligent applications </a:t>
            </a:r>
            <a:r>
              <a:rPr kumimoji="0"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better automate and augment work across a broader range of use cases.</a:t>
            </a:r>
          </a:p>
        </p:txBody>
      </p:sp>
      <p:grpSp>
        <p:nvGrpSpPr>
          <p:cNvPr id="11" name="object 10">
            <a:extLst>
              <a:ext uri="{FF2B5EF4-FFF2-40B4-BE49-F238E27FC236}">
                <a16:creationId xmlns:a16="http://schemas.microsoft.com/office/drawing/2014/main" id="{7005FC21-DC5A-EBE9-02FE-C90674A87EE6}"/>
              </a:ext>
            </a:extLst>
          </p:cNvPr>
          <p:cNvGrpSpPr/>
          <p:nvPr/>
        </p:nvGrpSpPr>
        <p:grpSpPr>
          <a:xfrm>
            <a:off x="4516439" y="2321654"/>
            <a:ext cx="3223631" cy="1653777"/>
            <a:chOff x="3340984" y="935958"/>
            <a:chExt cx="2487930" cy="1276350"/>
          </a:xfrm>
        </p:grpSpPr>
        <p:sp>
          <p:nvSpPr>
            <p:cNvPr id="24" name="object 11">
              <a:extLst>
                <a:ext uri="{FF2B5EF4-FFF2-40B4-BE49-F238E27FC236}">
                  <a16:creationId xmlns:a16="http://schemas.microsoft.com/office/drawing/2014/main" id="{E6E2A05C-E811-DF8D-454F-6109281F16E2}"/>
                </a:ext>
              </a:extLst>
            </p:cNvPr>
            <p:cNvSpPr/>
            <p:nvPr/>
          </p:nvSpPr>
          <p:spPr>
            <a:xfrm>
              <a:off x="3573387" y="1516173"/>
              <a:ext cx="2022475" cy="0"/>
            </a:xfrm>
            <a:custGeom>
              <a:avLst/>
              <a:gdLst/>
              <a:ahLst/>
              <a:cxnLst/>
              <a:rect l="l" t="t" r="r" b="b"/>
              <a:pathLst>
                <a:path w="2022475">
                  <a:moveTo>
                    <a:pt x="0" y="0"/>
                  </a:moveTo>
                  <a:lnTo>
                    <a:pt x="2022360" y="0"/>
                  </a:lnTo>
                </a:path>
              </a:pathLst>
            </a:custGeom>
            <a:ln w="12700">
              <a:solidFill>
                <a:srgbClr val="6E7878"/>
              </a:solidFill>
            </a:ln>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6" name="object 12">
              <a:extLst>
                <a:ext uri="{FF2B5EF4-FFF2-40B4-BE49-F238E27FC236}">
                  <a16:creationId xmlns:a16="http://schemas.microsoft.com/office/drawing/2014/main" id="{A5A8BB48-9D2E-EFD6-349B-9F2264E19746}"/>
                </a:ext>
              </a:extLst>
            </p:cNvPr>
            <p:cNvSpPr/>
            <p:nvPr/>
          </p:nvSpPr>
          <p:spPr>
            <a:xfrm>
              <a:off x="5273197" y="1222683"/>
              <a:ext cx="555625" cy="544195"/>
            </a:xfrm>
            <a:custGeom>
              <a:avLst/>
              <a:gdLst/>
              <a:ahLst/>
              <a:cxnLst/>
              <a:rect l="l" t="t" r="r" b="b"/>
              <a:pathLst>
                <a:path w="555625" h="544194">
                  <a:moveTo>
                    <a:pt x="277609" y="0"/>
                  </a:moveTo>
                  <a:lnTo>
                    <a:pt x="227709" y="4380"/>
                  </a:lnTo>
                  <a:lnTo>
                    <a:pt x="180744" y="17010"/>
                  </a:lnTo>
                  <a:lnTo>
                    <a:pt x="137496" y="37120"/>
                  </a:lnTo>
                  <a:lnTo>
                    <a:pt x="98751" y="63944"/>
                  </a:lnTo>
                  <a:lnTo>
                    <a:pt x="65291" y="96713"/>
                  </a:lnTo>
                  <a:lnTo>
                    <a:pt x="37902" y="134659"/>
                  </a:lnTo>
                  <a:lnTo>
                    <a:pt x="17368" y="177014"/>
                  </a:lnTo>
                  <a:lnTo>
                    <a:pt x="4472" y="223011"/>
                  </a:lnTo>
                  <a:lnTo>
                    <a:pt x="0" y="271881"/>
                  </a:lnTo>
                  <a:lnTo>
                    <a:pt x="4472" y="320755"/>
                  </a:lnTo>
                  <a:lnTo>
                    <a:pt x="17368" y="366755"/>
                  </a:lnTo>
                  <a:lnTo>
                    <a:pt x="37902" y="409112"/>
                  </a:lnTo>
                  <a:lnTo>
                    <a:pt x="65291" y="447060"/>
                  </a:lnTo>
                  <a:lnTo>
                    <a:pt x="98751" y="479830"/>
                  </a:lnTo>
                  <a:lnTo>
                    <a:pt x="137496" y="506654"/>
                  </a:lnTo>
                  <a:lnTo>
                    <a:pt x="180744" y="526765"/>
                  </a:lnTo>
                  <a:lnTo>
                    <a:pt x="227709" y="539395"/>
                  </a:lnTo>
                  <a:lnTo>
                    <a:pt x="277609" y="543775"/>
                  </a:lnTo>
                  <a:lnTo>
                    <a:pt x="327508" y="539395"/>
                  </a:lnTo>
                  <a:lnTo>
                    <a:pt x="374474" y="526765"/>
                  </a:lnTo>
                  <a:lnTo>
                    <a:pt x="417721" y="506654"/>
                  </a:lnTo>
                  <a:lnTo>
                    <a:pt x="456467" y="479830"/>
                  </a:lnTo>
                  <a:lnTo>
                    <a:pt x="489926" y="447060"/>
                  </a:lnTo>
                  <a:lnTo>
                    <a:pt x="517315" y="409112"/>
                  </a:lnTo>
                  <a:lnTo>
                    <a:pt x="537850" y="366755"/>
                  </a:lnTo>
                  <a:lnTo>
                    <a:pt x="550745" y="320755"/>
                  </a:lnTo>
                  <a:lnTo>
                    <a:pt x="555218" y="271881"/>
                  </a:lnTo>
                  <a:lnTo>
                    <a:pt x="550745" y="223011"/>
                  </a:lnTo>
                  <a:lnTo>
                    <a:pt x="537850" y="177014"/>
                  </a:lnTo>
                  <a:lnTo>
                    <a:pt x="517315" y="134659"/>
                  </a:lnTo>
                  <a:lnTo>
                    <a:pt x="489926" y="96713"/>
                  </a:lnTo>
                  <a:lnTo>
                    <a:pt x="456467" y="63944"/>
                  </a:lnTo>
                  <a:lnTo>
                    <a:pt x="417721" y="37120"/>
                  </a:lnTo>
                  <a:lnTo>
                    <a:pt x="374474" y="17010"/>
                  </a:lnTo>
                  <a:lnTo>
                    <a:pt x="327508" y="4380"/>
                  </a:lnTo>
                  <a:lnTo>
                    <a:pt x="277609" y="0"/>
                  </a:lnTo>
                  <a:close/>
                </a:path>
              </a:pathLst>
            </a:custGeom>
            <a:solidFill>
              <a:srgbClr val="009AD6"/>
            </a:solid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7" name="object 13">
              <a:extLst>
                <a:ext uri="{FF2B5EF4-FFF2-40B4-BE49-F238E27FC236}">
                  <a16:creationId xmlns:a16="http://schemas.microsoft.com/office/drawing/2014/main" id="{769F4941-1565-1A6A-3BB7-DBF5AAFBF58D}"/>
                </a:ext>
              </a:extLst>
            </p:cNvPr>
            <p:cNvSpPr/>
            <p:nvPr/>
          </p:nvSpPr>
          <p:spPr>
            <a:xfrm>
              <a:off x="5378567" y="1335723"/>
              <a:ext cx="344805" cy="318135"/>
            </a:xfrm>
            <a:custGeom>
              <a:avLst/>
              <a:gdLst/>
              <a:ahLst/>
              <a:cxnLst/>
              <a:rect l="l" t="t" r="r" b="b"/>
              <a:pathLst>
                <a:path w="344804" h="318135">
                  <a:moveTo>
                    <a:pt x="236829" y="288810"/>
                  </a:moveTo>
                  <a:lnTo>
                    <a:pt x="107645" y="288810"/>
                  </a:lnTo>
                  <a:lnTo>
                    <a:pt x="107645" y="317690"/>
                  </a:lnTo>
                  <a:lnTo>
                    <a:pt x="236829" y="317690"/>
                  </a:lnTo>
                  <a:lnTo>
                    <a:pt x="236829" y="288810"/>
                  </a:lnTo>
                  <a:close/>
                </a:path>
                <a:path w="344804" h="318135">
                  <a:moveTo>
                    <a:pt x="186601" y="245490"/>
                  </a:moveTo>
                  <a:lnTo>
                    <a:pt x="157886" y="245490"/>
                  </a:lnTo>
                  <a:lnTo>
                    <a:pt x="157886" y="288810"/>
                  </a:lnTo>
                  <a:lnTo>
                    <a:pt x="186601" y="288810"/>
                  </a:lnTo>
                  <a:lnTo>
                    <a:pt x="186601" y="245490"/>
                  </a:lnTo>
                  <a:close/>
                </a:path>
                <a:path w="344804" h="318135">
                  <a:moveTo>
                    <a:pt x="344487" y="0"/>
                  </a:moveTo>
                  <a:lnTo>
                    <a:pt x="0" y="0"/>
                  </a:lnTo>
                  <a:lnTo>
                    <a:pt x="0" y="245490"/>
                  </a:lnTo>
                  <a:lnTo>
                    <a:pt x="344487" y="245490"/>
                  </a:lnTo>
                  <a:lnTo>
                    <a:pt x="344487" y="216611"/>
                  </a:lnTo>
                  <a:lnTo>
                    <a:pt x="28702" y="216611"/>
                  </a:lnTo>
                  <a:lnTo>
                    <a:pt x="28702" y="28879"/>
                  </a:lnTo>
                  <a:lnTo>
                    <a:pt x="344487" y="28879"/>
                  </a:lnTo>
                  <a:lnTo>
                    <a:pt x="344487" y="0"/>
                  </a:lnTo>
                  <a:close/>
                </a:path>
                <a:path w="344804" h="318135">
                  <a:moveTo>
                    <a:pt x="344487" y="28879"/>
                  </a:moveTo>
                  <a:lnTo>
                    <a:pt x="315785" y="28879"/>
                  </a:lnTo>
                  <a:lnTo>
                    <a:pt x="315785" y="216611"/>
                  </a:lnTo>
                  <a:lnTo>
                    <a:pt x="344487" y="216611"/>
                  </a:lnTo>
                  <a:lnTo>
                    <a:pt x="344487" y="28879"/>
                  </a:lnTo>
                  <a:close/>
                </a:path>
                <a:path w="344804" h="318135">
                  <a:moveTo>
                    <a:pt x="208343" y="162356"/>
                  </a:moveTo>
                  <a:lnTo>
                    <a:pt x="136144" y="162356"/>
                  </a:lnTo>
                  <a:lnTo>
                    <a:pt x="141833" y="167614"/>
                  </a:lnTo>
                  <a:lnTo>
                    <a:pt x="148640" y="171691"/>
                  </a:lnTo>
                  <a:lnTo>
                    <a:pt x="156197" y="174078"/>
                  </a:lnTo>
                  <a:lnTo>
                    <a:pt x="156197" y="195376"/>
                  </a:lnTo>
                  <a:lnTo>
                    <a:pt x="188277" y="195376"/>
                  </a:lnTo>
                  <a:lnTo>
                    <a:pt x="188277" y="174078"/>
                  </a:lnTo>
                  <a:lnTo>
                    <a:pt x="195846" y="171691"/>
                  </a:lnTo>
                  <a:lnTo>
                    <a:pt x="202641" y="167614"/>
                  </a:lnTo>
                  <a:lnTo>
                    <a:pt x="208343" y="162356"/>
                  </a:lnTo>
                  <a:close/>
                </a:path>
                <a:path w="344804" h="318135">
                  <a:moveTo>
                    <a:pt x="117754" y="72466"/>
                  </a:moveTo>
                  <a:lnTo>
                    <a:pt x="101714" y="100406"/>
                  </a:lnTo>
                  <a:lnTo>
                    <a:pt x="120065" y="111074"/>
                  </a:lnTo>
                  <a:lnTo>
                    <a:pt x="119240" y="114833"/>
                  </a:lnTo>
                  <a:lnTo>
                    <a:pt x="118770" y="118732"/>
                  </a:lnTo>
                  <a:lnTo>
                    <a:pt x="118770" y="126758"/>
                  </a:lnTo>
                  <a:lnTo>
                    <a:pt x="119240" y="130657"/>
                  </a:lnTo>
                  <a:lnTo>
                    <a:pt x="120065" y="134416"/>
                  </a:lnTo>
                  <a:lnTo>
                    <a:pt x="101714" y="145084"/>
                  </a:lnTo>
                  <a:lnTo>
                    <a:pt x="117754" y="173037"/>
                  </a:lnTo>
                  <a:lnTo>
                    <a:pt x="136144" y="162356"/>
                  </a:lnTo>
                  <a:lnTo>
                    <a:pt x="232862" y="162356"/>
                  </a:lnTo>
                  <a:lnTo>
                    <a:pt x="238240" y="152984"/>
                  </a:lnTo>
                  <a:lnTo>
                    <a:pt x="172237" y="152984"/>
                  </a:lnTo>
                  <a:lnTo>
                    <a:pt x="160537" y="150607"/>
                  </a:lnTo>
                  <a:lnTo>
                    <a:pt x="150982" y="144127"/>
                  </a:lnTo>
                  <a:lnTo>
                    <a:pt x="144539" y="134515"/>
                  </a:lnTo>
                  <a:lnTo>
                    <a:pt x="142176" y="122745"/>
                  </a:lnTo>
                  <a:lnTo>
                    <a:pt x="144539" y="110967"/>
                  </a:lnTo>
                  <a:lnTo>
                    <a:pt x="150982" y="101352"/>
                  </a:lnTo>
                  <a:lnTo>
                    <a:pt x="160537" y="94870"/>
                  </a:lnTo>
                  <a:lnTo>
                    <a:pt x="172237" y="92494"/>
                  </a:lnTo>
                  <a:lnTo>
                    <a:pt x="238230" y="92494"/>
                  </a:lnTo>
                  <a:lnTo>
                    <a:pt x="232857" y="83134"/>
                  </a:lnTo>
                  <a:lnTo>
                    <a:pt x="136144" y="83134"/>
                  </a:lnTo>
                  <a:lnTo>
                    <a:pt x="117754" y="72466"/>
                  </a:lnTo>
                  <a:close/>
                </a:path>
                <a:path w="344804" h="318135">
                  <a:moveTo>
                    <a:pt x="232862" y="162356"/>
                  </a:moveTo>
                  <a:lnTo>
                    <a:pt x="208343" y="162356"/>
                  </a:lnTo>
                  <a:lnTo>
                    <a:pt x="226733" y="173037"/>
                  </a:lnTo>
                  <a:lnTo>
                    <a:pt x="232862" y="162356"/>
                  </a:lnTo>
                  <a:close/>
                </a:path>
                <a:path w="344804" h="318135">
                  <a:moveTo>
                    <a:pt x="238230" y="92494"/>
                  </a:moveTo>
                  <a:lnTo>
                    <a:pt x="172237" y="92494"/>
                  </a:lnTo>
                  <a:lnTo>
                    <a:pt x="183944" y="94870"/>
                  </a:lnTo>
                  <a:lnTo>
                    <a:pt x="193503" y="101352"/>
                  </a:lnTo>
                  <a:lnTo>
                    <a:pt x="199948" y="110967"/>
                  </a:lnTo>
                  <a:lnTo>
                    <a:pt x="202311" y="122745"/>
                  </a:lnTo>
                  <a:lnTo>
                    <a:pt x="199946" y="134515"/>
                  </a:lnTo>
                  <a:lnTo>
                    <a:pt x="193498" y="144127"/>
                  </a:lnTo>
                  <a:lnTo>
                    <a:pt x="183939" y="150607"/>
                  </a:lnTo>
                  <a:lnTo>
                    <a:pt x="172237" y="152984"/>
                  </a:lnTo>
                  <a:lnTo>
                    <a:pt x="238240" y="152984"/>
                  </a:lnTo>
                  <a:lnTo>
                    <a:pt x="242773" y="145084"/>
                  </a:lnTo>
                  <a:lnTo>
                    <a:pt x="224409" y="134416"/>
                  </a:lnTo>
                  <a:lnTo>
                    <a:pt x="225234" y="130657"/>
                  </a:lnTo>
                  <a:lnTo>
                    <a:pt x="225704" y="126758"/>
                  </a:lnTo>
                  <a:lnTo>
                    <a:pt x="225704" y="118732"/>
                  </a:lnTo>
                  <a:lnTo>
                    <a:pt x="225234" y="114833"/>
                  </a:lnTo>
                  <a:lnTo>
                    <a:pt x="224409" y="111074"/>
                  </a:lnTo>
                  <a:lnTo>
                    <a:pt x="242773" y="100406"/>
                  </a:lnTo>
                  <a:lnTo>
                    <a:pt x="238230" y="92494"/>
                  </a:lnTo>
                  <a:close/>
                </a:path>
                <a:path w="344804" h="318135">
                  <a:moveTo>
                    <a:pt x="188277" y="50114"/>
                  </a:moveTo>
                  <a:lnTo>
                    <a:pt x="156197" y="50114"/>
                  </a:lnTo>
                  <a:lnTo>
                    <a:pt x="156197" y="71412"/>
                  </a:lnTo>
                  <a:lnTo>
                    <a:pt x="148640" y="73799"/>
                  </a:lnTo>
                  <a:lnTo>
                    <a:pt x="141833" y="77876"/>
                  </a:lnTo>
                  <a:lnTo>
                    <a:pt x="136144" y="83134"/>
                  </a:lnTo>
                  <a:lnTo>
                    <a:pt x="208343" y="83134"/>
                  </a:lnTo>
                  <a:lnTo>
                    <a:pt x="202641" y="77876"/>
                  </a:lnTo>
                  <a:lnTo>
                    <a:pt x="195834" y="73799"/>
                  </a:lnTo>
                  <a:lnTo>
                    <a:pt x="188277" y="71412"/>
                  </a:lnTo>
                  <a:lnTo>
                    <a:pt x="188277" y="50114"/>
                  </a:lnTo>
                  <a:close/>
                </a:path>
                <a:path w="344804" h="318135">
                  <a:moveTo>
                    <a:pt x="226733" y="72466"/>
                  </a:moveTo>
                  <a:lnTo>
                    <a:pt x="208343" y="83134"/>
                  </a:lnTo>
                  <a:lnTo>
                    <a:pt x="232857" y="83134"/>
                  </a:lnTo>
                  <a:lnTo>
                    <a:pt x="226733" y="72466"/>
                  </a:lnTo>
                  <a:close/>
                </a:path>
              </a:pathLst>
            </a:custGeom>
            <a:solidFill>
              <a:srgbClr val="FFFFFF"/>
            </a:solid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8" name="object 14">
              <a:extLst>
                <a:ext uri="{FF2B5EF4-FFF2-40B4-BE49-F238E27FC236}">
                  <a16:creationId xmlns:a16="http://schemas.microsoft.com/office/drawing/2014/main" id="{5621C5DF-D836-EE41-0573-770998D766B4}"/>
                </a:ext>
              </a:extLst>
            </p:cNvPr>
            <p:cNvSpPr/>
            <p:nvPr/>
          </p:nvSpPr>
          <p:spPr>
            <a:xfrm>
              <a:off x="3340984" y="1222683"/>
              <a:ext cx="555625" cy="544195"/>
            </a:xfrm>
            <a:custGeom>
              <a:avLst/>
              <a:gdLst/>
              <a:ahLst/>
              <a:cxnLst/>
              <a:rect l="l" t="t" r="r" b="b"/>
              <a:pathLst>
                <a:path w="555625" h="544194">
                  <a:moveTo>
                    <a:pt x="277609" y="0"/>
                  </a:moveTo>
                  <a:lnTo>
                    <a:pt x="227709" y="4380"/>
                  </a:lnTo>
                  <a:lnTo>
                    <a:pt x="180744" y="17010"/>
                  </a:lnTo>
                  <a:lnTo>
                    <a:pt x="137496" y="37120"/>
                  </a:lnTo>
                  <a:lnTo>
                    <a:pt x="98751" y="63944"/>
                  </a:lnTo>
                  <a:lnTo>
                    <a:pt x="65291" y="96713"/>
                  </a:lnTo>
                  <a:lnTo>
                    <a:pt x="37902" y="134659"/>
                  </a:lnTo>
                  <a:lnTo>
                    <a:pt x="17368" y="177014"/>
                  </a:lnTo>
                  <a:lnTo>
                    <a:pt x="4472" y="223011"/>
                  </a:lnTo>
                  <a:lnTo>
                    <a:pt x="0" y="271881"/>
                  </a:lnTo>
                  <a:lnTo>
                    <a:pt x="4472" y="320755"/>
                  </a:lnTo>
                  <a:lnTo>
                    <a:pt x="17368" y="366755"/>
                  </a:lnTo>
                  <a:lnTo>
                    <a:pt x="37902" y="409112"/>
                  </a:lnTo>
                  <a:lnTo>
                    <a:pt x="65291" y="447060"/>
                  </a:lnTo>
                  <a:lnTo>
                    <a:pt x="98751" y="479830"/>
                  </a:lnTo>
                  <a:lnTo>
                    <a:pt x="137496" y="506654"/>
                  </a:lnTo>
                  <a:lnTo>
                    <a:pt x="180744" y="526765"/>
                  </a:lnTo>
                  <a:lnTo>
                    <a:pt x="227709" y="539395"/>
                  </a:lnTo>
                  <a:lnTo>
                    <a:pt x="277609" y="543775"/>
                  </a:lnTo>
                  <a:lnTo>
                    <a:pt x="327508" y="539395"/>
                  </a:lnTo>
                  <a:lnTo>
                    <a:pt x="374474" y="526765"/>
                  </a:lnTo>
                  <a:lnTo>
                    <a:pt x="417721" y="506654"/>
                  </a:lnTo>
                  <a:lnTo>
                    <a:pt x="456467" y="479830"/>
                  </a:lnTo>
                  <a:lnTo>
                    <a:pt x="489926" y="447060"/>
                  </a:lnTo>
                  <a:lnTo>
                    <a:pt x="517315" y="409112"/>
                  </a:lnTo>
                  <a:lnTo>
                    <a:pt x="537850" y="366755"/>
                  </a:lnTo>
                  <a:lnTo>
                    <a:pt x="550745" y="320755"/>
                  </a:lnTo>
                  <a:lnTo>
                    <a:pt x="555218" y="271881"/>
                  </a:lnTo>
                  <a:lnTo>
                    <a:pt x="550745" y="223011"/>
                  </a:lnTo>
                  <a:lnTo>
                    <a:pt x="537850" y="177014"/>
                  </a:lnTo>
                  <a:lnTo>
                    <a:pt x="517315" y="134659"/>
                  </a:lnTo>
                  <a:lnTo>
                    <a:pt x="489926" y="96713"/>
                  </a:lnTo>
                  <a:lnTo>
                    <a:pt x="456467" y="63944"/>
                  </a:lnTo>
                  <a:lnTo>
                    <a:pt x="417721" y="37120"/>
                  </a:lnTo>
                  <a:lnTo>
                    <a:pt x="374474" y="17010"/>
                  </a:lnTo>
                  <a:lnTo>
                    <a:pt x="327508" y="4380"/>
                  </a:lnTo>
                  <a:lnTo>
                    <a:pt x="277609" y="0"/>
                  </a:lnTo>
                  <a:close/>
                </a:path>
              </a:pathLst>
            </a:custGeom>
            <a:solidFill>
              <a:srgbClr val="009AD6"/>
            </a:solid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9" name="object 15">
              <a:extLst>
                <a:ext uri="{FF2B5EF4-FFF2-40B4-BE49-F238E27FC236}">
                  <a16:creationId xmlns:a16="http://schemas.microsoft.com/office/drawing/2014/main" id="{109B6301-DD47-8F40-D86D-CDDCDF7DF028}"/>
                </a:ext>
              </a:extLst>
            </p:cNvPr>
            <p:cNvSpPr/>
            <p:nvPr/>
          </p:nvSpPr>
          <p:spPr>
            <a:xfrm>
              <a:off x="3444938" y="1333841"/>
              <a:ext cx="354965" cy="321945"/>
            </a:xfrm>
            <a:custGeom>
              <a:avLst/>
              <a:gdLst/>
              <a:ahLst/>
              <a:cxnLst/>
              <a:rect l="l" t="t" r="r" b="b"/>
              <a:pathLst>
                <a:path w="354964" h="321944">
                  <a:moveTo>
                    <a:pt x="354584" y="222097"/>
                  </a:moveTo>
                  <a:lnTo>
                    <a:pt x="155854" y="222097"/>
                  </a:lnTo>
                  <a:lnTo>
                    <a:pt x="155854" y="321462"/>
                  </a:lnTo>
                  <a:lnTo>
                    <a:pt x="183134" y="321462"/>
                  </a:lnTo>
                  <a:lnTo>
                    <a:pt x="183134" y="249377"/>
                  </a:lnTo>
                  <a:lnTo>
                    <a:pt x="354584" y="249377"/>
                  </a:lnTo>
                  <a:lnTo>
                    <a:pt x="354584" y="222097"/>
                  </a:lnTo>
                  <a:close/>
                </a:path>
                <a:path w="354964" h="321944">
                  <a:moveTo>
                    <a:pt x="354584" y="249377"/>
                  </a:moveTo>
                  <a:lnTo>
                    <a:pt x="327304" y="249377"/>
                  </a:lnTo>
                  <a:lnTo>
                    <a:pt x="327304" y="321462"/>
                  </a:lnTo>
                  <a:lnTo>
                    <a:pt x="354584" y="321462"/>
                  </a:lnTo>
                  <a:lnTo>
                    <a:pt x="354584" y="249377"/>
                  </a:lnTo>
                  <a:close/>
                </a:path>
                <a:path w="354964" h="321944">
                  <a:moveTo>
                    <a:pt x="255219" y="89611"/>
                  </a:moveTo>
                  <a:lnTo>
                    <a:pt x="234136" y="92763"/>
                  </a:lnTo>
                  <a:lnTo>
                    <a:pt x="215514" y="101588"/>
                  </a:lnTo>
                  <a:lnTo>
                    <a:pt x="200285" y="115141"/>
                  </a:lnTo>
                  <a:lnTo>
                    <a:pt x="189382" y="132473"/>
                  </a:lnTo>
                  <a:lnTo>
                    <a:pt x="0" y="132473"/>
                  </a:lnTo>
                  <a:lnTo>
                    <a:pt x="0" y="274701"/>
                  </a:lnTo>
                  <a:lnTo>
                    <a:pt x="27279" y="274701"/>
                  </a:lnTo>
                  <a:lnTo>
                    <a:pt x="27279" y="159753"/>
                  </a:lnTo>
                  <a:lnTo>
                    <a:pt x="210807" y="159753"/>
                  </a:lnTo>
                  <a:lnTo>
                    <a:pt x="213940" y="144274"/>
                  </a:lnTo>
                  <a:lnTo>
                    <a:pt x="223553" y="130030"/>
                  </a:lnTo>
                  <a:lnTo>
                    <a:pt x="237797" y="120418"/>
                  </a:lnTo>
                  <a:lnTo>
                    <a:pt x="255219" y="116890"/>
                  </a:lnTo>
                  <a:lnTo>
                    <a:pt x="310313" y="116890"/>
                  </a:lnTo>
                  <a:lnTo>
                    <a:pt x="306168" y="110747"/>
                  </a:lnTo>
                  <a:lnTo>
                    <a:pt x="283252" y="95284"/>
                  </a:lnTo>
                  <a:lnTo>
                    <a:pt x="255219" y="89611"/>
                  </a:lnTo>
                  <a:close/>
                </a:path>
                <a:path w="354964" h="321944">
                  <a:moveTo>
                    <a:pt x="210807" y="159753"/>
                  </a:moveTo>
                  <a:lnTo>
                    <a:pt x="183235" y="159753"/>
                  </a:lnTo>
                  <a:lnTo>
                    <a:pt x="183134" y="161696"/>
                  </a:lnTo>
                  <a:lnTo>
                    <a:pt x="185490" y="179990"/>
                  </a:lnTo>
                  <a:lnTo>
                    <a:pt x="192155" y="196549"/>
                  </a:lnTo>
                  <a:lnTo>
                    <a:pt x="202523" y="210782"/>
                  </a:lnTo>
                  <a:lnTo>
                    <a:pt x="215988" y="222097"/>
                  </a:lnTo>
                  <a:lnTo>
                    <a:pt x="294449" y="222097"/>
                  </a:lnTo>
                  <a:lnTo>
                    <a:pt x="307914" y="210782"/>
                  </a:lnTo>
                  <a:lnTo>
                    <a:pt x="311023" y="206514"/>
                  </a:lnTo>
                  <a:lnTo>
                    <a:pt x="255219" y="206514"/>
                  </a:lnTo>
                  <a:lnTo>
                    <a:pt x="237797" y="202987"/>
                  </a:lnTo>
                  <a:lnTo>
                    <a:pt x="223553" y="193373"/>
                  </a:lnTo>
                  <a:lnTo>
                    <a:pt x="213940" y="179125"/>
                  </a:lnTo>
                  <a:lnTo>
                    <a:pt x="210413" y="161696"/>
                  </a:lnTo>
                  <a:lnTo>
                    <a:pt x="210807" y="159753"/>
                  </a:lnTo>
                  <a:close/>
                </a:path>
                <a:path w="354964" h="321944">
                  <a:moveTo>
                    <a:pt x="310313" y="116890"/>
                  </a:moveTo>
                  <a:lnTo>
                    <a:pt x="255219" y="116890"/>
                  </a:lnTo>
                  <a:lnTo>
                    <a:pt x="272641" y="120418"/>
                  </a:lnTo>
                  <a:lnTo>
                    <a:pt x="286885" y="130030"/>
                  </a:lnTo>
                  <a:lnTo>
                    <a:pt x="296497" y="144274"/>
                  </a:lnTo>
                  <a:lnTo>
                    <a:pt x="300024" y="161696"/>
                  </a:lnTo>
                  <a:lnTo>
                    <a:pt x="296497" y="179125"/>
                  </a:lnTo>
                  <a:lnTo>
                    <a:pt x="286885" y="193373"/>
                  </a:lnTo>
                  <a:lnTo>
                    <a:pt x="272641" y="202987"/>
                  </a:lnTo>
                  <a:lnTo>
                    <a:pt x="255219" y="206514"/>
                  </a:lnTo>
                  <a:lnTo>
                    <a:pt x="311023" y="206514"/>
                  </a:lnTo>
                  <a:lnTo>
                    <a:pt x="318282" y="196549"/>
                  </a:lnTo>
                  <a:lnTo>
                    <a:pt x="324947" y="179990"/>
                  </a:lnTo>
                  <a:lnTo>
                    <a:pt x="327304" y="161696"/>
                  </a:lnTo>
                  <a:lnTo>
                    <a:pt x="321631" y="133663"/>
                  </a:lnTo>
                  <a:lnTo>
                    <a:pt x="310313" y="116890"/>
                  </a:lnTo>
                  <a:close/>
                </a:path>
                <a:path w="354964" h="321944">
                  <a:moveTo>
                    <a:pt x="107149" y="0"/>
                  </a:moveTo>
                  <a:lnTo>
                    <a:pt x="79116" y="5673"/>
                  </a:lnTo>
                  <a:lnTo>
                    <a:pt x="56200" y="21135"/>
                  </a:lnTo>
                  <a:lnTo>
                    <a:pt x="40738" y="44051"/>
                  </a:lnTo>
                  <a:lnTo>
                    <a:pt x="35064" y="72085"/>
                  </a:lnTo>
                  <a:lnTo>
                    <a:pt x="37421" y="90373"/>
                  </a:lnTo>
                  <a:lnTo>
                    <a:pt x="44086" y="106932"/>
                  </a:lnTo>
                  <a:lnTo>
                    <a:pt x="54454" y="121164"/>
                  </a:lnTo>
                  <a:lnTo>
                    <a:pt x="67919" y="132473"/>
                  </a:lnTo>
                  <a:lnTo>
                    <a:pt x="146380" y="132473"/>
                  </a:lnTo>
                  <a:lnTo>
                    <a:pt x="159845" y="121164"/>
                  </a:lnTo>
                  <a:lnTo>
                    <a:pt x="162958" y="116890"/>
                  </a:lnTo>
                  <a:lnTo>
                    <a:pt x="107149" y="116890"/>
                  </a:lnTo>
                  <a:lnTo>
                    <a:pt x="89728" y="113363"/>
                  </a:lnTo>
                  <a:lnTo>
                    <a:pt x="75484" y="103751"/>
                  </a:lnTo>
                  <a:lnTo>
                    <a:pt x="65871" y="89507"/>
                  </a:lnTo>
                  <a:lnTo>
                    <a:pt x="62344" y="72085"/>
                  </a:lnTo>
                  <a:lnTo>
                    <a:pt x="65871" y="54661"/>
                  </a:lnTo>
                  <a:lnTo>
                    <a:pt x="75484" y="40412"/>
                  </a:lnTo>
                  <a:lnTo>
                    <a:pt x="89728" y="30796"/>
                  </a:lnTo>
                  <a:lnTo>
                    <a:pt x="107149" y="27266"/>
                  </a:lnTo>
                  <a:lnTo>
                    <a:pt x="162235" y="27266"/>
                  </a:lnTo>
                  <a:lnTo>
                    <a:pt x="158099" y="21135"/>
                  </a:lnTo>
                  <a:lnTo>
                    <a:pt x="135183" y="5673"/>
                  </a:lnTo>
                  <a:lnTo>
                    <a:pt x="107149" y="0"/>
                  </a:lnTo>
                  <a:close/>
                </a:path>
                <a:path w="354964" h="321944">
                  <a:moveTo>
                    <a:pt x="162235" y="27266"/>
                  </a:moveTo>
                  <a:lnTo>
                    <a:pt x="107149" y="27266"/>
                  </a:lnTo>
                  <a:lnTo>
                    <a:pt x="124573" y="30796"/>
                  </a:lnTo>
                  <a:lnTo>
                    <a:pt x="138822" y="40412"/>
                  </a:lnTo>
                  <a:lnTo>
                    <a:pt x="148438" y="54661"/>
                  </a:lnTo>
                  <a:lnTo>
                    <a:pt x="151968" y="72085"/>
                  </a:lnTo>
                  <a:lnTo>
                    <a:pt x="148438" y="89507"/>
                  </a:lnTo>
                  <a:lnTo>
                    <a:pt x="138822" y="103751"/>
                  </a:lnTo>
                  <a:lnTo>
                    <a:pt x="124573" y="113363"/>
                  </a:lnTo>
                  <a:lnTo>
                    <a:pt x="107149" y="116890"/>
                  </a:lnTo>
                  <a:lnTo>
                    <a:pt x="162958" y="116890"/>
                  </a:lnTo>
                  <a:lnTo>
                    <a:pt x="170213" y="106932"/>
                  </a:lnTo>
                  <a:lnTo>
                    <a:pt x="176878" y="90373"/>
                  </a:lnTo>
                  <a:lnTo>
                    <a:pt x="179235" y="72085"/>
                  </a:lnTo>
                  <a:lnTo>
                    <a:pt x="173561" y="44051"/>
                  </a:lnTo>
                  <a:lnTo>
                    <a:pt x="162235" y="27266"/>
                  </a:lnTo>
                  <a:close/>
                </a:path>
              </a:pathLst>
            </a:custGeom>
            <a:solidFill>
              <a:srgbClr val="FFFFFF"/>
            </a:solid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pic>
          <p:nvPicPr>
            <p:cNvPr id="30" name="object 16">
              <a:extLst>
                <a:ext uri="{FF2B5EF4-FFF2-40B4-BE49-F238E27FC236}">
                  <a16:creationId xmlns:a16="http://schemas.microsoft.com/office/drawing/2014/main" id="{BB9A395A-9EDD-BFAB-954B-818CD9EA5506}"/>
                </a:ext>
              </a:extLst>
            </p:cNvPr>
            <p:cNvPicPr/>
            <p:nvPr/>
          </p:nvPicPr>
          <p:blipFill>
            <a:blip r:embed="rId4" cstate="print"/>
            <a:stretch>
              <a:fillRect/>
            </a:stretch>
          </p:blipFill>
          <p:spPr>
            <a:xfrm>
              <a:off x="3971279" y="935958"/>
              <a:ext cx="1226837" cy="1275727"/>
            </a:xfrm>
            <a:prstGeom prst="rect">
              <a:avLst/>
            </a:prstGeom>
          </p:spPr>
        </p:pic>
      </p:grpSp>
      <p:grpSp>
        <p:nvGrpSpPr>
          <p:cNvPr id="12" name="object 17">
            <a:extLst>
              <a:ext uri="{FF2B5EF4-FFF2-40B4-BE49-F238E27FC236}">
                <a16:creationId xmlns:a16="http://schemas.microsoft.com/office/drawing/2014/main" id="{8FF24B90-943A-03E1-80CB-95EE64186AB6}"/>
              </a:ext>
            </a:extLst>
          </p:cNvPr>
          <p:cNvGrpSpPr/>
          <p:nvPr/>
        </p:nvGrpSpPr>
        <p:grpSpPr>
          <a:xfrm>
            <a:off x="8719386" y="2071481"/>
            <a:ext cx="2328452" cy="1954090"/>
            <a:chOff x="6584729" y="742880"/>
            <a:chExt cx="1797050" cy="1508125"/>
          </a:xfrm>
        </p:grpSpPr>
        <p:sp>
          <p:nvSpPr>
            <p:cNvPr id="13" name="object 18">
              <a:extLst>
                <a:ext uri="{FF2B5EF4-FFF2-40B4-BE49-F238E27FC236}">
                  <a16:creationId xmlns:a16="http://schemas.microsoft.com/office/drawing/2014/main" id="{57F748F1-00D1-9451-CE0D-DEAA63E69EB9}"/>
                </a:ext>
              </a:extLst>
            </p:cNvPr>
            <p:cNvSpPr/>
            <p:nvPr/>
          </p:nvSpPr>
          <p:spPr>
            <a:xfrm>
              <a:off x="6956173" y="794665"/>
              <a:ext cx="985519" cy="1404620"/>
            </a:xfrm>
            <a:custGeom>
              <a:avLst/>
              <a:gdLst/>
              <a:ahLst/>
              <a:cxnLst/>
              <a:rect l="l" t="t" r="r" b="b"/>
              <a:pathLst>
                <a:path w="985520" h="1404620">
                  <a:moveTo>
                    <a:pt x="340161" y="599162"/>
                  </a:moveTo>
                  <a:lnTo>
                    <a:pt x="300300" y="659466"/>
                  </a:lnTo>
                  <a:lnTo>
                    <a:pt x="262483" y="719090"/>
                  </a:lnTo>
                  <a:lnTo>
                    <a:pt x="226805" y="777793"/>
                  </a:lnTo>
                  <a:lnTo>
                    <a:pt x="193359" y="835337"/>
                  </a:lnTo>
                  <a:lnTo>
                    <a:pt x="162243" y="891482"/>
                  </a:lnTo>
                  <a:lnTo>
                    <a:pt x="133549" y="945989"/>
                  </a:lnTo>
                  <a:lnTo>
                    <a:pt x="107373" y="998618"/>
                  </a:lnTo>
                  <a:lnTo>
                    <a:pt x="83811" y="1049130"/>
                  </a:lnTo>
                  <a:lnTo>
                    <a:pt x="62956" y="1097285"/>
                  </a:lnTo>
                  <a:lnTo>
                    <a:pt x="44903" y="1142845"/>
                  </a:lnTo>
                  <a:lnTo>
                    <a:pt x="29748" y="1185569"/>
                  </a:lnTo>
                  <a:lnTo>
                    <a:pt x="17585" y="1225219"/>
                  </a:lnTo>
                  <a:lnTo>
                    <a:pt x="2616" y="1294337"/>
                  </a:lnTo>
                  <a:lnTo>
                    <a:pt x="0" y="1323327"/>
                  </a:lnTo>
                  <a:lnTo>
                    <a:pt x="754" y="1348284"/>
                  </a:lnTo>
                  <a:lnTo>
                    <a:pt x="12759" y="1385145"/>
                  </a:lnTo>
                  <a:lnTo>
                    <a:pt x="56989" y="1404051"/>
                  </a:lnTo>
                  <a:lnTo>
                    <a:pt x="77750" y="1400216"/>
                  </a:lnTo>
                  <a:lnTo>
                    <a:pt x="127070" y="1378281"/>
                  </a:lnTo>
                  <a:lnTo>
                    <a:pt x="185547" y="1338509"/>
                  </a:lnTo>
                  <a:lnTo>
                    <a:pt x="217752" y="1312379"/>
                  </a:lnTo>
                  <a:lnTo>
                    <a:pt x="251688" y="1282323"/>
                  </a:lnTo>
                  <a:lnTo>
                    <a:pt x="287167" y="1248518"/>
                  </a:lnTo>
                  <a:lnTo>
                    <a:pt x="324003" y="1211142"/>
                  </a:lnTo>
                  <a:lnTo>
                    <a:pt x="362009" y="1170373"/>
                  </a:lnTo>
                  <a:lnTo>
                    <a:pt x="401000" y="1126388"/>
                  </a:lnTo>
                  <a:lnTo>
                    <a:pt x="440789" y="1079365"/>
                  </a:lnTo>
                  <a:lnTo>
                    <a:pt x="481189" y="1029480"/>
                  </a:lnTo>
                  <a:lnTo>
                    <a:pt x="522014" y="976913"/>
                  </a:lnTo>
                  <a:lnTo>
                    <a:pt x="563078" y="921840"/>
                  </a:lnTo>
                  <a:lnTo>
                    <a:pt x="604195" y="864440"/>
                  </a:lnTo>
                  <a:lnTo>
                    <a:pt x="645177" y="804889"/>
                  </a:lnTo>
                  <a:lnTo>
                    <a:pt x="685038" y="744585"/>
                  </a:lnTo>
                  <a:lnTo>
                    <a:pt x="722855" y="684961"/>
                  </a:lnTo>
                  <a:lnTo>
                    <a:pt x="758534" y="626258"/>
                  </a:lnTo>
                  <a:lnTo>
                    <a:pt x="791979" y="568715"/>
                  </a:lnTo>
                  <a:lnTo>
                    <a:pt x="823096" y="512570"/>
                  </a:lnTo>
                  <a:lnTo>
                    <a:pt x="851790" y="458064"/>
                  </a:lnTo>
                  <a:lnTo>
                    <a:pt x="877965" y="405436"/>
                  </a:lnTo>
                  <a:lnTo>
                    <a:pt x="901528" y="354925"/>
                  </a:lnTo>
                  <a:lnTo>
                    <a:pt x="922383" y="306770"/>
                  </a:lnTo>
                  <a:lnTo>
                    <a:pt x="940435" y="261211"/>
                  </a:lnTo>
                  <a:lnTo>
                    <a:pt x="955590" y="218487"/>
                  </a:lnTo>
                  <a:lnTo>
                    <a:pt x="967753" y="178837"/>
                  </a:lnTo>
                  <a:lnTo>
                    <a:pt x="982722" y="109719"/>
                  </a:lnTo>
                  <a:lnTo>
                    <a:pt x="985339" y="80729"/>
                  </a:lnTo>
                  <a:lnTo>
                    <a:pt x="984584" y="55771"/>
                  </a:lnTo>
                  <a:lnTo>
                    <a:pt x="972580" y="18908"/>
                  </a:lnTo>
                  <a:lnTo>
                    <a:pt x="928349" y="0"/>
                  </a:lnTo>
                  <a:lnTo>
                    <a:pt x="907588" y="3835"/>
                  </a:lnTo>
                  <a:lnTo>
                    <a:pt x="858266" y="25772"/>
                  </a:lnTo>
                  <a:lnTo>
                    <a:pt x="799788" y="65544"/>
                  </a:lnTo>
                  <a:lnTo>
                    <a:pt x="767582" y="91675"/>
                  </a:lnTo>
                  <a:lnTo>
                    <a:pt x="733646" y="121732"/>
                  </a:lnTo>
                  <a:lnTo>
                    <a:pt x="698167" y="155537"/>
                  </a:lnTo>
                  <a:lnTo>
                    <a:pt x="661330" y="192913"/>
                  </a:lnTo>
                  <a:lnTo>
                    <a:pt x="623324" y="233683"/>
                  </a:lnTo>
                  <a:lnTo>
                    <a:pt x="584333" y="277668"/>
                  </a:lnTo>
                  <a:lnTo>
                    <a:pt x="544544" y="324691"/>
                  </a:lnTo>
                  <a:lnTo>
                    <a:pt x="504144" y="374575"/>
                  </a:lnTo>
                  <a:lnTo>
                    <a:pt x="463320" y="427141"/>
                  </a:lnTo>
                  <a:lnTo>
                    <a:pt x="422257" y="482213"/>
                  </a:lnTo>
                  <a:lnTo>
                    <a:pt x="381142" y="539612"/>
                  </a:lnTo>
                  <a:lnTo>
                    <a:pt x="340161" y="599162"/>
                  </a:lnTo>
                  <a:close/>
                </a:path>
              </a:pathLst>
            </a:custGeom>
            <a:ln w="11557">
              <a:solidFill>
                <a:srgbClr val="6E7878"/>
              </a:solidFill>
            </a:ln>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4" name="object 19">
              <a:extLst>
                <a:ext uri="{FF2B5EF4-FFF2-40B4-BE49-F238E27FC236}">
                  <a16:creationId xmlns:a16="http://schemas.microsoft.com/office/drawing/2014/main" id="{533EC283-2430-A51D-EF60-53426497243B}"/>
                </a:ext>
              </a:extLst>
            </p:cNvPr>
            <p:cNvSpPr/>
            <p:nvPr/>
          </p:nvSpPr>
          <p:spPr>
            <a:xfrm>
              <a:off x="6590882" y="1300806"/>
              <a:ext cx="1784350" cy="391795"/>
            </a:xfrm>
            <a:custGeom>
              <a:avLst/>
              <a:gdLst/>
              <a:ahLst/>
              <a:cxnLst/>
              <a:rect l="l" t="t" r="r" b="b"/>
              <a:pathLst>
                <a:path w="1784350" h="391794">
                  <a:moveTo>
                    <a:pt x="892086" y="391769"/>
                  </a:moveTo>
                  <a:lnTo>
                    <a:pt x="965250" y="391120"/>
                  </a:lnTo>
                  <a:lnTo>
                    <a:pt x="1036786" y="389205"/>
                  </a:lnTo>
                  <a:lnTo>
                    <a:pt x="1106464" y="386077"/>
                  </a:lnTo>
                  <a:lnTo>
                    <a:pt x="1174053" y="381783"/>
                  </a:lnTo>
                  <a:lnTo>
                    <a:pt x="1239325" y="376377"/>
                  </a:lnTo>
                  <a:lnTo>
                    <a:pt x="1302050" y="369906"/>
                  </a:lnTo>
                  <a:lnTo>
                    <a:pt x="1361998" y="362423"/>
                  </a:lnTo>
                  <a:lnTo>
                    <a:pt x="1418939" y="353977"/>
                  </a:lnTo>
                  <a:lnTo>
                    <a:pt x="1472645" y="344619"/>
                  </a:lnTo>
                  <a:lnTo>
                    <a:pt x="1522885" y="334398"/>
                  </a:lnTo>
                  <a:lnTo>
                    <a:pt x="1569430" y="323367"/>
                  </a:lnTo>
                  <a:lnTo>
                    <a:pt x="1612050" y="311574"/>
                  </a:lnTo>
                  <a:lnTo>
                    <a:pt x="1650516" y="299071"/>
                  </a:lnTo>
                  <a:lnTo>
                    <a:pt x="1714067" y="272135"/>
                  </a:lnTo>
                  <a:lnTo>
                    <a:pt x="1758245" y="242960"/>
                  </a:lnTo>
                  <a:lnTo>
                    <a:pt x="1781214" y="211951"/>
                  </a:lnTo>
                  <a:lnTo>
                    <a:pt x="1784172" y="195884"/>
                  </a:lnTo>
                  <a:lnTo>
                    <a:pt x="1781214" y="179819"/>
                  </a:lnTo>
                  <a:lnTo>
                    <a:pt x="1758245" y="148813"/>
                  </a:lnTo>
                  <a:lnTo>
                    <a:pt x="1714067" y="119639"/>
                  </a:lnTo>
                  <a:lnTo>
                    <a:pt x="1650516" y="92703"/>
                  </a:lnTo>
                  <a:lnTo>
                    <a:pt x="1612050" y="80200"/>
                  </a:lnTo>
                  <a:lnTo>
                    <a:pt x="1569430" y="68407"/>
                  </a:lnTo>
                  <a:lnTo>
                    <a:pt x="1522885" y="57375"/>
                  </a:lnTo>
                  <a:lnTo>
                    <a:pt x="1472645" y="47154"/>
                  </a:lnTo>
                  <a:lnTo>
                    <a:pt x="1418939" y="37796"/>
                  </a:lnTo>
                  <a:lnTo>
                    <a:pt x="1361998" y="29349"/>
                  </a:lnTo>
                  <a:lnTo>
                    <a:pt x="1302050" y="21865"/>
                  </a:lnTo>
                  <a:lnTo>
                    <a:pt x="1239325" y="15394"/>
                  </a:lnTo>
                  <a:lnTo>
                    <a:pt x="1174053" y="9986"/>
                  </a:lnTo>
                  <a:lnTo>
                    <a:pt x="1106464" y="5693"/>
                  </a:lnTo>
                  <a:lnTo>
                    <a:pt x="1036786" y="2563"/>
                  </a:lnTo>
                  <a:lnTo>
                    <a:pt x="965250" y="649"/>
                  </a:lnTo>
                  <a:lnTo>
                    <a:pt x="892086" y="0"/>
                  </a:lnTo>
                  <a:lnTo>
                    <a:pt x="818921" y="649"/>
                  </a:lnTo>
                  <a:lnTo>
                    <a:pt x="747385" y="2563"/>
                  </a:lnTo>
                  <a:lnTo>
                    <a:pt x="677708" y="5693"/>
                  </a:lnTo>
                  <a:lnTo>
                    <a:pt x="610118" y="9986"/>
                  </a:lnTo>
                  <a:lnTo>
                    <a:pt x="544846" y="15394"/>
                  </a:lnTo>
                  <a:lnTo>
                    <a:pt x="482121" y="21865"/>
                  </a:lnTo>
                  <a:lnTo>
                    <a:pt x="422173" y="29349"/>
                  </a:lnTo>
                  <a:lnTo>
                    <a:pt x="365232" y="37796"/>
                  </a:lnTo>
                  <a:lnTo>
                    <a:pt x="311526" y="47154"/>
                  </a:lnTo>
                  <a:lnTo>
                    <a:pt x="261286" y="57375"/>
                  </a:lnTo>
                  <a:lnTo>
                    <a:pt x="214741" y="68407"/>
                  </a:lnTo>
                  <a:lnTo>
                    <a:pt x="172121" y="80200"/>
                  </a:lnTo>
                  <a:lnTo>
                    <a:pt x="133655" y="92703"/>
                  </a:lnTo>
                  <a:lnTo>
                    <a:pt x="70104" y="119639"/>
                  </a:lnTo>
                  <a:lnTo>
                    <a:pt x="25926" y="148813"/>
                  </a:lnTo>
                  <a:lnTo>
                    <a:pt x="2957" y="179819"/>
                  </a:lnTo>
                  <a:lnTo>
                    <a:pt x="0" y="195884"/>
                  </a:lnTo>
                  <a:lnTo>
                    <a:pt x="2957" y="211951"/>
                  </a:lnTo>
                  <a:lnTo>
                    <a:pt x="25926" y="242960"/>
                  </a:lnTo>
                  <a:lnTo>
                    <a:pt x="70104" y="272135"/>
                  </a:lnTo>
                  <a:lnTo>
                    <a:pt x="133655" y="299071"/>
                  </a:lnTo>
                  <a:lnTo>
                    <a:pt x="172121" y="311574"/>
                  </a:lnTo>
                  <a:lnTo>
                    <a:pt x="214741" y="323367"/>
                  </a:lnTo>
                  <a:lnTo>
                    <a:pt x="261286" y="334398"/>
                  </a:lnTo>
                  <a:lnTo>
                    <a:pt x="311526" y="344619"/>
                  </a:lnTo>
                  <a:lnTo>
                    <a:pt x="365232" y="353977"/>
                  </a:lnTo>
                  <a:lnTo>
                    <a:pt x="422173" y="362423"/>
                  </a:lnTo>
                  <a:lnTo>
                    <a:pt x="482121" y="369906"/>
                  </a:lnTo>
                  <a:lnTo>
                    <a:pt x="544846" y="376377"/>
                  </a:lnTo>
                  <a:lnTo>
                    <a:pt x="610118" y="381783"/>
                  </a:lnTo>
                  <a:lnTo>
                    <a:pt x="677708" y="386077"/>
                  </a:lnTo>
                  <a:lnTo>
                    <a:pt x="747385" y="389205"/>
                  </a:lnTo>
                  <a:lnTo>
                    <a:pt x="818921" y="391120"/>
                  </a:lnTo>
                  <a:lnTo>
                    <a:pt x="892086" y="391769"/>
                  </a:lnTo>
                  <a:close/>
                </a:path>
              </a:pathLst>
            </a:custGeom>
            <a:ln w="12306">
              <a:solidFill>
                <a:srgbClr val="6E7878"/>
              </a:solidFill>
            </a:ln>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5" name="object 20">
              <a:extLst>
                <a:ext uri="{FF2B5EF4-FFF2-40B4-BE49-F238E27FC236}">
                  <a16:creationId xmlns:a16="http://schemas.microsoft.com/office/drawing/2014/main" id="{B68995C8-DCC4-44DC-E622-28BFFEDD31CB}"/>
                </a:ext>
              </a:extLst>
            </p:cNvPr>
            <p:cNvSpPr/>
            <p:nvPr/>
          </p:nvSpPr>
          <p:spPr>
            <a:xfrm>
              <a:off x="6921887" y="749033"/>
              <a:ext cx="1049655" cy="1495425"/>
            </a:xfrm>
            <a:custGeom>
              <a:avLst/>
              <a:gdLst/>
              <a:ahLst/>
              <a:cxnLst/>
              <a:rect l="l" t="t" r="r" b="b"/>
              <a:pathLst>
                <a:path w="1049654" h="1495425">
                  <a:moveTo>
                    <a:pt x="687135" y="638123"/>
                  </a:moveTo>
                  <a:lnTo>
                    <a:pt x="727509" y="699143"/>
                  </a:lnTo>
                  <a:lnTo>
                    <a:pt x="765924" y="759520"/>
                  </a:lnTo>
                  <a:lnTo>
                    <a:pt x="802292" y="819036"/>
                  </a:lnTo>
                  <a:lnTo>
                    <a:pt x="836528" y="877471"/>
                  </a:lnTo>
                  <a:lnTo>
                    <a:pt x="868545" y="934608"/>
                  </a:lnTo>
                  <a:lnTo>
                    <a:pt x="898255" y="990228"/>
                  </a:lnTo>
                  <a:lnTo>
                    <a:pt x="925573" y="1044112"/>
                  </a:lnTo>
                  <a:lnTo>
                    <a:pt x="950411" y="1096042"/>
                  </a:lnTo>
                  <a:lnTo>
                    <a:pt x="972684" y="1145800"/>
                  </a:lnTo>
                  <a:lnTo>
                    <a:pt x="992305" y="1193166"/>
                  </a:lnTo>
                  <a:lnTo>
                    <a:pt x="1009187" y="1237922"/>
                  </a:lnTo>
                  <a:lnTo>
                    <a:pt x="1023243" y="1279850"/>
                  </a:lnTo>
                  <a:lnTo>
                    <a:pt x="1034387" y="1318731"/>
                  </a:lnTo>
                  <a:lnTo>
                    <a:pt x="1047593" y="1386479"/>
                  </a:lnTo>
                  <a:lnTo>
                    <a:pt x="1049481" y="1414909"/>
                  </a:lnTo>
                  <a:lnTo>
                    <a:pt x="1048111" y="1439418"/>
                  </a:lnTo>
                  <a:lnTo>
                    <a:pt x="1035249" y="1475798"/>
                  </a:lnTo>
                  <a:lnTo>
                    <a:pt x="990714" y="1495319"/>
                  </a:lnTo>
                  <a:lnTo>
                    <a:pt x="970061" y="1492060"/>
                  </a:lnTo>
                  <a:lnTo>
                    <a:pt x="921172" y="1471748"/>
                  </a:lnTo>
                  <a:lnTo>
                    <a:pt x="863305" y="1434126"/>
                  </a:lnTo>
                  <a:lnTo>
                    <a:pt x="831431" y="1409228"/>
                  </a:lnTo>
                  <a:lnTo>
                    <a:pt x="797822" y="1380489"/>
                  </a:lnTo>
                  <a:lnTo>
                    <a:pt x="762649" y="1348071"/>
                  </a:lnTo>
                  <a:lnTo>
                    <a:pt x="726083" y="1312136"/>
                  </a:lnTo>
                  <a:lnTo>
                    <a:pt x="688293" y="1272845"/>
                  </a:lnTo>
                  <a:lnTo>
                    <a:pt x="649450" y="1230362"/>
                  </a:lnTo>
                  <a:lnTo>
                    <a:pt x="609723" y="1184848"/>
                  </a:lnTo>
                  <a:lnTo>
                    <a:pt x="569284" y="1136466"/>
                  </a:lnTo>
                  <a:lnTo>
                    <a:pt x="528301" y="1085377"/>
                  </a:lnTo>
                  <a:lnTo>
                    <a:pt x="486946" y="1031743"/>
                  </a:lnTo>
                  <a:lnTo>
                    <a:pt x="445388" y="975728"/>
                  </a:lnTo>
                  <a:lnTo>
                    <a:pt x="403798" y="917492"/>
                  </a:lnTo>
                  <a:lnTo>
                    <a:pt x="362345" y="857198"/>
                  </a:lnTo>
                  <a:lnTo>
                    <a:pt x="321971" y="796178"/>
                  </a:lnTo>
                  <a:lnTo>
                    <a:pt x="283556" y="735801"/>
                  </a:lnTo>
                  <a:lnTo>
                    <a:pt x="247188" y="676286"/>
                  </a:lnTo>
                  <a:lnTo>
                    <a:pt x="212952" y="617850"/>
                  </a:lnTo>
                  <a:lnTo>
                    <a:pt x="180936" y="560713"/>
                  </a:lnTo>
                  <a:lnTo>
                    <a:pt x="151226" y="505094"/>
                  </a:lnTo>
                  <a:lnTo>
                    <a:pt x="123908" y="451209"/>
                  </a:lnTo>
                  <a:lnTo>
                    <a:pt x="99069" y="399279"/>
                  </a:lnTo>
                  <a:lnTo>
                    <a:pt x="76796" y="349522"/>
                  </a:lnTo>
                  <a:lnTo>
                    <a:pt x="57175" y="302156"/>
                  </a:lnTo>
                  <a:lnTo>
                    <a:pt x="40294" y="257400"/>
                  </a:lnTo>
                  <a:lnTo>
                    <a:pt x="26237" y="215472"/>
                  </a:lnTo>
                  <a:lnTo>
                    <a:pt x="15093" y="176590"/>
                  </a:lnTo>
                  <a:lnTo>
                    <a:pt x="1888" y="108842"/>
                  </a:lnTo>
                  <a:lnTo>
                    <a:pt x="0" y="80413"/>
                  </a:lnTo>
                  <a:lnTo>
                    <a:pt x="1370" y="55904"/>
                  </a:lnTo>
                  <a:lnTo>
                    <a:pt x="14232" y="19524"/>
                  </a:lnTo>
                  <a:lnTo>
                    <a:pt x="58767" y="0"/>
                  </a:lnTo>
                  <a:lnTo>
                    <a:pt x="79420" y="3257"/>
                  </a:lnTo>
                  <a:lnTo>
                    <a:pt x="128310" y="23568"/>
                  </a:lnTo>
                  <a:lnTo>
                    <a:pt x="186178" y="61190"/>
                  </a:lnTo>
                  <a:lnTo>
                    <a:pt x="218053" y="86088"/>
                  </a:lnTo>
                  <a:lnTo>
                    <a:pt x="251663" y="114827"/>
                  </a:lnTo>
                  <a:lnTo>
                    <a:pt x="286836" y="147246"/>
                  </a:lnTo>
                  <a:lnTo>
                    <a:pt x="323403" y="183182"/>
                  </a:lnTo>
                  <a:lnTo>
                    <a:pt x="361193" y="222473"/>
                  </a:lnTo>
                  <a:lnTo>
                    <a:pt x="400036" y="264957"/>
                  </a:lnTo>
                  <a:lnTo>
                    <a:pt x="439763" y="310471"/>
                  </a:lnTo>
                  <a:lnTo>
                    <a:pt x="480202" y="358854"/>
                  </a:lnTo>
                  <a:lnTo>
                    <a:pt x="521184" y="409944"/>
                  </a:lnTo>
                  <a:lnTo>
                    <a:pt x="562538" y="463578"/>
                  </a:lnTo>
                  <a:lnTo>
                    <a:pt x="604095" y="519594"/>
                  </a:lnTo>
                  <a:lnTo>
                    <a:pt x="645684" y="577830"/>
                  </a:lnTo>
                  <a:lnTo>
                    <a:pt x="687135" y="638123"/>
                  </a:lnTo>
                  <a:close/>
                </a:path>
              </a:pathLst>
            </a:custGeom>
            <a:ln w="12306">
              <a:solidFill>
                <a:srgbClr val="6E7878"/>
              </a:solidFill>
            </a:ln>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pic>
          <p:nvPicPr>
            <p:cNvPr id="16" name="object 21">
              <a:extLst>
                <a:ext uri="{FF2B5EF4-FFF2-40B4-BE49-F238E27FC236}">
                  <a16:creationId xmlns:a16="http://schemas.microsoft.com/office/drawing/2014/main" id="{6116A04B-B450-ADD2-4978-DE88F658729E}"/>
                </a:ext>
              </a:extLst>
            </p:cNvPr>
            <p:cNvPicPr/>
            <p:nvPr/>
          </p:nvPicPr>
          <p:blipFill>
            <a:blip r:embed="rId5" cstate="print"/>
            <a:stretch>
              <a:fillRect/>
            </a:stretch>
          </p:blipFill>
          <p:spPr>
            <a:xfrm>
              <a:off x="8096744" y="1565733"/>
              <a:ext cx="130657" cy="132994"/>
            </a:xfrm>
            <a:prstGeom prst="rect">
              <a:avLst/>
            </a:prstGeom>
          </p:spPr>
        </p:pic>
        <p:pic>
          <p:nvPicPr>
            <p:cNvPr id="17" name="object 22">
              <a:extLst>
                <a:ext uri="{FF2B5EF4-FFF2-40B4-BE49-F238E27FC236}">
                  <a16:creationId xmlns:a16="http://schemas.microsoft.com/office/drawing/2014/main" id="{39FC09BE-B07B-4B2B-8811-D373FD2E6CEF}"/>
                </a:ext>
              </a:extLst>
            </p:cNvPr>
            <p:cNvPicPr/>
            <p:nvPr/>
          </p:nvPicPr>
          <p:blipFill>
            <a:blip r:embed="rId5" cstate="print"/>
            <a:stretch>
              <a:fillRect/>
            </a:stretch>
          </p:blipFill>
          <p:spPr>
            <a:xfrm>
              <a:off x="7140982" y="837428"/>
              <a:ext cx="130657" cy="132994"/>
            </a:xfrm>
            <a:prstGeom prst="rect">
              <a:avLst/>
            </a:prstGeom>
          </p:spPr>
        </p:pic>
        <p:pic>
          <p:nvPicPr>
            <p:cNvPr id="18" name="object 23">
              <a:extLst>
                <a:ext uri="{FF2B5EF4-FFF2-40B4-BE49-F238E27FC236}">
                  <a16:creationId xmlns:a16="http://schemas.microsoft.com/office/drawing/2014/main" id="{C9050E1B-AC1D-7768-8316-F380FB986A30}"/>
                </a:ext>
              </a:extLst>
            </p:cNvPr>
            <p:cNvPicPr/>
            <p:nvPr/>
          </p:nvPicPr>
          <p:blipFill>
            <a:blip r:embed="rId5" cstate="print"/>
            <a:stretch>
              <a:fillRect/>
            </a:stretch>
          </p:blipFill>
          <p:spPr>
            <a:xfrm>
              <a:off x="7873997" y="1892938"/>
              <a:ext cx="130657" cy="132994"/>
            </a:xfrm>
            <a:prstGeom prst="rect">
              <a:avLst/>
            </a:prstGeom>
          </p:spPr>
        </p:pic>
        <p:pic>
          <p:nvPicPr>
            <p:cNvPr id="19" name="object 24">
              <a:extLst>
                <a:ext uri="{FF2B5EF4-FFF2-40B4-BE49-F238E27FC236}">
                  <a16:creationId xmlns:a16="http://schemas.microsoft.com/office/drawing/2014/main" id="{F0B33543-463C-25CB-C936-D5CE333E2DA6}"/>
                </a:ext>
              </a:extLst>
            </p:cNvPr>
            <p:cNvPicPr/>
            <p:nvPr/>
          </p:nvPicPr>
          <p:blipFill>
            <a:blip r:embed="rId5" cstate="print"/>
            <a:stretch>
              <a:fillRect/>
            </a:stretch>
          </p:blipFill>
          <p:spPr>
            <a:xfrm>
              <a:off x="7821485" y="1017740"/>
              <a:ext cx="130657" cy="132994"/>
            </a:xfrm>
            <a:prstGeom prst="rect">
              <a:avLst/>
            </a:prstGeom>
          </p:spPr>
        </p:pic>
        <p:pic>
          <p:nvPicPr>
            <p:cNvPr id="20" name="object 25">
              <a:extLst>
                <a:ext uri="{FF2B5EF4-FFF2-40B4-BE49-F238E27FC236}">
                  <a16:creationId xmlns:a16="http://schemas.microsoft.com/office/drawing/2014/main" id="{695228E6-9950-2C50-FDCD-BE44DD33D9FD}"/>
                </a:ext>
              </a:extLst>
            </p:cNvPr>
            <p:cNvPicPr/>
            <p:nvPr/>
          </p:nvPicPr>
          <p:blipFill>
            <a:blip r:embed="rId6" cstate="print"/>
            <a:stretch>
              <a:fillRect/>
            </a:stretch>
          </p:blipFill>
          <p:spPr>
            <a:xfrm>
              <a:off x="6785066" y="1294663"/>
              <a:ext cx="130657" cy="132994"/>
            </a:xfrm>
            <a:prstGeom prst="rect">
              <a:avLst/>
            </a:prstGeom>
          </p:spPr>
        </p:pic>
        <p:pic>
          <p:nvPicPr>
            <p:cNvPr id="21" name="object 26">
              <a:extLst>
                <a:ext uri="{FF2B5EF4-FFF2-40B4-BE49-F238E27FC236}">
                  <a16:creationId xmlns:a16="http://schemas.microsoft.com/office/drawing/2014/main" id="{534C8B1E-4A84-07FF-448C-98C52F8806C0}"/>
                </a:ext>
              </a:extLst>
            </p:cNvPr>
            <p:cNvPicPr/>
            <p:nvPr/>
          </p:nvPicPr>
          <p:blipFill>
            <a:blip r:embed="rId5" cstate="print"/>
            <a:stretch>
              <a:fillRect/>
            </a:stretch>
          </p:blipFill>
          <p:spPr>
            <a:xfrm>
              <a:off x="6921497" y="1892938"/>
              <a:ext cx="130657" cy="132994"/>
            </a:xfrm>
            <a:prstGeom prst="rect">
              <a:avLst/>
            </a:prstGeom>
          </p:spPr>
        </p:pic>
        <p:sp>
          <p:nvSpPr>
            <p:cNvPr id="22" name="object 27">
              <a:extLst>
                <a:ext uri="{FF2B5EF4-FFF2-40B4-BE49-F238E27FC236}">
                  <a16:creationId xmlns:a16="http://schemas.microsoft.com/office/drawing/2014/main" id="{7045BE97-86D7-E2DE-0A0C-898BA8F9C045}"/>
                </a:ext>
              </a:extLst>
            </p:cNvPr>
            <p:cNvSpPr/>
            <p:nvPr/>
          </p:nvSpPr>
          <p:spPr>
            <a:xfrm>
              <a:off x="7205359" y="1224807"/>
              <a:ext cx="555625" cy="544195"/>
            </a:xfrm>
            <a:custGeom>
              <a:avLst/>
              <a:gdLst/>
              <a:ahLst/>
              <a:cxnLst/>
              <a:rect l="l" t="t" r="r" b="b"/>
              <a:pathLst>
                <a:path w="555625" h="544194">
                  <a:moveTo>
                    <a:pt x="277609" y="0"/>
                  </a:moveTo>
                  <a:lnTo>
                    <a:pt x="227709" y="4380"/>
                  </a:lnTo>
                  <a:lnTo>
                    <a:pt x="180744" y="17010"/>
                  </a:lnTo>
                  <a:lnTo>
                    <a:pt x="137496" y="37120"/>
                  </a:lnTo>
                  <a:lnTo>
                    <a:pt x="98751" y="63944"/>
                  </a:lnTo>
                  <a:lnTo>
                    <a:pt x="65291" y="96713"/>
                  </a:lnTo>
                  <a:lnTo>
                    <a:pt x="37902" y="134659"/>
                  </a:lnTo>
                  <a:lnTo>
                    <a:pt x="17368" y="177014"/>
                  </a:lnTo>
                  <a:lnTo>
                    <a:pt x="4472" y="223011"/>
                  </a:lnTo>
                  <a:lnTo>
                    <a:pt x="0" y="271881"/>
                  </a:lnTo>
                  <a:lnTo>
                    <a:pt x="4472" y="320755"/>
                  </a:lnTo>
                  <a:lnTo>
                    <a:pt x="17368" y="366755"/>
                  </a:lnTo>
                  <a:lnTo>
                    <a:pt x="37902" y="409112"/>
                  </a:lnTo>
                  <a:lnTo>
                    <a:pt x="65291" y="447060"/>
                  </a:lnTo>
                  <a:lnTo>
                    <a:pt x="98751" y="479830"/>
                  </a:lnTo>
                  <a:lnTo>
                    <a:pt x="137496" y="506654"/>
                  </a:lnTo>
                  <a:lnTo>
                    <a:pt x="180744" y="526765"/>
                  </a:lnTo>
                  <a:lnTo>
                    <a:pt x="227709" y="539395"/>
                  </a:lnTo>
                  <a:lnTo>
                    <a:pt x="277609" y="543775"/>
                  </a:lnTo>
                  <a:lnTo>
                    <a:pt x="327508" y="539395"/>
                  </a:lnTo>
                  <a:lnTo>
                    <a:pt x="374474" y="526765"/>
                  </a:lnTo>
                  <a:lnTo>
                    <a:pt x="417721" y="506654"/>
                  </a:lnTo>
                  <a:lnTo>
                    <a:pt x="456467" y="479830"/>
                  </a:lnTo>
                  <a:lnTo>
                    <a:pt x="489926" y="447060"/>
                  </a:lnTo>
                  <a:lnTo>
                    <a:pt x="517315" y="409112"/>
                  </a:lnTo>
                  <a:lnTo>
                    <a:pt x="537850" y="366755"/>
                  </a:lnTo>
                  <a:lnTo>
                    <a:pt x="550745" y="320755"/>
                  </a:lnTo>
                  <a:lnTo>
                    <a:pt x="555218" y="271881"/>
                  </a:lnTo>
                  <a:lnTo>
                    <a:pt x="550745" y="223011"/>
                  </a:lnTo>
                  <a:lnTo>
                    <a:pt x="537850" y="177014"/>
                  </a:lnTo>
                  <a:lnTo>
                    <a:pt x="517315" y="134659"/>
                  </a:lnTo>
                  <a:lnTo>
                    <a:pt x="489926" y="96713"/>
                  </a:lnTo>
                  <a:lnTo>
                    <a:pt x="456467" y="63944"/>
                  </a:lnTo>
                  <a:lnTo>
                    <a:pt x="417721" y="37120"/>
                  </a:lnTo>
                  <a:lnTo>
                    <a:pt x="374474" y="17010"/>
                  </a:lnTo>
                  <a:lnTo>
                    <a:pt x="327508" y="4380"/>
                  </a:lnTo>
                  <a:lnTo>
                    <a:pt x="277609" y="0"/>
                  </a:lnTo>
                  <a:close/>
                </a:path>
              </a:pathLst>
            </a:custGeom>
            <a:solidFill>
              <a:srgbClr val="009AD6"/>
            </a:solid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3" name="object 28">
              <a:extLst>
                <a:ext uri="{FF2B5EF4-FFF2-40B4-BE49-F238E27FC236}">
                  <a16:creationId xmlns:a16="http://schemas.microsoft.com/office/drawing/2014/main" id="{EBA4BCF9-6DB0-537E-0C75-30A1A9513D97}"/>
                </a:ext>
              </a:extLst>
            </p:cNvPr>
            <p:cNvSpPr/>
            <p:nvPr/>
          </p:nvSpPr>
          <p:spPr>
            <a:xfrm>
              <a:off x="7310728" y="1337847"/>
              <a:ext cx="344805" cy="318135"/>
            </a:xfrm>
            <a:custGeom>
              <a:avLst/>
              <a:gdLst/>
              <a:ahLst/>
              <a:cxnLst/>
              <a:rect l="l" t="t" r="r" b="b"/>
              <a:pathLst>
                <a:path w="344804" h="318135">
                  <a:moveTo>
                    <a:pt x="236829" y="288810"/>
                  </a:moveTo>
                  <a:lnTo>
                    <a:pt x="107645" y="288810"/>
                  </a:lnTo>
                  <a:lnTo>
                    <a:pt x="107645" y="317690"/>
                  </a:lnTo>
                  <a:lnTo>
                    <a:pt x="236829" y="317690"/>
                  </a:lnTo>
                  <a:lnTo>
                    <a:pt x="236829" y="288810"/>
                  </a:lnTo>
                  <a:close/>
                </a:path>
                <a:path w="344804" h="318135">
                  <a:moveTo>
                    <a:pt x="186588" y="245490"/>
                  </a:moveTo>
                  <a:lnTo>
                    <a:pt x="157886" y="245490"/>
                  </a:lnTo>
                  <a:lnTo>
                    <a:pt x="157886" y="288810"/>
                  </a:lnTo>
                  <a:lnTo>
                    <a:pt x="186588" y="288810"/>
                  </a:lnTo>
                  <a:lnTo>
                    <a:pt x="186588" y="245490"/>
                  </a:lnTo>
                  <a:close/>
                </a:path>
                <a:path w="344804" h="318135">
                  <a:moveTo>
                    <a:pt x="344487" y="0"/>
                  </a:moveTo>
                  <a:lnTo>
                    <a:pt x="0" y="0"/>
                  </a:lnTo>
                  <a:lnTo>
                    <a:pt x="0" y="245490"/>
                  </a:lnTo>
                  <a:lnTo>
                    <a:pt x="344487" y="245490"/>
                  </a:lnTo>
                  <a:lnTo>
                    <a:pt x="344487" y="216611"/>
                  </a:lnTo>
                  <a:lnTo>
                    <a:pt x="28702" y="216611"/>
                  </a:lnTo>
                  <a:lnTo>
                    <a:pt x="28702" y="28879"/>
                  </a:lnTo>
                  <a:lnTo>
                    <a:pt x="344487" y="28879"/>
                  </a:lnTo>
                  <a:lnTo>
                    <a:pt x="344487" y="0"/>
                  </a:lnTo>
                  <a:close/>
                </a:path>
                <a:path w="344804" h="318135">
                  <a:moveTo>
                    <a:pt x="344487" y="28879"/>
                  </a:moveTo>
                  <a:lnTo>
                    <a:pt x="315785" y="28879"/>
                  </a:lnTo>
                  <a:lnTo>
                    <a:pt x="315785" y="216611"/>
                  </a:lnTo>
                  <a:lnTo>
                    <a:pt x="344487" y="216611"/>
                  </a:lnTo>
                  <a:lnTo>
                    <a:pt x="344487" y="28879"/>
                  </a:lnTo>
                  <a:close/>
                </a:path>
                <a:path w="344804" h="318135">
                  <a:moveTo>
                    <a:pt x="208343" y="162356"/>
                  </a:moveTo>
                  <a:lnTo>
                    <a:pt x="136144" y="162356"/>
                  </a:lnTo>
                  <a:lnTo>
                    <a:pt x="141833" y="167614"/>
                  </a:lnTo>
                  <a:lnTo>
                    <a:pt x="148640" y="171691"/>
                  </a:lnTo>
                  <a:lnTo>
                    <a:pt x="156197" y="174078"/>
                  </a:lnTo>
                  <a:lnTo>
                    <a:pt x="156197" y="195376"/>
                  </a:lnTo>
                  <a:lnTo>
                    <a:pt x="188277" y="195376"/>
                  </a:lnTo>
                  <a:lnTo>
                    <a:pt x="188277" y="174078"/>
                  </a:lnTo>
                  <a:lnTo>
                    <a:pt x="195846" y="171691"/>
                  </a:lnTo>
                  <a:lnTo>
                    <a:pt x="202641" y="167614"/>
                  </a:lnTo>
                  <a:lnTo>
                    <a:pt x="208343" y="162356"/>
                  </a:lnTo>
                  <a:close/>
                </a:path>
                <a:path w="344804" h="318135">
                  <a:moveTo>
                    <a:pt x="117754" y="72466"/>
                  </a:moveTo>
                  <a:lnTo>
                    <a:pt x="101714" y="100406"/>
                  </a:lnTo>
                  <a:lnTo>
                    <a:pt x="120065" y="111074"/>
                  </a:lnTo>
                  <a:lnTo>
                    <a:pt x="119240" y="114833"/>
                  </a:lnTo>
                  <a:lnTo>
                    <a:pt x="118770" y="118732"/>
                  </a:lnTo>
                  <a:lnTo>
                    <a:pt x="118770" y="126758"/>
                  </a:lnTo>
                  <a:lnTo>
                    <a:pt x="119240" y="130657"/>
                  </a:lnTo>
                  <a:lnTo>
                    <a:pt x="120065" y="134416"/>
                  </a:lnTo>
                  <a:lnTo>
                    <a:pt x="101714" y="145084"/>
                  </a:lnTo>
                  <a:lnTo>
                    <a:pt x="117754" y="173037"/>
                  </a:lnTo>
                  <a:lnTo>
                    <a:pt x="136144" y="162356"/>
                  </a:lnTo>
                  <a:lnTo>
                    <a:pt x="232862" y="162356"/>
                  </a:lnTo>
                  <a:lnTo>
                    <a:pt x="238240" y="152984"/>
                  </a:lnTo>
                  <a:lnTo>
                    <a:pt x="172237" y="152984"/>
                  </a:lnTo>
                  <a:lnTo>
                    <a:pt x="160537" y="150607"/>
                  </a:lnTo>
                  <a:lnTo>
                    <a:pt x="150982" y="144127"/>
                  </a:lnTo>
                  <a:lnTo>
                    <a:pt x="144539" y="134515"/>
                  </a:lnTo>
                  <a:lnTo>
                    <a:pt x="142176" y="122745"/>
                  </a:lnTo>
                  <a:lnTo>
                    <a:pt x="144539" y="110967"/>
                  </a:lnTo>
                  <a:lnTo>
                    <a:pt x="150982" y="101352"/>
                  </a:lnTo>
                  <a:lnTo>
                    <a:pt x="160537" y="94870"/>
                  </a:lnTo>
                  <a:lnTo>
                    <a:pt x="172237" y="92494"/>
                  </a:lnTo>
                  <a:lnTo>
                    <a:pt x="238230" y="92494"/>
                  </a:lnTo>
                  <a:lnTo>
                    <a:pt x="232857" y="83134"/>
                  </a:lnTo>
                  <a:lnTo>
                    <a:pt x="136144" y="83134"/>
                  </a:lnTo>
                  <a:lnTo>
                    <a:pt x="117754" y="72466"/>
                  </a:lnTo>
                  <a:close/>
                </a:path>
                <a:path w="344804" h="318135">
                  <a:moveTo>
                    <a:pt x="232862" y="162356"/>
                  </a:moveTo>
                  <a:lnTo>
                    <a:pt x="208343" y="162356"/>
                  </a:lnTo>
                  <a:lnTo>
                    <a:pt x="226733" y="173037"/>
                  </a:lnTo>
                  <a:lnTo>
                    <a:pt x="232862" y="162356"/>
                  </a:lnTo>
                  <a:close/>
                </a:path>
                <a:path w="344804" h="318135">
                  <a:moveTo>
                    <a:pt x="238230" y="92494"/>
                  </a:moveTo>
                  <a:lnTo>
                    <a:pt x="172237" y="92494"/>
                  </a:lnTo>
                  <a:lnTo>
                    <a:pt x="183944" y="94870"/>
                  </a:lnTo>
                  <a:lnTo>
                    <a:pt x="193503" y="101352"/>
                  </a:lnTo>
                  <a:lnTo>
                    <a:pt x="199948" y="110967"/>
                  </a:lnTo>
                  <a:lnTo>
                    <a:pt x="202311" y="122745"/>
                  </a:lnTo>
                  <a:lnTo>
                    <a:pt x="199946" y="134515"/>
                  </a:lnTo>
                  <a:lnTo>
                    <a:pt x="193498" y="144127"/>
                  </a:lnTo>
                  <a:lnTo>
                    <a:pt x="183939" y="150607"/>
                  </a:lnTo>
                  <a:lnTo>
                    <a:pt x="172237" y="152984"/>
                  </a:lnTo>
                  <a:lnTo>
                    <a:pt x="238240" y="152984"/>
                  </a:lnTo>
                  <a:lnTo>
                    <a:pt x="242773" y="145084"/>
                  </a:lnTo>
                  <a:lnTo>
                    <a:pt x="224409" y="134416"/>
                  </a:lnTo>
                  <a:lnTo>
                    <a:pt x="225234" y="130657"/>
                  </a:lnTo>
                  <a:lnTo>
                    <a:pt x="225704" y="126758"/>
                  </a:lnTo>
                  <a:lnTo>
                    <a:pt x="225704" y="118732"/>
                  </a:lnTo>
                  <a:lnTo>
                    <a:pt x="225234" y="114833"/>
                  </a:lnTo>
                  <a:lnTo>
                    <a:pt x="224409" y="111074"/>
                  </a:lnTo>
                  <a:lnTo>
                    <a:pt x="242773" y="100406"/>
                  </a:lnTo>
                  <a:lnTo>
                    <a:pt x="238230" y="92494"/>
                  </a:lnTo>
                  <a:close/>
                </a:path>
                <a:path w="344804" h="318135">
                  <a:moveTo>
                    <a:pt x="188277" y="50114"/>
                  </a:moveTo>
                  <a:lnTo>
                    <a:pt x="156197" y="50114"/>
                  </a:lnTo>
                  <a:lnTo>
                    <a:pt x="156197" y="71412"/>
                  </a:lnTo>
                  <a:lnTo>
                    <a:pt x="148640" y="73799"/>
                  </a:lnTo>
                  <a:lnTo>
                    <a:pt x="141833" y="77876"/>
                  </a:lnTo>
                  <a:lnTo>
                    <a:pt x="136144" y="83134"/>
                  </a:lnTo>
                  <a:lnTo>
                    <a:pt x="208343" y="83134"/>
                  </a:lnTo>
                  <a:lnTo>
                    <a:pt x="202641" y="77876"/>
                  </a:lnTo>
                  <a:lnTo>
                    <a:pt x="195834" y="73799"/>
                  </a:lnTo>
                  <a:lnTo>
                    <a:pt x="188277" y="71412"/>
                  </a:lnTo>
                  <a:lnTo>
                    <a:pt x="188277" y="50114"/>
                  </a:lnTo>
                  <a:close/>
                </a:path>
                <a:path w="344804" h="318135">
                  <a:moveTo>
                    <a:pt x="226733" y="72466"/>
                  </a:moveTo>
                  <a:lnTo>
                    <a:pt x="208343" y="83134"/>
                  </a:lnTo>
                  <a:lnTo>
                    <a:pt x="232857" y="83134"/>
                  </a:lnTo>
                  <a:lnTo>
                    <a:pt x="226733" y="72466"/>
                  </a:lnTo>
                  <a:close/>
                </a:path>
              </a:pathLst>
            </a:custGeom>
            <a:solidFill>
              <a:srgbClr val="FFFFFF"/>
            </a:solid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grpSp>
    </p:spTree>
    <p:extLst>
      <p:ext uri="{BB962C8B-B14F-4D97-AF65-F5344CB8AC3E}">
        <p14:creationId xmlns:p14="http://schemas.microsoft.com/office/powerpoint/2010/main" val="183566173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EC6778-F0B7-E083-CB6E-8AE9D0DE5D6F}"/>
              </a:ext>
            </a:extLst>
          </p:cNvPr>
          <p:cNvSpPr>
            <a:spLocks noGrp="1"/>
          </p:cNvSpPr>
          <p:nvPr>
            <p:ph type="title"/>
          </p:nvPr>
        </p:nvSpPr>
        <p:spPr/>
        <p:txBody>
          <a:bodyPr/>
          <a:lstStyle/>
          <a:p>
            <a:r>
              <a:rPr lang="en-US" sz="3200" b="1">
                <a:solidFill>
                  <a:schemeClr val="bg1"/>
                </a:solidFill>
                <a:latin typeface="Arial Black" panose="020B0604020202020204" pitchFamily="34" charset="0"/>
                <a:cs typeface="Arial Black" panose="020B0604020202020204" pitchFamily="34" charset="0"/>
              </a:rPr>
              <a:t>Dexcom </a:t>
            </a:r>
            <a:r>
              <a:rPr lang="en-US">
                <a:latin typeface="+mn-lt"/>
              </a:rPr>
              <a:t>|</a:t>
            </a:r>
            <a:r>
              <a:rPr lang="en-US"/>
              <a:t> </a:t>
            </a:r>
            <a:r>
              <a:rPr lang="en-US">
                <a:latin typeface="+mn-lt"/>
              </a:rPr>
              <a:t>Recruiting (HR) With Intelligent Applications</a:t>
            </a:r>
            <a:endParaRPr lang="en-US">
              <a:latin typeface="Arial" panose="020B0604020202020204" pitchFamily="34" charset="0"/>
              <a:cs typeface="Arial" panose="020B0604020202020204" pitchFamily="34" charset="0"/>
            </a:endParaRPr>
          </a:p>
        </p:txBody>
      </p:sp>
      <p:sp>
        <p:nvSpPr>
          <p:cNvPr id="3" name="Google Shape;431;p3">
            <a:extLst>
              <a:ext uri="{FF2B5EF4-FFF2-40B4-BE49-F238E27FC236}">
                <a16:creationId xmlns:a16="http://schemas.microsoft.com/office/drawing/2014/main" id="{CB66E201-54FC-3902-2AEA-8AA33C5674FD}"/>
              </a:ext>
            </a:extLst>
          </p:cNvPr>
          <p:cNvSpPr txBox="1"/>
          <p:nvPr/>
        </p:nvSpPr>
        <p:spPr>
          <a:xfrm>
            <a:off x="457200" y="6106644"/>
            <a:ext cx="5415265" cy="261570"/>
          </a:xfrm>
          <a:prstGeom prst="rect">
            <a:avLst/>
          </a:prstGeom>
          <a:noFill/>
          <a:ln>
            <a:noFill/>
          </a:ln>
        </p:spPr>
        <p:txBody>
          <a:bodyPr spcFirstLastPara="1" wrap="square" lIns="0" tIns="45700" rIns="91425" bIns="45700" anchor="t" anchorCtr="0">
            <a:spAutoFit/>
          </a:bodyPr>
          <a:lstStyle/>
          <a:p>
            <a:pPr>
              <a:buClr>
                <a:srgbClr val="000000"/>
              </a:buClr>
              <a:buSzPts val="1100"/>
              <a:defRPr/>
            </a:pPr>
            <a:r>
              <a:rPr kumimoji="0" lang="en-NL" sz="1100" b="0" i="0" u="none" strike="noStrike" kern="1200" cap="none" spc="0" normalizeH="0" baseline="0" noProof="0">
                <a:ln>
                  <a:noFill/>
                </a:ln>
                <a:solidFill>
                  <a:srgbClr val="6F7878"/>
                </a:solidFill>
                <a:effectLst/>
                <a:uLnTx/>
                <a:uFillTx/>
                <a:latin typeface="Arial"/>
                <a:ea typeface="Arial"/>
                <a:cs typeface="Arial"/>
                <a:sym typeface="Arial"/>
              </a:rPr>
              <a:t>Source: </a:t>
            </a:r>
            <a:r>
              <a:rPr kumimoji="0" lang="en-US" sz="1100" b="0" i="0" u="none" strike="noStrike" kern="1200" cap="none" spc="0" normalizeH="0" baseline="0" noProof="0" dirty="0">
                <a:ln>
                  <a:noFill/>
                </a:ln>
                <a:solidFill>
                  <a:srgbClr val="6F7878"/>
                </a:solidFill>
                <a:effectLst/>
                <a:uLnTx/>
                <a:uFillTx/>
                <a:latin typeface="Arial" panose="020B0604020202020204"/>
                <a:ea typeface="+mn-lt"/>
                <a:cs typeface="Arial" panose="020B0604020202020204"/>
                <a:sym typeface="Arial"/>
                <a:hlinkClick r:id="rId2"/>
              </a:rPr>
              <a:t>Filling </a:t>
            </a:r>
            <a:r>
              <a:rPr lang="en-US" sz="1100" dirty="0">
                <a:solidFill>
                  <a:srgbClr val="6F7878"/>
                </a:solidFill>
                <a:latin typeface="Arial" panose="020B0604020202020204"/>
                <a:ea typeface="+mn-lt"/>
                <a:cs typeface="Arial" panose="020B0604020202020204"/>
                <a:sym typeface="Arial"/>
                <a:hlinkClick r:id="rId2"/>
              </a:rPr>
              <a:t>Critical Roles Fast With</a:t>
            </a:r>
            <a:r>
              <a:rPr kumimoji="0" lang="en-US" sz="1100" b="0" i="0" u="none" strike="noStrike" kern="1200" cap="none" spc="0" normalizeH="0" baseline="0" noProof="0" dirty="0">
                <a:ln>
                  <a:noFill/>
                </a:ln>
                <a:solidFill>
                  <a:srgbClr val="6F7878"/>
                </a:solidFill>
                <a:effectLst/>
                <a:uLnTx/>
                <a:uFillTx/>
                <a:latin typeface="Arial" panose="020B0604020202020204"/>
                <a:ea typeface="+mn-lt"/>
                <a:cs typeface="Arial" panose="020B0604020202020204"/>
                <a:sym typeface="Arial"/>
                <a:hlinkClick r:id="rId2"/>
              </a:rPr>
              <a:t> AI</a:t>
            </a:r>
            <a:r>
              <a:rPr lang="en-US" sz="1100" dirty="0">
                <a:solidFill>
                  <a:srgbClr val="6F7878"/>
                </a:solidFill>
                <a:latin typeface="Arial" panose="020B0604020202020204"/>
                <a:ea typeface="+mn-lt"/>
                <a:cs typeface="Arial" panose="020B0604020202020204"/>
                <a:sym typeface="Arial"/>
              </a:rPr>
              <a:t>, </a:t>
            </a:r>
            <a:r>
              <a:rPr kumimoji="0" lang="en-US" sz="1100" b="0" i="0" u="none" strike="noStrike" kern="1200" cap="none" spc="0" normalizeH="0" baseline="0" noProof="0" dirty="0" err="1">
                <a:ln>
                  <a:noFill/>
                </a:ln>
                <a:solidFill>
                  <a:srgbClr val="6F7878"/>
                </a:solidFill>
                <a:effectLst/>
                <a:uLnTx/>
                <a:uFillTx/>
                <a:latin typeface="Arial" panose="020B0604020202020204"/>
                <a:ea typeface="+mn-lt"/>
                <a:cs typeface="Arial" panose="020B0604020202020204"/>
                <a:sym typeface="Arial"/>
              </a:rPr>
              <a:t>eightfold.ai</a:t>
            </a:r>
            <a:r>
              <a:rPr lang="en-US" sz="1100" dirty="0">
                <a:solidFill>
                  <a:srgbClr val="6F7878"/>
                </a:solidFill>
                <a:latin typeface="Arial" panose="020B0604020202020204"/>
                <a:ea typeface="+mn-lt"/>
                <a:cs typeface="Arial" panose="020B0604020202020204"/>
                <a:sym typeface="Arial"/>
              </a:rPr>
              <a:t>.</a:t>
            </a:r>
            <a:endParaRPr kumimoji="0" lang="en-US" sz="1100" b="0" i="0" u="none" strike="noStrike" kern="1200" cap="none" spc="0" normalizeH="0" baseline="0" noProof="0" dirty="0">
              <a:ln>
                <a:noFill/>
              </a:ln>
              <a:solidFill>
                <a:srgbClr val="6F7878"/>
              </a:solidFill>
              <a:effectLst/>
              <a:uLnTx/>
              <a:uFillTx/>
              <a:latin typeface="Arial"/>
              <a:ea typeface="Arial"/>
              <a:cs typeface="Arial"/>
              <a:sym typeface="Arial"/>
            </a:endParaRPr>
          </a:p>
        </p:txBody>
      </p:sp>
      <p:sp>
        <p:nvSpPr>
          <p:cNvPr id="4" name="Google Shape;428;p3">
            <a:extLst>
              <a:ext uri="{FF2B5EF4-FFF2-40B4-BE49-F238E27FC236}">
                <a16:creationId xmlns:a16="http://schemas.microsoft.com/office/drawing/2014/main" id="{BCB6B5DA-A792-D0FA-49E2-A6C1A171A126}"/>
              </a:ext>
            </a:extLst>
          </p:cNvPr>
          <p:cNvSpPr txBox="1"/>
          <p:nvPr/>
        </p:nvSpPr>
        <p:spPr>
          <a:xfrm>
            <a:off x="4495801" y="2001690"/>
            <a:ext cx="7242174" cy="3293209"/>
          </a:xfrm>
          <a:prstGeom prst="rect">
            <a:avLst/>
          </a:prstGeom>
          <a:solidFill>
            <a:srgbClr val="F4F4F4"/>
          </a:solidFill>
          <a:ln>
            <a:noFill/>
          </a:ln>
        </p:spPr>
        <p:txBody>
          <a:bodyPr spcFirstLastPara="1" wrap="square" lIns="182880" tIns="288000" rIns="182880" bIns="182880" anchor="ctr" anchorCtr="0">
            <a:noAutofit/>
          </a:bodyPr>
          <a:lstStyle>
            <a:defPPr>
              <a:defRPr lang="en-US"/>
            </a:defPPr>
            <a:lvl1pPr marR="0" lvl="0">
              <a:lnSpc>
                <a:spcPct val="100000"/>
              </a:lnSpc>
              <a:spcBef>
                <a:spcPts val="0"/>
              </a:spcBef>
              <a:spcAft>
                <a:spcPts val="1200"/>
              </a:spcAft>
              <a:buClr>
                <a:srgbClr val="000000"/>
              </a:buClr>
              <a:buSzPts val="2400"/>
              <a:defRPr sz="2000" b="0" i="0" u="none" strike="noStrike" cap="none">
                <a:latin typeface="Arial"/>
                <a:ea typeface="Arial"/>
                <a:cs typeface="Arial"/>
              </a:defRPr>
            </a:lvl1pPr>
          </a:lstStyle>
          <a:p>
            <a:pPr marL="228600" marR="0" lvl="0" indent="-228600" algn="l" defTabSz="457200" rtl="0" eaLnBrk="1" fontAlgn="auto" latinLnBrk="0" hangingPunct="1">
              <a:lnSpc>
                <a:spcPct val="100000"/>
              </a:lnSpc>
              <a:spcBef>
                <a:spcPts val="0"/>
              </a:spcBef>
              <a:spcAft>
                <a:spcPts val="1200"/>
              </a:spcAft>
              <a:buClr>
                <a:prstClr val="black"/>
              </a:buClr>
              <a:buSzPts val="2400"/>
              <a:buFont typeface="Arial"/>
              <a:buChar char="•"/>
              <a:tabLst/>
              <a:defRPr/>
            </a:pPr>
            <a:r>
              <a:rPr kumimoji="0" lang="en-US" sz="2000" b="0" i="0" u="none" strike="noStrike" kern="1200" cap="none" spc="0" normalizeH="0" baseline="0" noProof="0">
                <a:ln>
                  <a:noFill/>
                </a:ln>
                <a:solidFill>
                  <a:prstClr val="black"/>
                </a:solidFill>
                <a:effectLst/>
                <a:uLnTx/>
                <a:uFillTx/>
                <a:latin typeface="Arial"/>
                <a:cs typeface="Arial"/>
              </a:rPr>
              <a:t>Dexcom wanted to streamline its company's recruiting process to find the best qualified candidates for positions.</a:t>
            </a:r>
            <a:endParaRPr kumimoji="0" lang="en-US" sz="2000" b="0" i="0" u="none" strike="noStrike" kern="1200" cap="none" spc="0" normalizeH="0" baseline="0" noProof="0">
              <a:ln>
                <a:noFill/>
              </a:ln>
              <a:solidFill>
                <a:prstClr val="black"/>
              </a:solidFill>
              <a:effectLst/>
              <a:uLnTx/>
              <a:uFillTx/>
              <a:latin typeface="Arial"/>
              <a:ea typeface="Arial"/>
              <a:cs typeface="Arial"/>
            </a:endParaRPr>
          </a:p>
          <a:p>
            <a:pPr marL="228600" marR="0" lvl="0" indent="-228600" algn="l" defTabSz="457200" rtl="0" eaLnBrk="1" fontAlgn="auto" latinLnBrk="0" hangingPunct="1">
              <a:lnSpc>
                <a:spcPct val="100000"/>
              </a:lnSpc>
              <a:spcBef>
                <a:spcPts val="0"/>
              </a:spcBef>
              <a:spcAft>
                <a:spcPts val="1200"/>
              </a:spcAft>
              <a:buClr>
                <a:prstClr val="black"/>
              </a:buClr>
              <a:buSzPts val="2400"/>
              <a:buFont typeface="Arial"/>
              <a:buChar char="•"/>
              <a:tabLst/>
              <a:defRPr/>
            </a:pPr>
            <a:r>
              <a:rPr kumimoji="0" lang="en-US" sz="2000" b="0" i="0" u="none" strike="noStrike" kern="1200" cap="none" spc="0" normalizeH="0" baseline="0" noProof="0">
                <a:ln>
                  <a:noFill/>
                </a:ln>
                <a:solidFill>
                  <a:prstClr val="black"/>
                </a:solidFill>
                <a:effectLst/>
                <a:uLnTx/>
                <a:uFillTx/>
                <a:latin typeface="Arial"/>
                <a:cs typeface="Arial"/>
              </a:rPr>
              <a:t>It implemented Eightfold AI's Talent Intelligence platform together with SAP SuccessFactors, which augmented the application and hiring process.</a:t>
            </a:r>
          </a:p>
          <a:p>
            <a:pPr marL="228600" marR="0" lvl="0" indent="-228600" algn="l" defTabSz="457200" rtl="0" eaLnBrk="1" fontAlgn="auto" latinLnBrk="0" hangingPunct="1">
              <a:lnSpc>
                <a:spcPct val="100000"/>
              </a:lnSpc>
              <a:spcBef>
                <a:spcPts val="0"/>
              </a:spcBef>
              <a:spcAft>
                <a:spcPts val="1200"/>
              </a:spcAft>
              <a:buClr>
                <a:prstClr val="black"/>
              </a:buClr>
              <a:buSzPts val="2400"/>
              <a:buFont typeface="Arial"/>
              <a:buChar char="•"/>
              <a:tabLst/>
              <a:defRPr/>
            </a:pPr>
            <a:r>
              <a:rPr kumimoji="0" lang="en-US" sz="2000" b="0" i="0" u="none" strike="noStrike" kern="1200" cap="none" spc="0" normalizeH="0" baseline="0" noProof="0">
                <a:ln>
                  <a:noFill/>
                </a:ln>
                <a:solidFill>
                  <a:prstClr val="black"/>
                </a:solidFill>
                <a:effectLst/>
                <a:uLnTx/>
                <a:uFillTx/>
                <a:latin typeface="Arial"/>
                <a:cs typeface="Arial"/>
              </a:rPr>
              <a:t>This resulted in a 40% conversion of all website visitors to unique job applicants in the first six months since go-live, and 42% of career site visitors submitted a resume within the same timeframe.</a:t>
            </a:r>
          </a:p>
        </p:txBody>
      </p:sp>
      <p:pic>
        <p:nvPicPr>
          <p:cNvPr id="5" name="Picture 4" descr="A person shaking hands with a person&#10;&#10;Description automatically generated">
            <a:extLst>
              <a:ext uri="{FF2B5EF4-FFF2-40B4-BE49-F238E27FC236}">
                <a16:creationId xmlns:a16="http://schemas.microsoft.com/office/drawing/2014/main" id="{70516C75-269A-A59C-C5A9-FF17E577A6C3}"/>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66057" y="2036188"/>
            <a:ext cx="3792882" cy="3224212"/>
          </a:xfrm>
          <a:prstGeom prst="rect">
            <a:avLst/>
          </a:prstGeom>
          <a:ln>
            <a:solidFill>
              <a:srgbClr val="6F7878"/>
            </a:solidFill>
          </a:ln>
        </p:spPr>
      </p:pic>
    </p:spTree>
    <p:extLst>
      <p:ext uri="{BB962C8B-B14F-4D97-AF65-F5344CB8AC3E}">
        <p14:creationId xmlns:p14="http://schemas.microsoft.com/office/powerpoint/2010/main" val="4030833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EC6778-F0B7-E083-CB6E-8AE9D0DE5D6F}"/>
              </a:ext>
            </a:extLst>
          </p:cNvPr>
          <p:cNvSpPr>
            <a:spLocks noGrp="1"/>
          </p:cNvSpPr>
          <p:nvPr>
            <p:ph type="title"/>
          </p:nvPr>
        </p:nvSpPr>
        <p:spPr/>
        <p:txBody>
          <a:bodyPr/>
          <a:lstStyle/>
          <a:p>
            <a:r>
              <a:rPr lang="en-US" sz="3200" b="1" dirty="0">
                <a:solidFill>
                  <a:schemeClr val="bg1"/>
                </a:solidFill>
                <a:latin typeface="Arial Black" panose="020B0604020202020204" pitchFamily="34" charset="0"/>
                <a:cs typeface="Arial Black" panose="020B0604020202020204" pitchFamily="34" charset="0"/>
              </a:rPr>
              <a:t>L’Oréal </a:t>
            </a:r>
            <a:r>
              <a:rPr lang="en-US" dirty="0">
                <a:latin typeface="+mn-lt"/>
              </a:rPr>
              <a:t>|</a:t>
            </a:r>
            <a:r>
              <a:rPr lang="en-US" dirty="0"/>
              <a:t> </a:t>
            </a:r>
            <a:r>
              <a:rPr lang="en-US" sz="3200" dirty="0">
                <a:solidFill>
                  <a:schemeClr val="bg1"/>
                </a:solidFill>
                <a:latin typeface="Arial" panose="020B0604020202020204" pitchFamily="34" charset="0"/>
                <a:cs typeface="Arial" panose="020B0604020202020204" pitchFamily="34" charset="0"/>
              </a:rPr>
              <a:t>E-Commerce</a:t>
            </a:r>
            <a:r>
              <a:rPr lang="en-US" sz="3200" b="1" dirty="0">
                <a:solidFill>
                  <a:schemeClr val="bg1"/>
                </a:solidFill>
                <a:latin typeface="Arial" panose="020B0604020202020204" pitchFamily="34" charset="0"/>
                <a:cs typeface="Arial" panose="020B0604020202020204" pitchFamily="34" charset="0"/>
              </a:rPr>
              <a:t> </a:t>
            </a:r>
            <a:r>
              <a:rPr lang="en-US" sz="3200" dirty="0">
                <a:solidFill>
                  <a:schemeClr val="bg1"/>
                </a:solidFill>
                <a:latin typeface="Arial" panose="020B0604020202020204" pitchFamily="34" charset="0"/>
                <a:cs typeface="Arial" panose="020B0604020202020204" pitchFamily="34" charset="0"/>
              </a:rPr>
              <a:t>With Intelligent Applications</a:t>
            </a:r>
            <a:endParaRPr lang="en-US" dirty="0">
              <a:latin typeface="Arial" panose="020B0604020202020204" pitchFamily="34" charset="0"/>
              <a:cs typeface="Arial" panose="020B0604020202020204" pitchFamily="34" charset="0"/>
            </a:endParaRPr>
          </a:p>
        </p:txBody>
      </p:sp>
      <p:sp>
        <p:nvSpPr>
          <p:cNvPr id="3" name="Google Shape;431;p3">
            <a:extLst>
              <a:ext uri="{FF2B5EF4-FFF2-40B4-BE49-F238E27FC236}">
                <a16:creationId xmlns:a16="http://schemas.microsoft.com/office/drawing/2014/main" id="{CB66E201-54FC-3902-2AEA-8AA33C5674FD}"/>
              </a:ext>
            </a:extLst>
          </p:cNvPr>
          <p:cNvSpPr txBox="1"/>
          <p:nvPr/>
        </p:nvSpPr>
        <p:spPr>
          <a:xfrm>
            <a:off x="457200" y="6106644"/>
            <a:ext cx="9658350" cy="261570"/>
          </a:xfrm>
          <a:prstGeom prst="rect">
            <a:avLst/>
          </a:prstGeom>
          <a:noFill/>
          <a:ln>
            <a:noFill/>
          </a:ln>
        </p:spPr>
        <p:txBody>
          <a:bodyPr spcFirstLastPara="1" wrap="square" lIns="0" tIns="45700" rIns="91425" bIns="45700" anchor="t" anchorCtr="0">
            <a:spAutoFit/>
          </a:bodyPr>
          <a:lstStyle/>
          <a:p>
            <a:pPr>
              <a:buClr>
                <a:srgbClr val="000000"/>
              </a:buClr>
              <a:buSzPts val="1100"/>
              <a:defRPr/>
            </a:pPr>
            <a:r>
              <a:rPr kumimoji="0" lang="en-NL" sz="1100" b="0" i="0" u="none" strike="noStrike" kern="1200" cap="none" spc="0" normalizeH="0" baseline="0" noProof="0">
                <a:ln>
                  <a:noFill/>
                </a:ln>
                <a:solidFill>
                  <a:srgbClr val="6F7878"/>
                </a:solidFill>
                <a:effectLst/>
                <a:uLnTx/>
                <a:uFillTx/>
                <a:latin typeface="Arial"/>
                <a:ea typeface="Arial"/>
                <a:cs typeface="Arial"/>
                <a:sym typeface="Arial"/>
              </a:rPr>
              <a:t>Source: </a:t>
            </a:r>
            <a:r>
              <a:rPr kumimoji="0" lang="en-US" sz="1100" b="0" i="0" u="none" strike="noStrike" kern="1200" cap="none" spc="0" normalizeH="0" baseline="0" noProof="0" dirty="0">
                <a:ln>
                  <a:noFill/>
                </a:ln>
                <a:solidFill>
                  <a:srgbClr val="6F7878"/>
                </a:solidFill>
                <a:effectLst/>
                <a:uLnTx/>
                <a:uFillTx/>
                <a:latin typeface="Arial" panose="020B0604020202020204"/>
                <a:ea typeface="+mn-lt"/>
                <a:cs typeface="Arial" panose="020B0604020202020204"/>
                <a:sym typeface="Arial"/>
                <a:hlinkClick r:id="rId2"/>
              </a:rPr>
              <a:t>L'Oréal </a:t>
            </a:r>
            <a:r>
              <a:rPr lang="en-US" sz="1100" dirty="0">
                <a:solidFill>
                  <a:srgbClr val="6F7878"/>
                </a:solidFill>
                <a:latin typeface="Arial" panose="020B0604020202020204"/>
                <a:ea typeface="+mn-lt"/>
                <a:cs typeface="Arial" panose="020B0604020202020204"/>
                <a:sym typeface="Arial"/>
                <a:hlinkClick r:id="rId2"/>
              </a:rPr>
              <a:t>Creates Unique Beauty Experiences With </a:t>
            </a:r>
            <a:r>
              <a:rPr kumimoji="0" lang="en-US" sz="1100" b="0" i="0" u="none" strike="noStrike" kern="1200" cap="none" spc="0" normalizeH="0" baseline="0" noProof="0" dirty="0">
                <a:ln>
                  <a:noFill/>
                </a:ln>
                <a:solidFill>
                  <a:srgbClr val="6F7878"/>
                </a:solidFill>
                <a:effectLst/>
                <a:uLnTx/>
                <a:uFillTx/>
                <a:latin typeface="Arial" panose="020B0604020202020204"/>
                <a:ea typeface="+mn-lt"/>
                <a:cs typeface="Arial" panose="020B0604020202020204"/>
                <a:sym typeface="Arial"/>
                <a:hlinkClick r:id="rId2"/>
              </a:rPr>
              <a:t>a </a:t>
            </a:r>
            <a:r>
              <a:rPr lang="en-US" sz="1100" dirty="0">
                <a:solidFill>
                  <a:srgbClr val="6F7878"/>
                </a:solidFill>
                <a:latin typeface="Arial" panose="020B0604020202020204"/>
                <a:ea typeface="+mn-lt"/>
                <a:cs typeface="Arial" panose="020B0604020202020204"/>
                <a:sym typeface="Arial"/>
                <a:hlinkClick r:id="rId2"/>
              </a:rPr>
              <a:t>Data-driven Approach</a:t>
            </a:r>
            <a:r>
              <a:rPr lang="en-US" sz="1100" dirty="0">
                <a:solidFill>
                  <a:srgbClr val="6F7878"/>
                </a:solidFill>
                <a:latin typeface="Arial" panose="020B0604020202020204"/>
                <a:ea typeface="+mn-lt"/>
                <a:cs typeface="Arial" panose="020B0604020202020204"/>
                <a:sym typeface="Arial"/>
              </a:rPr>
              <a:t>,</a:t>
            </a:r>
            <a:r>
              <a:rPr kumimoji="0" lang="en-US" sz="1100" b="0" i="0" u="none" strike="noStrike" kern="1200" cap="none" spc="0" normalizeH="0" baseline="0" noProof="0" dirty="0">
                <a:ln>
                  <a:noFill/>
                </a:ln>
                <a:solidFill>
                  <a:srgbClr val="6F7878"/>
                </a:solidFill>
                <a:effectLst/>
                <a:uLnTx/>
                <a:uFillTx/>
                <a:latin typeface="Arial" panose="020B0604020202020204"/>
                <a:ea typeface="+mn-lt"/>
                <a:cs typeface="Arial" panose="020B0604020202020204"/>
                <a:sym typeface="Arial"/>
              </a:rPr>
              <a:t> Salesforce</a:t>
            </a:r>
            <a:r>
              <a:rPr lang="en-US" sz="1100" dirty="0">
                <a:solidFill>
                  <a:srgbClr val="6F7878"/>
                </a:solidFill>
                <a:latin typeface="Arial" panose="020B0604020202020204"/>
                <a:ea typeface="+mn-lt"/>
                <a:cs typeface="Arial" panose="020B0604020202020204"/>
                <a:sym typeface="Arial"/>
              </a:rPr>
              <a:t>.</a:t>
            </a:r>
            <a:endParaRPr kumimoji="0" lang="en-US" sz="1100" b="0" i="0" u="sng" strike="noStrike" kern="1200" cap="none" spc="0" normalizeH="0" baseline="0" noProof="0" dirty="0">
              <a:ln>
                <a:noFill/>
              </a:ln>
              <a:solidFill>
                <a:srgbClr val="0052D6"/>
              </a:solidFill>
              <a:effectLst/>
              <a:uLnTx/>
              <a:uFillTx/>
              <a:latin typeface="Arial"/>
              <a:ea typeface="Arial"/>
              <a:cs typeface="Arial"/>
            </a:endParaRPr>
          </a:p>
        </p:txBody>
      </p:sp>
      <p:sp>
        <p:nvSpPr>
          <p:cNvPr id="4" name="Google Shape;428;p3">
            <a:extLst>
              <a:ext uri="{FF2B5EF4-FFF2-40B4-BE49-F238E27FC236}">
                <a16:creationId xmlns:a16="http://schemas.microsoft.com/office/drawing/2014/main" id="{BCB6B5DA-A792-D0FA-49E2-A6C1A171A126}"/>
              </a:ext>
            </a:extLst>
          </p:cNvPr>
          <p:cNvSpPr txBox="1"/>
          <p:nvPr/>
        </p:nvSpPr>
        <p:spPr>
          <a:xfrm>
            <a:off x="4495801" y="1990447"/>
            <a:ext cx="7242174" cy="3293209"/>
          </a:xfrm>
          <a:prstGeom prst="rect">
            <a:avLst/>
          </a:prstGeom>
          <a:solidFill>
            <a:srgbClr val="F4F4F4"/>
          </a:solidFill>
          <a:ln>
            <a:noFill/>
          </a:ln>
        </p:spPr>
        <p:txBody>
          <a:bodyPr spcFirstLastPara="1" wrap="square" lIns="182880" tIns="288000" rIns="182880" bIns="182880" anchor="ctr" anchorCtr="0">
            <a:noAutofit/>
          </a:bodyPr>
          <a:lstStyle>
            <a:defPPr>
              <a:defRPr lang="en-US"/>
            </a:defPPr>
            <a:lvl1pPr marR="0" lvl="0">
              <a:lnSpc>
                <a:spcPct val="100000"/>
              </a:lnSpc>
              <a:spcBef>
                <a:spcPts val="0"/>
              </a:spcBef>
              <a:spcAft>
                <a:spcPts val="1200"/>
              </a:spcAft>
              <a:buClr>
                <a:srgbClr val="000000"/>
              </a:buClr>
              <a:buSzPts val="2400"/>
              <a:defRPr sz="2000" b="0" i="0" u="none" strike="noStrike" cap="none">
                <a:latin typeface="Arial"/>
                <a:ea typeface="Arial"/>
                <a:cs typeface="Arial"/>
              </a:defRPr>
            </a:lvl1pPr>
          </a:lstStyle>
          <a:p>
            <a:pPr marL="228600" marR="0" lvl="0" indent="-228600" algn="l" defTabSz="457200" rtl="0" eaLnBrk="1" fontAlgn="auto" latinLnBrk="0" hangingPunct="1">
              <a:lnSpc>
                <a:spcPct val="100000"/>
              </a:lnSpc>
              <a:spcBef>
                <a:spcPts val="0"/>
              </a:spcBef>
              <a:spcAft>
                <a:spcPts val="1200"/>
              </a:spcAft>
              <a:buClr>
                <a:srgbClr val="000000"/>
              </a:buClr>
              <a:buSzPts val="2400"/>
              <a:buFont typeface="Arial" panose="020B0604020202020204" pitchFamily="34" charset="0"/>
              <a:buChar char="•"/>
              <a:tabLst/>
              <a:defRPr/>
            </a:pPr>
            <a:r>
              <a:rPr kumimoji="0" lang="en-NL" sz="2000" b="0" i="0" u="none" strike="noStrike" kern="1200" cap="none" spc="0" normalizeH="0" baseline="0" noProof="0">
                <a:ln>
                  <a:noFill/>
                </a:ln>
                <a:solidFill>
                  <a:prstClr val="black"/>
                </a:solidFill>
                <a:effectLst/>
                <a:uLnTx/>
                <a:uFillTx/>
                <a:latin typeface="Arial"/>
                <a:cs typeface="Arial"/>
                <a:sym typeface="Arial"/>
              </a:rPr>
              <a:t>L’Or</a:t>
            </a:r>
            <a:r>
              <a:rPr kumimoji="0" lang="en-US" sz="2000" b="0" i="0" u="none" strike="noStrike" kern="1200" cap="none" spc="0" normalizeH="0" baseline="0" noProof="0" dirty="0">
                <a:ln>
                  <a:noFill/>
                </a:ln>
                <a:solidFill>
                  <a:prstClr val="black"/>
                </a:solidFill>
                <a:effectLst/>
                <a:uLnTx/>
                <a:uFillTx/>
                <a:latin typeface="Arial"/>
                <a:cs typeface="Arial"/>
                <a:sym typeface="Arial"/>
              </a:rPr>
              <a:t>é</a:t>
            </a:r>
            <a:r>
              <a:rPr kumimoji="0" lang="en-NL" sz="2000" b="0" i="0" u="none" strike="noStrike" kern="1200" cap="none" spc="0" normalizeH="0" baseline="0" noProof="0">
                <a:ln>
                  <a:noFill/>
                </a:ln>
                <a:solidFill>
                  <a:prstClr val="black"/>
                </a:solidFill>
                <a:effectLst/>
                <a:uLnTx/>
                <a:uFillTx/>
                <a:latin typeface="Arial"/>
                <a:cs typeface="Arial"/>
                <a:sym typeface="Arial"/>
              </a:rPr>
              <a:t>al wanted to personalize shoppers' experiences while ensuring that their data privacy was secure.</a:t>
            </a:r>
          </a:p>
          <a:p>
            <a:pPr marL="228600" marR="0" lvl="0" indent="-228600" algn="l" defTabSz="457200" rtl="0" eaLnBrk="1" fontAlgn="auto" latinLnBrk="0" hangingPunct="1">
              <a:lnSpc>
                <a:spcPct val="100000"/>
              </a:lnSpc>
              <a:spcBef>
                <a:spcPts val="0"/>
              </a:spcBef>
              <a:spcAft>
                <a:spcPts val="1200"/>
              </a:spcAft>
              <a:buClr>
                <a:srgbClr val="000000"/>
              </a:buClr>
              <a:buSzPts val="2400"/>
              <a:buFont typeface="Arial" panose="020B0604020202020204" pitchFamily="34" charset="0"/>
              <a:buChar char="•"/>
              <a:tabLst/>
              <a:defRPr/>
            </a:pPr>
            <a:r>
              <a:rPr kumimoji="0" lang="en-NL" sz="2000" b="0" i="0" u="none" strike="noStrike" kern="1200" cap="none" spc="0" normalizeH="0" baseline="0" noProof="0">
                <a:ln>
                  <a:noFill/>
                </a:ln>
                <a:solidFill>
                  <a:prstClr val="black"/>
                </a:solidFill>
                <a:effectLst/>
                <a:uLnTx/>
                <a:uFillTx/>
                <a:latin typeface="Arial"/>
                <a:cs typeface="Arial"/>
                <a:sym typeface="Arial"/>
              </a:rPr>
              <a:t>It used Salesforce's Einstein AI to create product recommendations based on a shopper's browsing or purchasing history.</a:t>
            </a:r>
            <a:endParaRPr kumimoji="0" lang="en-NL" sz="2000" b="0" i="0" u="none" strike="noStrike" kern="1200" cap="none" spc="0" normalizeH="0" baseline="0" noProof="0">
              <a:ln>
                <a:noFill/>
              </a:ln>
              <a:solidFill>
                <a:prstClr val="black"/>
              </a:solidFill>
              <a:effectLst/>
              <a:uLnTx/>
              <a:uFillTx/>
              <a:latin typeface="Arial"/>
              <a:cs typeface="Arial"/>
            </a:endParaRPr>
          </a:p>
          <a:p>
            <a:pPr marL="228600" marR="0" lvl="0" indent="-228600" algn="l" defTabSz="457200" rtl="0" eaLnBrk="1" fontAlgn="auto" latinLnBrk="0" hangingPunct="1">
              <a:lnSpc>
                <a:spcPct val="100000"/>
              </a:lnSpc>
              <a:spcBef>
                <a:spcPts val="0"/>
              </a:spcBef>
              <a:spcAft>
                <a:spcPts val="1200"/>
              </a:spcAft>
              <a:buClr>
                <a:srgbClr val="000000"/>
              </a:buClr>
              <a:buSzPts val="2400"/>
              <a:buFont typeface="Arial" panose="020B0604020202020204" pitchFamily="34" charset="0"/>
              <a:buChar char="•"/>
              <a:tabLst/>
              <a:defRPr/>
            </a:pPr>
            <a:r>
              <a:rPr kumimoji="0" lang="en-NL" sz="2000" b="0" i="0" u="none" strike="noStrike" kern="1200" cap="none" spc="0" normalizeH="0" baseline="0" noProof="0">
                <a:ln>
                  <a:noFill/>
                </a:ln>
                <a:solidFill>
                  <a:prstClr val="black"/>
                </a:solidFill>
                <a:effectLst/>
                <a:uLnTx/>
                <a:uFillTx/>
                <a:latin typeface="Arial"/>
                <a:cs typeface="Arial"/>
                <a:sym typeface="Arial"/>
              </a:rPr>
              <a:t>This resulted in 15%-20% of sales in one of L’Or</a:t>
            </a:r>
            <a:r>
              <a:rPr kumimoji="0" lang="en-US" sz="2000" b="0" i="0" u="none" strike="noStrike" kern="1200" cap="none" spc="0" normalizeH="0" baseline="0" noProof="0" dirty="0">
                <a:ln>
                  <a:noFill/>
                </a:ln>
                <a:solidFill>
                  <a:prstClr val="black"/>
                </a:solidFill>
                <a:effectLst/>
                <a:uLnTx/>
                <a:uFillTx/>
                <a:latin typeface="Arial"/>
                <a:cs typeface="Arial"/>
                <a:sym typeface="Arial"/>
              </a:rPr>
              <a:t>é</a:t>
            </a:r>
            <a:r>
              <a:rPr kumimoji="0" lang="en-NL" sz="2000" b="0" i="0" u="none" strike="noStrike" kern="1200" cap="none" spc="0" normalizeH="0" baseline="0" noProof="0">
                <a:ln>
                  <a:noFill/>
                </a:ln>
                <a:solidFill>
                  <a:prstClr val="black"/>
                </a:solidFill>
                <a:effectLst/>
                <a:uLnTx/>
                <a:uFillTx/>
                <a:latin typeface="Arial"/>
                <a:cs typeface="Arial"/>
                <a:sym typeface="Arial"/>
              </a:rPr>
              <a:t>al's B2C brands, doubled average order value from its B2C websites, and increased customer service agent satisfaction ratings by up to 70%.</a:t>
            </a:r>
            <a:endParaRPr kumimoji="0" lang="en-NL" sz="2000" b="0" i="0" u="none" strike="noStrike" kern="1200" cap="none" spc="0" normalizeH="0" baseline="0" noProof="0">
              <a:ln>
                <a:noFill/>
              </a:ln>
              <a:solidFill>
                <a:prstClr val="black"/>
              </a:solidFill>
              <a:effectLst/>
              <a:uLnTx/>
              <a:uFillTx/>
              <a:latin typeface="Arial"/>
              <a:cs typeface="Arial"/>
            </a:endParaRPr>
          </a:p>
        </p:txBody>
      </p:sp>
      <p:pic>
        <p:nvPicPr>
          <p:cNvPr id="8" name="Picture 7" descr="A person holding a credit card&#10;&#10;Description automatically generated">
            <a:extLst>
              <a:ext uri="{FF2B5EF4-FFF2-40B4-BE49-F238E27FC236}">
                <a16:creationId xmlns:a16="http://schemas.microsoft.com/office/drawing/2014/main" id="{097BCD60-AA6E-395C-AC3E-AD1F938433AD}"/>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471488" y="2011287"/>
            <a:ext cx="3775419" cy="3224212"/>
          </a:xfrm>
          <a:prstGeom prst="rect">
            <a:avLst/>
          </a:prstGeom>
          <a:ln>
            <a:solidFill>
              <a:srgbClr val="6F7878"/>
            </a:solidFill>
          </a:ln>
        </p:spPr>
      </p:pic>
    </p:spTree>
    <p:extLst>
      <p:ext uri="{BB962C8B-B14F-4D97-AF65-F5344CB8AC3E}">
        <p14:creationId xmlns:p14="http://schemas.microsoft.com/office/powerpoint/2010/main" val="156824055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EC6778-F0B7-E083-CB6E-8AE9D0DE5D6F}"/>
              </a:ext>
            </a:extLst>
          </p:cNvPr>
          <p:cNvSpPr>
            <a:spLocks noGrp="1"/>
          </p:cNvSpPr>
          <p:nvPr>
            <p:ph type="title"/>
          </p:nvPr>
        </p:nvSpPr>
        <p:spPr/>
        <p:txBody>
          <a:bodyPr/>
          <a:lstStyle/>
          <a:p>
            <a:r>
              <a:rPr lang="en-US" sz="3200" b="1" err="1">
                <a:solidFill>
                  <a:schemeClr val="bg1"/>
                </a:solidFill>
                <a:latin typeface="Arial Black" panose="020B0604020202020204" pitchFamily="34" charset="0"/>
                <a:cs typeface="Arial Black" panose="020B0604020202020204" pitchFamily="34" charset="0"/>
              </a:rPr>
              <a:t>CallRail</a:t>
            </a:r>
            <a:r>
              <a:rPr lang="en-US" sz="3200" b="1">
                <a:solidFill>
                  <a:schemeClr val="bg1"/>
                </a:solidFill>
                <a:latin typeface="Arial Black" panose="020B0604020202020204" pitchFamily="34" charset="0"/>
                <a:cs typeface="Arial Black" panose="020B0604020202020204" pitchFamily="34" charset="0"/>
              </a:rPr>
              <a:t> </a:t>
            </a:r>
            <a:r>
              <a:rPr lang="en-US">
                <a:latin typeface="+mn-lt"/>
              </a:rPr>
              <a:t>|</a:t>
            </a:r>
            <a:r>
              <a:rPr lang="en-US"/>
              <a:t> </a:t>
            </a:r>
            <a:r>
              <a:rPr lang="en-US" sz="3200">
                <a:solidFill>
                  <a:schemeClr val="bg1"/>
                </a:solidFill>
                <a:latin typeface="Arial" panose="020B0604020202020204" pitchFamily="34" charset="0"/>
                <a:cs typeface="Arial" panose="020B0604020202020204" pitchFamily="34" charset="0"/>
              </a:rPr>
              <a:t>B2B Machine Customer Platform</a:t>
            </a:r>
            <a:endParaRPr lang="en-US"/>
          </a:p>
        </p:txBody>
      </p:sp>
      <p:sp>
        <p:nvSpPr>
          <p:cNvPr id="3" name="Google Shape;431;p3">
            <a:extLst>
              <a:ext uri="{FF2B5EF4-FFF2-40B4-BE49-F238E27FC236}">
                <a16:creationId xmlns:a16="http://schemas.microsoft.com/office/drawing/2014/main" id="{CB66E201-54FC-3902-2AEA-8AA33C5674FD}"/>
              </a:ext>
            </a:extLst>
          </p:cNvPr>
          <p:cNvSpPr txBox="1"/>
          <p:nvPr/>
        </p:nvSpPr>
        <p:spPr>
          <a:xfrm>
            <a:off x="457200" y="6106644"/>
            <a:ext cx="9658350" cy="261570"/>
          </a:xfrm>
          <a:prstGeom prst="rect">
            <a:avLst/>
          </a:prstGeom>
          <a:noFill/>
          <a:ln>
            <a:noFill/>
          </a:ln>
        </p:spPr>
        <p:txBody>
          <a:bodyPr spcFirstLastPara="1" wrap="square" lIns="0" tIns="45700" rIns="91425" bIns="45700" anchor="t" anchorCtr="0">
            <a:spAutoFit/>
          </a:bodyPr>
          <a:lstStyle/>
          <a:p>
            <a:pPr>
              <a:buClr>
                <a:srgbClr val="000000"/>
              </a:buClr>
              <a:buSzPts val="1100"/>
              <a:defRPr/>
            </a:pPr>
            <a:r>
              <a:rPr kumimoji="0" lang="en-NL" sz="1100" b="0" i="0" u="none" strike="noStrike" kern="1200" cap="none" spc="0" normalizeH="0" baseline="0" noProof="0">
                <a:ln>
                  <a:noFill/>
                </a:ln>
                <a:solidFill>
                  <a:srgbClr val="6F7878"/>
                </a:solidFill>
                <a:effectLst/>
                <a:uLnTx/>
                <a:uFillTx/>
                <a:latin typeface="Arial"/>
                <a:ea typeface="Arial"/>
                <a:cs typeface="Arial"/>
                <a:sym typeface="Arial"/>
              </a:rPr>
              <a:t>Source</a:t>
            </a:r>
            <a:r>
              <a:rPr kumimoji="0" lang="en-US" sz="1100" b="0" i="0" u="none" strike="noStrike" kern="1200" cap="none" spc="0" normalizeH="0" baseline="0" noProof="0" dirty="0">
                <a:ln>
                  <a:noFill/>
                </a:ln>
                <a:solidFill>
                  <a:srgbClr val="6F7878"/>
                </a:solidFill>
                <a:effectLst/>
                <a:uLnTx/>
                <a:uFillTx/>
                <a:latin typeface="Arial"/>
                <a:ea typeface="Arial"/>
                <a:cs typeface="Arial"/>
                <a:sym typeface="Arial"/>
              </a:rPr>
              <a:t>: </a:t>
            </a:r>
            <a:r>
              <a:rPr kumimoji="0" lang="en-US" sz="1100" b="0" i="0" u="none" strike="noStrike" kern="1200" cap="none" spc="0" normalizeH="0" baseline="0" noProof="0" dirty="0">
                <a:ln>
                  <a:noFill/>
                </a:ln>
                <a:solidFill>
                  <a:srgbClr val="6F7878"/>
                </a:solidFill>
                <a:effectLst/>
                <a:uLnTx/>
                <a:uFillTx/>
                <a:latin typeface="Arial" panose="020B0604020202020204"/>
                <a:ea typeface="+mn-lt"/>
                <a:cs typeface="Arial" panose="020B0604020202020204"/>
                <a:sym typeface="Arial"/>
                <a:hlinkClick r:id="rId2"/>
              </a:rPr>
              <a:t>How CallRail </a:t>
            </a:r>
            <a:r>
              <a:rPr lang="en-US" sz="1100" dirty="0">
                <a:solidFill>
                  <a:srgbClr val="6F7878"/>
                </a:solidFill>
                <a:latin typeface="Arial" panose="020B0604020202020204"/>
                <a:ea typeface="+mn-lt"/>
                <a:cs typeface="Arial" panose="020B0604020202020204"/>
                <a:sym typeface="Arial"/>
                <a:hlinkClick r:id="rId2"/>
              </a:rPr>
              <a:t>Doubled </a:t>
            </a:r>
            <a:r>
              <a:rPr kumimoji="0" lang="en-US" sz="1100" b="0" i="0" u="none" strike="noStrike" kern="1200" cap="none" spc="0" normalizeH="0" baseline="0" noProof="0" dirty="0">
                <a:ln>
                  <a:noFill/>
                </a:ln>
                <a:solidFill>
                  <a:srgbClr val="6F7878"/>
                </a:solidFill>
                <a:effectLst/>
                <a:uLnTx/>
                <a:uFillTx/>
                <a:latin typeface="Arial" panose="020B0604020202020204"/>
                <a:ea typeface="+mn-lt"/>
                <a:cs typeface="Arial" panose="020B0604020202020204"/>
                <a:sym typeface="Arial"/>
                <a:hlinkClick r:id="rId2"/>
              </a:rPr>
              <a:t>its Conversation Intelligence </a:t>
            </a:r>
            <a:r>
              <a:rPr lang="en-US" sz="1100" dirty="0">
                <a:solidFill>
                  <a:srgbClr val="6F7878"/>
                </a:solidFill>
                <a:latin typeface="Arial" panose="020B0604020202020204"/>
                <a:ea typeface="+mn-lt"/>
                <a:cs typeface="Arial" panose="020B0604020202020204"/>
                <a:sym typeface="Arial"/>
                <a:hlinkClick r:id="rId2"/>
              </a:rPr>
              <a:t>Customers </a:t>
            </a:r>
            <a:r>
              <a:rPr kumimoji="0" lang="en-US" sz="1100" b="0" i="0" u="none" strike="noStrike" kern="1200" cap="none" spc="0" normalizeH="0" baseline="0" noProof="0" dirty="0">
                <a:ln>
                  <a:noFill/>
                </a:ln>
                <a:solidFill>
                  <a:srgbClr val="6F7878"/>
                </a:solidFill>
                <a:effectLst/>
                <a:uLnTx/>
                <a:uFillTx/>
                <a:latin typeface="Arial" panose="020B0604020202020204"/>
                <a:ea typeface="+mn-lt"/>
                <a:cs typeface="Arial" panose="020B0604020202020204"/>
                <a:sym typeface="Arial"/>
                <a:hlinkClick r:id="rId2"/>
              </a:rPr>
              <a:t>by </a:t>
            </a:r>
            <a:r>
              <a:rPr lang="en-US" sz="1100" dirty="0">
                <a:solidFill>
                  <a:srgbClr val="6F7878"/>
                </a:solidFill>
                <a:latin typeface="Arial" panose="020B0604020202020204"/>
                <a:ea typeface="+mn-lt"/>
                <a:cs typeface="Arial" panose="020B0604020202020204"/>
                <a:sym typeface="Arial"/>
                <a:hlinkClick r:id="rId2"/>
              </a:rPr>
              <a:t>Building With </a:t>
            </a:r>
            <a:r>
              <a:rPr kumimoji="0" lang="en-US" sz="1100" b="0" i="0" u="none" strike="noStrike" kern="1200" cap="none" spc="0" normalizeH="0" baseline="0" noProof="0" dirty="0">
                <a:ln>
                  <a:noFill/>
                </a:ln>
                <a:solidFill>
                  <a:srgbClr val="6F7878"/>
                </a:solidFill>
                <a:effectLst/>
                <a:uLnTx/>
                <a:uFillTx/>
                <a:latin typeface="Arial" panose="020B0604020202020204"/>
                <a:ea typeface="+mn-lt"/>
                <a:cs typeface="Arial" panose="020B0604020202020204"/>
                <a:sym typeface="Arial"/>
                <a:hlinkClick r:id="rId2"/>
              </a:rPr>
              <a:t>a </a:t>
            </a:r>
            <a:r>
              <a:rPr lang="en-US" sz="1100" dirty="0">
                <a:solidFill>
                  <a:srgbClr val="6F7878"/>
                </a:solidFill>
                <a:latin typeface="Arial" panose="020B0604020202020204"/>
                <a:ea typeface="+mn-lt"/>
                <a:cs typeface="Arial" panose="020B0604020202020204"/>
                <a:sym typeface="Arial"/>
                <a:hlinkClick r:id="rId2"/>
              </a:rPr>
              <a:t>Trusted </a:t>
            </a:r>
            <a:r>
              <a:rPr kumimoji="0" lang="en-US" sz="1100" b="0" i="0" u="none" strike="noStrike" kern="1200" cap="none" spc="0" normalizeH="0" baseline="0" noProof="0" dirty="0">
                <a:ln>
                  <a:noFill/>
                </a:ln>
                <a:solidFill>
                  <a:srgbClr val="6F7878"/>
                </a:solidFill>
                <a:effectLst/>
                <a:uLnTx/>
                <a:uFillTx/>
                <a:latin typeface="Arial" panose="020B0604020202020204"/>
                <a:ea typeface="+mn-lt"/>
                <a:cs typeface="Arial" panose="020B0604020202020204"/>
                <a:sym typeface="Arial"/>
                <a:hlinkClick r:id="rId2"/>
              </a:rPr>
              <a:t>AI </a:t>
            </a:r>
            <a:r>
              <a:rPr lang="en-US" sz="1100" dirty="0">
                <a:solidFill>
                  <a:srgbClr val="6F7878"/>
                </a:solidFill>
                <a:latin typeface="Arial" panose="020B0604020202020204"/>
                <a:ea typeface="+mn-lt"/>
                <a:cs typeface="Arial" panose="020B0604020202020204"/>
                <a:sym typeface="Arial"/>
                <a:hlinkClick r:id="rId2"/>
              </a:rPr>
              <a:t>Partner</a:t>
            </a:r>
            <a:r>
              <a:rPr kumimoji="0" lang="en-US" sz="1100" b="0" i="0" u="none" strike="noStrike" kern="1200" cap="none" spc="0" normalizeH="0" baseline="0" noProof="0" dirty="0">
                <a:ln>
                  <a:noFill/>
                </a:ln>
                <a:solidFill>
                  <a:srgbClr val="6F7878"/>
                </a:solidFill>
                <a:effectLst/>
                <a:uLnTx/>
                <a:uFillTx/>
                <a:latin typeface="Arial" panose="020B0604020202020204"/>
                <a:ea typeface="+mn-lt"/>
                <a:cs typeface="Arial" panose="020B0604020202020204"/>
                <a:sym typeface="Arial"/>
              </a:rPr>
              <a:t>, </a:t>
            </a:r>
            <a:r>
              <a:rPr kumimoji="0" lang="en-US" sz="1100" b="0" i="0" u="none" strike="noStrike" kern="1200" cap="none" spc="0" normalizeH="0" baseline="0" noProof="0" dirty="0" err="1">
                <a:ln>
                  <a:noFill/>
                </a:ln>
                <a:solidFill>
                  <a:srgbClr val="6F7878"/>
                </a:solidFill>
                <a:effectLst/>
                <a:uLnTx/>
                <a:uFillTx/>
                <a:latin typeface="Arial" panose="020B0604020202020204"/>
                <a:ea typeface="+mn-lt"/>
                <a:cs typeface="Arial" panose="020B0604020202020204"/>
                <a:sym typeface="Arial"/>
              </a:rPr>
              <a:t>AssemblyAI</a:t>
            </a:r>
            <a:r>
              <a:rPr kumimoji="0" lang="en-US" sz="1100" b="0" i="0" u="none" strike="noStrike" kern="1200" cap="none" spc="0" normalizeH="0" baseline="0" noProof="0" dirty="0">
                <a:ln>
                  <a:noFill/>
                </a:ln>
                <a:solidFill>
                  <a:srgbClr val="6F7878"/>
                </a:solidFill>
                <a:effectLst/>
                <a:uLnTx/>
                <a:uFillTx/>
                <a:latin typeface="Arial" panose="020B0604020202020204"/>
                <a:ea typeface="+mn-lt"/>
                <a:cs typeface="Arial" panose="020B0604020202020204"/>
                <a:sym typeface="Arial"/>
              </a:rPr>
              <a:t>.</a:t>
            </a:r>
            <a:r>
              <a:rPr kumimoji="0" lang="en-US" sz="1100" b="0" i="0" u="none" strike="noStrike" kern="1200" cap="none" spc="0" normalizeH="0" baseline="0" noProof="0" dirty="0">
                <a:ln>
                  <a:noFill/>
                </a:ln>
                <a:solidFill>
                  <a:srgbClr val="6F7878"/>
                </a:solidFill>
                <a:effectLst/>
                <a:uLnTx/>
                <a:uFillTx/>
                <a:latin typeface="Arial"/>
                <a:ea typeface="Arial"/>
                <a:cs typeface="Arial"/>
                <a:sym typeface="Arial"/>
              </a:rPr>
              <a:t> </a:t>
            </a:r>
            <a:endParaRPr kumimoji="0" lang="en-NL" sz="1100" b="0" i="0" u="sng" strike="noStrike" kern="1200" cap="none" spc="0" normalizeH="0" baseline="0" noProof="0">
              <a:ln>
                <a:noFill/>
              </a:ln>
              <a:solidFill>
                <a:srgbClr val="0052D6"/>
              </a:solidFill>
              <a:effectLst/>
              <a:uLnTx/>
              <a:uFillTx/>
              <a:latin typeface="Arial"/>
              <a:ea typeface="Arial"/>
              <a:cs typeface="Arial"/>
              <a:sym typeface="Arial"/>
            </a:endParaRPr>
          </a:p>
        </p:txBody>
      </p:sp>
      <p:sp>
        <p:nvSpPr>
          <p:cNvPr id="4" name="Google Shape;428;p3">
            <a:extLst>
              <a:ext uri="{FF2B5EF4-FFF2-40B4-BE49-F238E27FC236}">
                <a16:creationId xmlns:a16="http://schemas.microsoft.com/office/drawing/2014/main" id="{BCB6B5DA-A792-D0FA-49E2-A6C1A171A126}"/>
              </a:ext>
            </a:extLst>
          </p:cNvPr>
          <p:cNvSpPr txBox="1"/>
          <p:nvPr/>
        </p:nvSpPr>
        <p:spPr>
          <a:xfrm>
            <a:off x="4495801" y="1990447"/>
            <a:ext cx="7242174" cy="3293209"/>
          </a:xfrm>
          <a:prstGeom prst="rect">
            <a:avLst/>
          </a:prstGeom>
          <a:solidFill>
            <a:srgbClr val="F4F4F4"/>
          </a:solidFill>
          <a:ln>
            <a:noFill/>
          </a:ln>
        </p:spPr>
        <p:txBody>
          <a:bodyPr spcFirstLastPara="1" wrap="square" lIns="182880" tIns="324000" rIns="182880" bIns="182880" anchor="ctr" anchorCtr="0">
            <a:noAutofit/>
          </a:bodyPr>
          <a:lstStyle>
            <a:defPPr>
              <a:defRPr lang="en-US"/>
            </a:defPPr>
            <a:lvl1pPr marR="0" lvl="0">
              <a:lnSpc>
                <a:spcPct val="100000"/>
              </a:lnSpc>
              <a:spcBef>
                <a:spcPts val="0"/>
              </a:spcBef>
              <a:spcAft>
                <a:spcPts val="1200"/>
              </a:spcAft>
              <a:buClr>
                <a:srgbClr val="000000"/>
              </a:buClr>
              <a:buSzPts val="2400"/>
              <a:defRPr sz="2000" b="0" i="0" u="none" strike="noStrike" cap="none">
                <a:latin typeface="Arial"/>
                <a:ea typeface="Arial"/>
                <a:cs typeface="Arial"/>
              </a:defRPr>
            </a:lvl1pPr>
          </a:lstStyle>
          <a:p>
            <a:pPr marL="228600" marR="0" lvl="0" indent="-228600" algn="l" defTabSz="457200" rtl="0" eaLnBrk="1" fontAlgn="auto" latinLnBrk="0" hangingPunct="1">
              <a:lnSpc>
                <a:spcPct val="100000"/>
              </a:lnSpc>
              <a:spcBef>
                <a:spcPts val="0"/>
              </a:spcBef>
              <a:spcAft>
                <a:spcPts val="1200"/>
              </a:spcAft>
              <a:buClr>
                <a:prstClr val="black"/>
              </a:buClr>
              <a:buSzPts val="2400"/>
              <a:buFont typeface="Arial"/>
              <a:buChar char="•"/>
              <a:tabLst/>
              <a:defRPr/>
            </a:pPr>
            <a:r>
              <a:rPr kumimoji="0" lang="en-US" sz="2000" b="0" i="0" u="none" strike="noStrike" kern="1200" cap="none" spc="0" normalizeH="0" baseline="0" noProof="0" err="1">
                <a:ln>
                  <a:noFill/>
                </a:ln>
                <a:solidFill>
                  <a:prstClr val="black"/>
                </a:solidFill>
                <a:effectLst/>
                <a:uLnTx/>
                <a:uFillTx/>
                <a:latin typeface="Arial"/>
                <a:cs typeface="Arial"/>
              </a:rPr>
              <a:t>CallRail</a:t>
            </a:r>
            <a:r>
              <a:rPr kumimoji="0" lang="en-US" sz="2000" b="0" i="0" u="none" strike="noStrike" kern="1200" cap="none" spc="0" normalizeH="0" baseline="0" noProof="0">
                <a:ln>
                  <a:noFill/>
                </a:ln>
                <a:solidFill>
                  <a:prstClr val="black"/>
                </a:solidFill>
                <a:effectLst/>
                <a:uLnTx/>
                <a:uFillTx/>
                <a:latin typeface="Arial"/>
                <a:cs typeface="Arial"/>
              </a:rPr>
              <a:t> wanted to use integrated AI features to augment and further enhance its call tracking and analytics capabilities in its products.</a:t>
            </a:r>
          </a:p>
          <a:p>
            <a:pPr marL="228600" marR="0" lvl="0" indent="-228600" algn="l" defTabSz="457200" rtl="0" eaLnBrk="1" fontAlgn="auto" latinLnBrk="0" hangingPunct="1">
              <a:lnSpc>
                <a:spcPct val="100000"/>
              </a:lnSpc>
              <a:spcBef>
                <a:spcPts val="0"/>
              </a:spcBef>
              <a:spcAft>
                <a:spcPts val="1200"/>
              </a:spcAft>
              <a:buClr>
                <a:prstClr val="black"/>
              </a:buClr>
              <a:buSzPts val="2400"/>
              <a:buFont typeface="Arial"/>
              <a:buChar char="•"/>
              <a:tabLst/>
              <a:defRPr/>
            </a:pPr>
            <a:r>
              <a:rPr kumimoji="0" lang="en-US" sz="2000" b="0" i="0" u="none" strike="noStrike" kern="1200" cap="none" spc="0" normalizeH="0" baseline="0" noProof="0">
                <a:ln>
                  <a:noFill/>
                </a:ln>
                <a:solidFill>
                  <a:prstClr val="black"/>
                </a:solidFill>
                <a:effectLst/>
                <a:uLnTx/>
                <a:uFillTx/>
                <a:latin typeface="Arial"/>
                <a:cs typeface="Arial"/>
              </a:rPr>
              <a:t>It partnered with Assembly AI, who provided models </a:t>
            </a:r>
            <a:br>
              <a:rPr kumimoji="0" lang="en-US" sz="2000" b="0" i="0" u="none" strike="noStrike" kern="1200" cap="none" spc="0" normalizeH="0" baseline="0" noProof="0">
                <a:ln>
                  <a:noFill/>
                </a:ln>
                <a:solidFill>
                  <a:prstClr val="black"/>
                </a:solidFill>
                <a:effectLst/>
                <a:uLnTx/>
                <a:uFillTx/>
                <a:latin typeface="Arial"/>
                <a:cs typeface="Arial"/>
              </a:rPr>
            </a:br>
            <a:r>
              <a:rPr kumimoji="0" lang="en-US" sz="2000" b="0" i="0" u="none" strike="noStrike" kern="1200" cap="none" spc="0" normalizeH="0" baseline="0" noProof="0">
                <a:ln>
                  <a:noFill/>
                </a:ln>
                <a:solidFill>
                  <a:prstClr val="black"/>
                </a:solidFill>
                <a:effectLst/>
                <a:uLnTx/>
                <a:uFillTx/>
                <a:latin typeface="Arial"/>
                <a:cs typeface="Arial"/>
              </a:rPr>
              <a:t>for automatic transcription, PII redaction and automatic transcript highlight ability.</a:t>
            </a:r>
          </a:p>
          <a:p>
            <a:pPr marL="228600" marR="0" lvl="0" indent="-228600" algn="l" defTabSz="457200" rtl="0" eaLnBrk="1" fontAlgn="auto" latinLnBrk="0" hangingPunct="1">
              <a:lnSpc>
                <a:spcPct val="100000"/>
              </a:lnSpc>
              <a:spcBef>
                <a:spcPts val="0"/>
              </a:spcBef>
              <a:spcAft>
                <a:spcPts val="1200"/>
              </a:spcAft>
              <a:buClr>
                <a:prstClr val="black"/>
              </a:buClr>
              <a:buSzPts val="2400"/>
              <a:buFontTx/>
              <a:buChar char="•"/>
              <a:tabLst/>
              <a:defRPr/>
            </a:pPr>
            <a:r>
              <a:rPr kumimoji="0" lang="en-US" sz="2000" b="0" i="0" u="none" strike="noStrike" kern="1200" cap="none" spc="0" normalizeH="0" baseline="0" noProof="0">
                <a:ln>
                  <a:noFill/>
                </a:ln>
                <a:solidFill>
                  <a:prstClr val="black"/>
                </a:solidFill>
                <a:effectLst/>
                <a:uLnTx/>
                <a:uFillTx/>
                <a:latin typeface="Arial"/>
                <a:cs typeface="Arial"/>
              </a:rPr>
              <a:t>This resulted in </a:t>
            </a:r>
            <a:r>
              <a:rPr kumimoji="0" lang="en-US" sz="2000" b="0" i="0" u="none" strike="noStrike" kern="1200" cap="none" spc="0" normalizeH="0" baseline="0" noProof="0" err="1">
                <a:ln>
                  <a:noFill/>
                </a:ln>
                <a:solidFill>
                  <a:prstClr val="black"/>
                </a:solidFill>
                <a:effectLst/>
                <a:uLnTx/>
                <a:uFillTx/>
                <a:latin typeface="Arial"/>
                <a:cs typeface="Arial"/>
              </a:rPr>
              <a:t>CallRail</a:t>
            </a:r>
            <a:r>
              <a:rPr kumimoji="0" lang="en-US" sz="2000" b="0" i="0" u="none" strike="noStrike" kern="1200" cap="none" spc="0" normalizeH="0" baseline="0" noProof="0">
                <a:ln>
                  <a:noFill/>
                </a:ln>
                <a:solidFill>
                  <a:prstClr val="black"/>
                </a:solidFill>
                <a:effectLst/>
                <a:uLnTx/>
                <a:uFillTx/>
                <a:latin typeface="Arial"/>
                <a:cs typeface="Arial"/>
              </a:rPr>
              <a:t> improving its transcription accuracy by up to 23%, and increased usage of its Conversation Intelligence product.</a:t>
            </a:r>
          </a:p>
        </p:txBody>
      </p:sp>
      <p:pic>
        <p:nvPicPr>
          <p:cNvPr id="7" name="Picture 6" descr="A close-up of a dart board with three darts in the center&#10;&#10;Description automatically generated">
            <a:extLst>
              <a:ext uri="{FF2B5EF4-FFF2-40B4-BE49-F238E27FC236}">
                <a16:creationId xmlns:a16="http://schemas.microsoft.com/office/drawing/2014/main" id="{1A7EC156-DC5F-A4B2-9334-CED19527C5B2}"/>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71488" y="2011287"/>
            <a:ext cx="3775419" cy="3224212"/>
          </a:xfrm>
          <a:prstGeom prst="rect">
            <a:avLst/>
          </a:prstGeom>
          <a:ln>
            <a:solidFill>
              <a:srgbClr val="6F7878"/>
            </a:solidFill>
          </a:ln>
        </p:spPr>
      </p:pic>
    </p:spTree>
    <p:extLst>
      <p:ext uri="{BB962C8B-B14F-4D97-AF65-F5344CB8AC3E}">
        <p14:creationId xmlns:p14="http://schemas.microsoft.com/office/powerpoint/2010/main" val="156518724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03D89384-F2E8-D7B3-B385-82ACA6B468CB}"/>
              </a:ext>
            </a:extLst>
          </p:cNvPr>
          <p:cNvSpPr txBox="1"/>
          <p:nvPr/>
        </p:nvSpPr>
        <p:spPr>
          <a:xfrm>
            <a:off x="466596" y="1866333"/>
            <a:ext cx="11274552" cy="3367404"/>
          </a:xfrm>
          <a:prstGeom prst="rect">
            <a:avLst/>
          </a:prstGeom>
          <a:noFill/>
        </p:spPr>
        <p:txBody>
          <a:bodyPr wrap="square" lIns="0" rIns="182880" numCol="2" spcCol="457200" anchor="ctr" anchorCtr="0">
            <a:noAutofit/>
          </a:bodyPr>
          <a:lstStyle/>
          <a:p>
            <a:pPr marL="310896" marR="0" lvl="0" indent="-310896" algn="l" defTabSz="457200" rtl="0" eaLnBrk="1" fontAlgn="auto" latinLnBrk="0" hangingPunct="1">
              <a:lnSpc>
                <a:spcPct val="100000"/>
              </a:lnSpc>
              <a:spcBef>
                <a:spcPts val="0"/>
              </a:spcBef>
              <a:spcAft>
                <a:spcPts val="1200"/>
              </a:spcAft>
              <a:buClrTx/>
              <a:buSzPct val="100000"/>
              <a:buFont typeface="Arial"/>
              <a:buChar char="•"/>
              <a:tabLst/>
              <a:defRPr/>
            </a:pPr>
            <a:r>
              <a:rPr kumimoji="0" lang="en-NL" sz="1600" b="1" i="0" u="none" strike="noStrike" kern="1200" cap="none" spc="0" normalizeH="0" baseline="0" noProof="0">
                <a:ln>
                  <a:noFill/>
                </a:ln>
                <a:solidFill>
                  <a:prstClr val="black"/>
                </a:solidFill>
                <a:effectLst/>
                <a:uLnTx/>
                <a:uFillTx/>
                <a:latin typeface="Arial" panose="020B0604020202020204"/>
                <a:ea typeface="+mn-ea"/>
                <a:cs typeface="+mn-cs"/>
              </a:rPr>
              <a:t>Proceed with caution </a:t>
            </a:r>
            <a:r>
              <a:rPr kumimoji="0" lang="en-NL" sz="1600" b="0" i="0" u="none" strike="noStrike" kern="1200" cap="none" spc="0" normalizeH="0" baseline="0" noProof="0">
                <a:ln>
                  <a:noFill/>
                </a:ln>
                <a:solidFill>
                  <a:prstClr val="black"/>
                </a:solidFill>
                <a:effectLst/>
                <a:uLnTx/>
                <a:uFillTx/>
                <a:latin typeface="Arial" panose="020B0604020202020204"/>
                <a:ea typeface="+mn-ea"/>
                <a:cs typeface="+mn-cs"/>
              </a:rPr>
              <a:t>due to the nascency of the underlying technologies by being selective in accepting updates and additions, in keeping with aligned governance. Test through pilot and proof-of-concept programs to determine the extent to which capabilities will have a positive impact on the applications.</a:t>
            </a:r>
          </a:p>
          <a:p>
            <a:pPr marL="310896" marR="0" lvl="0" indent="-310896" algn="l" defTabSz="457200" rtl="0" eaLnBrk="1" fontAlgn="auto" latinLnBrk="0" hangingPunct="1">
              <a:lnSpc>
                <a:spcPct val="100000"/>
              </a:lnSpc>
              <a:spcBef>
                <a:spcPts val="0"/>
              </a:spcBef>
              <a:spcAft>
                <a:spcPts val="1200"/>
              </a:spcAft>
              <a:buClrTx/>
              <a:buSzPct val="100000"/>
              <a:buFont typeface="Arial"/>
              <a:buChar char="•"/>
              <a:tabLst/>
              <a:defRPr/>
            </a:pPr>
            <a:r>
              <a:rPr kumimoji="0" lang="en-NL" sz="1600" b="1" i="0" u="none" strike="noStrike" kern="1200" cap="none" spc="0" normalizeH="0" baseline="0" noProof="0">
                <a:ln>
                  <a:noFill/>
                </a:ln>
                <a:solidFill>
                  <a:prstClr val="black"/>
                </a:solidFill>
                <a:effectLst/>
                <a:uLnTx/>
                <a:uFillTx/>
                <a:latin typeface="Arial" panose="020B0604020202020204"/>
                <a:ea typeface="+mn-ea"/>
                <a:cs typeface="+mn-cs"/>
              </a:rPr>
              <a:t>Assess how intelligent applications will transform the scope, purpose and functionality of your enterprise applications</a:t>
            </a:r>
            <a:r>
              <a:rPr kumimoji="0" lang="en-NL" sz="1600" b="0" i="0" u="none" strike="noStrike" kern="1200" cap="none" spc="0" normalizeH="0" baseline="0" noProof="0">
                <a:ln>
                  <a:noFill/>
                </a:ln>
                <a:solidFill>
                  <a:prstClr val="black"/>
                </a:solidFill>
                <a:effectLst/>
                <a:uLnTx/>
                <a:uFillTx/>
                <a:latin typeface="Arial" panose="020B0604020202020204"/>
                <a:ea typeface="+mn-ea"/>
                <a:cs typeface="+mn-cs"/>
              </a:rPr>
              <a:t> by engaging with relevant stakeholders and suppliers. Establish a clear and shared understanding of intelligent applications and their potential use cases throughout your organization.</a:t>
            </a:r>
          </a:p>
          <a:p>
            <a:pPr marL="310896" marR="0" lvl="0" indent="-310896" algn="l" defTabSz="457200" rtl="0" eaLnBrk="1" fontAlgn="auto" latinLnBrk="0" hangingPunct="1">
              <a:lnSpc>
                <a:spcPct val="100000"/>
              </a:lnSpc>
              <a:spcBef>
                <a:spcPts val="0"/>
              </a:spcBef>
              <a:spcAft>
                <a:spcPts val="1200"/>
              </a:spcAft>
              <a:buClrTx/>
              <a:buSzPct val="100000"/>
              <a:buFont typeface="Arial"/>
              <a:buChar char="•"/>
              <a:tabLst/>
              <a:defRPr/>
            </a:pPr>
            <a:r>
              <a:rPr kumimoji="0" lang="en-NL" sz="1600" b="1" i="0" u="none" strike="noStrike" kern="1200" cap="none" spc="0" normalizeH="0" baseline="0" noProof="0">
                <a:ln>
                  <a:noFill/>
                </a:ln>
                <a:solidFill>
                  <a:prstClr val="black"/>
                </a:solidFill>
                <a:effectLst/>
                <a:uLnTx/>
                <a:uFillTx/>
                <a:latin typeface="Arial" panose="020B0604020202020204"/>
                <a:ea typeface="+mn-ea"/>
                <a:cs typeface="+mn-cs"/>
              </a:rPr>
              <a:t>Re-establish the balance between risk and opportunity </a:t>
            </a:r>
            <a:r>
              <a:rPr kumimoji="0" lang="en-NL" sz="1600" b="0" i="0" u="none" strike="noStrike" kern="1200" cap="none" spc="0" normalizeH="0" baseline="0" noProof="0">
                <a:ln>
                  <a:noFill/>
                </a:ln>
                <a:solidFill>
                  <a:prstClr val="black"/>
                </a:solidFill>
                <a:effectLst/>
                <a:uLnTx/>
                <a:uFillTx/>
                <a:latin typeface="Arial" panose="020B0604020202020204"/>
                <a:ea typeface="+mn-ea"/>
                <a:cs typeface="+mn-cs"/>
              </a:rPr>
              <a:t>by adapting your governance policies to address application intelligence. Do so directly if your role permits, or by influencing others if it does not.</a:t>
            </a:r>
          </a:p>
          <a:p>
            <a:pPr marL="310896" marR="0" lvl="0" indent="-310896" algn="l" defTabSz="457200" rtl="0" eaLnBrk="1" fontAlgn="auto" latinLnBrk="0" hangingPunct="1">
              <a:lnSpc>
                <a:spcPct val="100000"/>
              </a:lnSpc>
              <a:spcBef>
                <a:spcPts val="0"/>
              </a:spcBef>
              <a:spcAft>
                <a:spcPts val="1200"/>
              </a:spcAft>
              <a:buClrTx/>
              <a:buSzPct val="100000"/>
              <a:buFont typeface="Arial"/>
              <a:buChar char="•"/>
              <a:tabLst/>
              <a:defRPr/>
            </a:pPr>
            <a:r>
              <a:rPr kumimoji="0" lang="en-NL" sz="1600" b="1" i="0" u="none" strike="noStrike" kern="1200" cap="none" spc="0" normalizeH="0" baseline="0" noProof="0">
                <a:ln>
                  <a:noFill/>
                </a:ln>
                <a:solidFill>
                  <a:prstClr val="black"/>
                </a:solidFill>
                <a:effectLst/>
                <a:uLnTx/>
                <a:uFillTx/>
                <a:latin typeface="Arial" panose="020B0604020202020204"/>
                <a:ea typeface="+mn-ea"/>
                <a:cs typeface="+mn-cs"/>
              </a:rPr>
              <a:t>Evaluate the impact on your wider portfolio of applications and services </a:t>
            </a:r>
            <a:r>
              <a:rPr kumimoji="0" lang="en-NL" sz="1600" b="0" i="0" u="none" strike="noStrike" kern="1200" cap="none" spc="0" normalizeH="0" baseline="0" noProof="0">
                <a:ln>
                  <a:noFill/>
                </a:ln>
                <a:solidFill>
                  <a:prstClr val="black"/>
                </a:solidFill>
                <a:effectLst/>
                <a:uLnTx/>
                <a:uFillTx/>
                <a:latin typeface="Arial" panose="020B0604020202020204"/>
                <a:ea typeface="+mn-ea"/>
                <a:cs typeface="+mn-cs"/>
              </a:rPr>
              <a:t>as you expand the range and scope of intelligent applications in the medium to long term. Do so by working with enterprise architects to rationalize and consolidate your application</a:t>
            </a:r>
            <a:r>
              <a:rPr kumimoji="0" lang="en-US" sz="1600" b="0" i="0" u="none" strike="noStrike" kern="1200" cap="none" spc="0" normalizeH="0" baseline="0" noProof="0">
                <a:ln>
                  <a:noFill/>
                </a:ln>
                <a:solidFill>
                  <a:prstClr val="black"/>
                </a:solidFill>
                <a:effectLst/>
                <a:uLnTx/>
                <a:uFillTx/>
                <a:latin typeface="Arial" panose="020B0604020202020204"/>
                <a:ea typeface="+mn-ea"/>
                <a:cs typeface="+mn-cs"/>
              </a:rPr>
              <a:t> </a:t>
            </a:r>
            <a:r>
              <a:rPr kumimoji="0" lang="en-NL" sz="1600" b="0" i="0" u="none" strike="noStrike" kern="1200" cap="none" spc="0" normalizeH="0" baseline="0" noProof="0">
                <a:ln>
                  <a:noFill/>
                </a:ln>
                <a:solidFill>
                  <a:prstClr val="black"/>
                </a:solidFill>
                <a:effectLst/>
                <a:uLnTx/>
                <a:uFillTx/>
                <a:latin typeface="Arial" panose="020B0604020202020204"/>
                <a:ea typeface="+mn-ea"/>
                <a:cs typeface="+mn-cs"/>
              </a:rPr>
              <a:t>portfolio.</a:t>
            </a:r>
          </a:p>
        </p:txBody>
      </p:sp>
      <p:sp>
        <p:nvSpPr>
          <p:cNvPr id="2" name="Text Placeholder 1">
            <a:extLst>
              <a:ext uri="{FF2B5EF4-FFF2-40B4-BE49-F238E27FC236}">
                <a16:creationId xmlns:a16="http://schemas.microsoft.com/office/drawing/2014/main" id="{36D9BC0E-9E63-8CBD-1A92-090EB417F076}"/>
              </a:ext>
            </a:extLst>
          </p:cNvPr>
          <p:cNvSpPr>
            <a:spLocks noGrp="1"/>
          </p:cNvSpPr>
          <p:nvPr>
            <p:ph type="body" sz="quarter" idx="10"/>
          </p:nvPr>
        </p:nvSpPr>
        <p:spPr>
          <a:xfrm>
            <a:off x="458788" y="296486"/>
            <a:ext cx="9571037" cy="276999"/>
          </a:xfrm>
        </p:spPr>
        <p:txBody>
          <a:bodyPr/>
          <a:lstStyle/>
          <a:p>
            <a:r>
              <a:rPr lang="en-US"/>
              <a:t>Intelligent Applications</a:t>
            </a:r>
          </a:p>
        </p:txBody>
      </p:sp>
    </p:spTree>
    <p:extLst>
      <p:ext uri="{BB962C8B-B14F-4D97-AF65-F5344CB8AC3E}">
        <p14:creationId xmlns:p14="http://schemas.microsoft.com/office/powerpoint/2010/main" val="337985875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sp>
        <p:nvSpPr>
          <p:cNvPr id="10" name="TextBox 9">
            <a:extLst>
              <a:ext uri="{FF2B5EF4-FFF2-40B4-BE49-F238E27FC236}">
                <a16:creationId xmlns:a16="http://schemas.microsoft.com/office/drawing/2014/main" id="{F27D2573-8882-7B56-F68A-5224DC8BF9B0}"/>
              </a:ext>
            </a:extLst>
          </p:cNvPr>
          <p:cNvSpPr txBox="1"/>
          <p:nvPr/>
        </p:nvSpPr>
        <p:spPr>
          <a:xfrm>
            <a:off x="0" y="1322174"/>
            <a:ext cx="12191999" cy="3371118"/>
          </a:xfrm>
          <a:prstGeom prst="rect">
            <a:avLst/>
          </a:prstGeom>
          <a:solidFill>
            <a:srgbClr val="000000">
              <a:alpha val="78852"/>
            </a:srgbClr>
          </a:solidFill>
          <a:ln>
            <a:noFill/>
          </a:ln>
          <a:effectLst/>
        </p:spPr>
        <p:txBody>
          <a:bodyPr wrap="square" lIns="182880" tIns="91440" rIns="182880" bIns="91440">
            <a:noAutofit/>
          </a:bodyPr>
          <a:lstStyle>
            <a:defPPr>
              <a:defRPr lang="en-US"/>
            </a:defPPr>
            <a:lvl1pPr marL="50800">
              <a:spcBef>
                <a:spcPts val="0"/>
              </a:spcBef>
              <a:spcAft>
                <a:spcPts val="0"/>
              </a:spcAft>
              <a:defRPr sz="2000" b="0" i="0" u="none" strike="noStrike">
                <a:effectLst/>
              </a:defRPr>
            </a:lvl1pPr>
            <a:lvl2pPr marL="0" marR="0" lvl="1">
              <a:lnSpc>
                <a:spcPct val="100000"/>
              </a:lnSpc>
              <a:spcBef>
                <a:spcPts val="0"/>
              </a:spcBef>
              <a:spcAft>
                <a:spcPts val="1200"/>
              </a:spcAft>
              <a:buClr>
                <a:schemeClr val="tx1"/>
              </a:buClr>
              <a:buSzPct val="100000"/>
              <a:defRPr b="0" i="0" u="none" strike="noStrike">
                <a:latin typeface="Arial"/>
                <a:ea typeface="Arial"/>
                <a:cs typeface="Arial"/>
              </a:defRPr>
            </a:lvl2pPr>
          </a:lstStyle>
          <a:p>
            <a:pPr marL="50800" marR="0" lvl="0" indent="0" algn="l" defTabSz="457200" rtl="0" eaLnBrk="1" fontAlgn="auto" latinLnBrk="0" hangingPunct="1">
              <a:lnSpc>
                <a:spcPct val="100000"/>
              </a:lnSpc>
              <a:spcBef>
                <a:spcPts val="0"/>
              </a:spcBef>
              <a:spcAft>
                <a:spcPts val="600"/>
              </a:spcAft>
              <a:buClrTx/>
              <a:buSzTx/>
              <a:buFontTx/>
              <a:buNone/>
              <a:tabLst/>
              <a:defRPr/>
            </a:pPr>
            <a:endParaRPr kumimoji="0" lang="en-US" sz="2200" b="0" i="0" u="none" strike="noStrike" kern="1200" cap="none" spc="0" normalizeH="0" baseline="0" noProof="0">
              <a:ln>
                <a:noFill/>
              </a:ln>
              <a:solidFill>
                <a:prstClr val="white"/>
              </a:solidFill>
              <a:effectLst/>
              <a:uLnTx/>
              <a:uFillTx/>
              <a:latin typeface="Arial"/>
              <a:ea typeface="+mn-ea"/>
              <a:cs typeface="+mn-cs"/>
            </a:endParaRPr>
          </a:p>
        </p:txBody>
      </p:sp>
      <p:sp>
        <p:nvSpPr>
          <p:cNvPr id="2" name="Google Shape;1114;p51">
            <a:extLst>
              <a:ext uri="{FF2B5EF4-FFF2-40B4-BE49-F238E27FC236}">
                <a16:creationId xmlns:a16="http://schemas.microsoft.com/office/drawing/2014/main" id="{A7C5F75F-6873-9830-61AB-E417D9FA41A8}"/>
              </a:ext>
            </a:extLst>
          </p:cNvPr>
          <p:cNvSpPr txBox="1"/>
          <p:nvPr/>
        </p:nvSpPr>
        <p:spPr>
          <a:xfrm>
            <a:off x="3294743" y="1956805"/>
            <a:ext cx="5602514" cy="369332"/>
          </a:xfrm>
          <a:prstGeom prst="rect">
            <a:avLst/>
          </a:prstGeom>
          <a:noFill/>
          <a:ln>
            <a:noFill/>
          </a:ln>
        </p:spPr>
        <p:txBody>
          <a:bodyPr spcFirstLastPara="1" wrap="square" lIns="0" tIns="45700" rIns="91425" bIns="45700" anchor="t" anchorCtr="0">
            <a:spAutoFit/>
          </a:bodyPr>
          <a:lstStyle/>
          <a:p>
            <a:pPr marL="0" marR="0" lvl="0" indent="0" algn="ctr" rtl="0">
              <a:lnSpc>
                <a:spcPct val="100000"/>
              </a:lnSpc>
              <a:spcBef>
                <a:spcPts val="0"/>
              </a:spcBef>
              <a:spcAft>
                <a:spcPts val="0"/>
              </a:spcAft>
              <a:buClr>
                <a:srgbClr val="FFFFFF"/>
              </a:buClr>
              <a:buSzPts val="1800"/>
              <a:buFont typeface="Arial"/>
              <a:buNone/>
            </a:pPr>
            <a:r>
              <a:rPr lang="en-US" sz="1800" b="0" i="0" u="none" strike="noStrike" cap="none">
                <a:solidFill>
                  <a:srgbClr val="FFFFFF"/>
                </a:solidFill>
                <a:latin typeface="Arial"/>
                <a:ea typeface="Arial"/>
                <a:cs typeface="Arial"/>
                <a:sym typeface="Arial"/>
              </a:rPr>
              <a:t>Power </a:t>
            </a:r>
            <a:r>
              <a:rPr lang="en-US" sz="1800" b="0" i="1" u="none" strike="noStrike" cap="none">
                <a:solidFill>
                  <a:srgbClr val="FFFFFF"/>
                </a:solidFill>
                <a:latin typeface="Arial"/>
                <a:ea typeface="Arial"/>
                <a:cs typeface="Arial"/>
                <a:sym typeface="Arial"/>
              </a:rPr>
              <a:t>AND</a:t>
            </a:r>
            <a:r>
              <a:rPr lang="en-US" sz="1800" b="0" i="0" u="none" strike="noStrike" cap="none">
                <a:solidFill>
                  <a:srgbClr val="FFFFFF"/>
                </a:solidFill>
                <a:latin typeface="Arial"/>
                <a:ea typeface="Arial"/>
                <a:cs typeface="Arial"/>
                <a:sym typeface="Arial"/>
              </a:rPr>
              <a:t> Responsibility</a:t>
            </a:r>
            <a:endParaRPr sz="1800" b="0" i="0" u="none" strike="noStrike" cap="none">
              <a:solidFill>
                <a:srgbClr val="FFFFFF"/>
              </a:solidFill>
              <a:latin typeface="Arial"/>
              <a:ea typeface="Arial"/>
              <a:cs typeface="Arial"/>
              <a:sym typeface="Arial"/>
            </a:endParaRPr>
          </a:p>
        </p:txBody>
      </p:sp>
      <p:sp>
        <p:nvSpPr>
          <p:cNvPr id="3" name="Google Shape;1115;p51">
            <a:extLst>
              <a:ext uri="{FF2B5EF4-FFF2-40B4-BE49-F238E27FC236}">
                <a16:creationId xmlns:a16="http://schemas.microsoft.com/office/drawing/2014/main" id="{6E379282-59B7-41FA-14A7-712C40068E69}"/>
              </a:ext>
            </a:extLst>
          </p:cNvPr>
          <p:cNvSpPr txBox="1"/>
          <p:nvPr/>
        </p:nvSpPr>
        <p:spPr>
          <a:xfrm>
            <a:off x="457200" y="2526905"/>
            <a:ext cx="11276013" cy="443198"/>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rgbClr val="FFFFFF"/>
              </a:buClr>
              <a:buSzPts val="3200"/>
              <a:buFont typeface="Arial Black"/>
              <a:buNone/>
            </a:pPr>
            <a:r>
              <a:rPr lang="en-US" sz="3200" b="0" i="0" u="none" strike="noStrike" cap="none">
                <a:solidFill>
                  <a:srgbClr val="FFFFFF"/>
                </a:solidFill>
                <a:latin typeface="Arial Black"/>
                <a:ea typeface="Arial Black"/>
                <a:cs typeface="Arial Black"/>
                <a:sym typeface="Arial Black"/>
              </a:rPr>
              <a:t>Democratized Generative AI</a:t>
            </a:r>
            <a:endParaRPr sz="3200" b="0" i="0" u="none" strike="noStrike" cap="none">
              <a:solidFill>
                <a:srgbClr val="FFFFFF"/>
              </a:solidFill>
              <a:latin typeface="Arial Black"/>
              <a:ea typeface="Arial Black"/>
              <a:cs typeface="Arial Black"/>
              <a:sym typeface="Arial Black"/>
            </a:endParaRPr>
          </a:p>
        </p:txBody>
      </p:sp>
      <p:sp>
        <p:nvSpPr>
          <p:cNvPr id="6" name="Google Shape;1118;p51">
            <a:extLst>
              <a:ext uri="{FF2B5EF4-FFF2-40B4-BE49-F238E27FC236}">
                <a16:creationId xmlns:a16="http://schemas.microsoft.com/office/drawing/2014/main" id="{0D947478-8899-1BE4-18E7-0EBABCC51A42}"/>
              </a:ext>
            </a:extLst>
          </p:cNvPr>
          <p:cNvSpPr txBox="1"/>
          <p:nvPr/>
        </p:nvSpPr>
        <p:spPr>
          <a:xfrm>
            <a:off x="1649375" y="3186098"/>
            <a:ext cx="2864320" cy="923289"/>
          </a:xfrm>
          <a:prstGeom prst="rect">
            <a:avLst/>
          </a:prstGeom>
          <a:noFill/>
          <a:ln>
            <a:noFill/>
          </a:ln>
        </p:spPr>
        <p:txBody>
          <a:bodyPr spcFirstLastPara="1" wrap="square" lIns="0" tIns="45700" rIns="91425" bIns="45700" anchor="t" anchorCtr="0">
            <a:spAutoFit/>
          </a:bodyPr>
          <a:lstStyle/>
          <a:p>
            <a:pPr marL="0" marR="0" lvl="0" indent="0" algn="l" rtl="0">
              <a:lnSpc>
                <a:spcPct val="100000"/>
              </a:lnSpc>
              <a:spcBef>
                <a:spcPts val="0"/>
              </a:spcBef>
              <a:spcAft>
                <a:spcPts val="0"/>
              </a:spcAft>
              <a:buClr>
                <a:srgbClr val="FFFFFF"/>
              </a:buClr>
              <a:buSzPts val="1800"/>
              <a:buFont typeface="Arial"/>
              <a:buNone/>
            </a:pPr>
            <a:r>
              <a:rPr lang="en-US" sz="1800" b="0" i="0" u="none" strike="noStrike" cap="none">
                <a:solidFill>
                  <a:srgbClr val="FFFFFF"/>
                </a:solidFill>
                <a:latin typeface="Arial"/>
                <a:ea typeface="Arial"/>
                <a:cs typeface="Arial"/>
                <a:sym typeface="Arial"/>
              </a:rPr>
              <a:t>Low barrier entry to generate, create, compose literally anything digital</a:t>
            </a:r>
            <a:endParaRPr/>
          </a:p>
        </p:txBody>
      </p:sp>
      <p:sp>
        <p:nvSpPr>
          <p:cNvPr id="7" name="Google Shape;1119;p51">
            <a:extLst>
              <a:ext uri="{FF2B5EF4-FFF2-40B4-BE49-F238E27FC236}">
                <a16:creationId xmlns:a16="http://schemas.microsoft.com/office/drawing/2014/main" id="{60E4B8F3-5DF5-F634-96C6-67774F880984}"/>
              </a:ext>
            </a:extLst>
          </p:cNvPr>
          <p:cNvSpPr txBox="1"/>
          <p:nvPr/>
        </p:nvSpPr>
        <p:spPr>
          <a:xfrm>
            <a:off x="4919859" y="3250963"/>
            <a:ext cx="2864248" cy="923289"/>
          </a:xfrm>
          <a:prstGeom prst="rect">
            <a:avLst/>
          </a:prstGeom>
          <a:noFill/>
          <a:ln>
            <a:noFill/>
          </a:ln>
        </p:spPr>
        <p:txBody>
          <a:bodyPr spcFirstLastPara="1" wrap="square" lIns="0" tIns="45700" rIns="91425" bIns="45700" anchor="t" anchorCtr="0">
            <a:spAutoFit/>
          </a:bodyPr>
          <a:lstStyle/>
          <a:p>
            <a:pPr>
              <a:buClr>
                <a:srgbClr val="FFFFFF"/>
              </a:buClr>
              <a:buSzPts val="1800"/>
              <a:buFont typeface="Arial"/>
            </a:pPr>
            <a:r>
              <a:rPr lang="en-US" sz="1800" b="0" i="0" u="none" strike="noStrike" cap="none">
                <a:solidFill>
                  <a:srgbClr val="FFFFFF"/>
                </a:solidFill>
                <a:latin typeface="Arial"/>
                <a:ea typeface="Arial"/>
                <a:cs typeface="Arial"/>
                <a:sym typeface="Arial"/>
              </a:rPr>
              <a:t>Cost reduction, new products, refine </a:t>
            </a:r>
            <a:r>
              <a:rPr lang="en-US">
                <a:solidFill>
                  <a:srgbClr val="FFFFFF"/>
                </a:solidFill>
                <a:latin typeface="Arial"/>
                <a:ea typeface="Arial"/>
                <a:cs typeface="Arial"/>
                <a:sym typeface="Arial"/>
              </a:rPr>
              <a:t>&amp; </a:t>
            </a:r>
            <a:r>
              <a:rPr lang="en-US" sz="1800" b="0" i="0" u="none" strike="noStrike" cap="none">
                <a:solidFill>
                  <a:srgbClr val="FFFFFF"/>
                </a:solidFill>
                <a:latin typeface="Arial"/>
                <a:ea typeface="Arial"/>
                <a:cs typeface="Arial"/>
                <a:sym typeface="Arial"/>
              </a:rPr>
              <a:t>improve experience, productivity</a:t>
            </a:r>
            <a:r>
              <a:rPr lang="en-US">
                <a:solidFill>
                  <a:srgbClr val="FFFFFF"/>
                </a:solidFill>
                <a:latin typeface="Arial"/>
                <a:ea typeface="Arial"/>
                <a:cs typeface="Arial"/>
                <a:sym typeface="Arial"/>
              </a:rPr>
              <a:t> </a:t>
            </a:r>
            <a:endParaRPr lang="en-US">
              <a:cs typeface="Arial"/>
            </a:endParaRPr>
          </a:p>
        </p:txBody>
      </p:sp>
      <p:sp>
        <p:nvSpPr>
          <p:cNvPr id="8" name="Google Shape;1120;p51">
            <a:extLst>
              <a:ext uri="{FF2B5EF4-FFF2-40B4-BE49-F238E27FC236}">
                <a16:creationId xmlns:a16="http://schemas.microsoft.com/office/drawing/2014/main" id="{DD01A1B7-B146-501F-C11F-A16D1DEFC6DD}"/>
              </a:ext>
            </a:extLst>
          </p:cNvPr>
          <p:cNvSpPr txBox="1"/>
          <p:nvPr/>
        </p:nvSpPr>
        <p:spPr>
          <a:xfrm>
            <a:off x="8190269" y="3250922"/>
            <a:ext cx="2242857" cy="923330"/>
          </a:xfrm>
          <a:prstGeom prst="rect">
            <a:avLst/>
          </a:prstGeom>
          <a:noFill/>
          <a:ln>
            <a:noFill/>
          </a:ln>
        </p:spPr>
        <p:txBody>
          <a:bodyPr spcFirstLastPara="1" wrap="square" lIns="0" tIns="45700" rIns="91425" bIns="45700" anchor="t" anchorCtr="0">
            <a:spAutoFit/>
          </a:bodyPr>
          <a:lstStyle/>
          <a:p>
            <a:pPr marL="0" marR="0" lvl="0" indent="0" algn="l" rtl="0">
              <a:lnSpc>
                <a:spcPct val="100000"/>
              </a:lnSpc>
              <a:spcBef>
                <a:spcPts val="0"/>
              </a:spcBef>
              <a:spcAft>
                <a:spcPts val="0"/>
              </a:spcAft>
              <a:buClr>
                <a:srgbClr val="FFFFFF"/>
              </a:buClr>
              <a:buSzPts val="1800"/>
              <a:buFont typeface="Arial"/>
              <a:buNone/>
            </a:pPr>
            <a:r>
              <a:rPr lang="en-US" sz="1800" b="0" i="0" u="none" strike="noStrike" cap="none">
                <a:solidFill>
                  <a:srgbClr val="FFFFFF"/>
                </a:solidFill>
                <a:latin typeface="Arial"/>
                <a:ea typeface="Arial"/>
                <a:cs typeface="Arial"/>
                <a:sym typeface="Arial"/>
              </a:rPr>
              <a:t>Have a deliberate, purposeful approach to using this power</a:t>
            </a:r>
            <a:endParaRPr/>
          </a:p>
        </p:txBody>
      </p:sp>
      <p:cxnSp>
        <p:nvCxnSpPr>
          <p:cNvPr id="9" name="Google Shape;1121;p51">
            <a:extLst>
              <a:ext uri="{FF2B5EF4-FFF2-40B4-BE49-F238E27FC236}">
                <a16:creationId xmlns:a16="http://schemas.microsoft.com/office/drawing/2014/main" id="{9D99CF42-97AD-B347-2E9D-D1390A4F13E9}"/>
              </a:ext>
            </a:extLst>
          </p:cNvPr>
          <p:cNvCxnSpPr/>
          <p:nvPr/>
        </p:nvCxnSpPr>
        <p:spPr>
          <a:xfrm>
            <a:off x="4637644" y="3315788"/>
            <a:ext cx="0" cy="793640"/>
          </a:xfrm>
          <a:prstGeom prst="straightConnector1">
            <a:avLst/>
          </a:prstGeom>
          <a:noFill/>
          <a:ln w="12700" cap="flat" cmpd="sng">
            <a:solidFill>
              <a:srgbClr val="FFFFFF"/>
            </a:solidFill>
            <a:prstDash val="solid"/>
            <a:miter lim="800000"/>
            <a:headEnd type="none" w="sm" len="sm"/>
            <a:tailEnd type="none" w="sm" len="sm"/>
          </a:ln>
        </p:spPr>
      </p:cxnSp>
      <p:cxnSp>
        <p:nvCxnSpPr>
          <p:cNvPr id="18" name="Google Shape;1122;p51">
            <a:extLst>
              <a:ext uri="{FF2B5EF4-FFF2-40B4-BE49-F238E27FC236}">
                <a16:creationId xmlns:a16="http://schemas.microsoft.com/office/drawing/2014/main" id="{45446E9F-140D-AA11-1412-E3BE92F11A41}"/>
              </a:ext>
            </a:extLst>
          </p:cNvPr>
          <p:cNvCxnSpPr/>
          <p:nvPr/>
        </p:nvCxnSpPr>
        <p:spPr>
          <a:xfrm>
            <a:off x="7925641" y="3315788"/>
            <a:ext cx="0" cy="793640"/>
          </a:xfrm>
          <a:prstGeom prst="straightConnector1">
            <a:avLst/>
          </a:prstGeom>
          <a:noFill/>
          <a:ln w="12700" cap="flat" cmpd="sng">
            <a:solidFill>
              <a:srgbClr val="FFFFFF"/>
            </a:solidFill>
            <a:prstDash val="solid"/>
            <a:miter lim="800000"/>
            <a:headEnd type="none" w="sm" len="sm"/>
            <a:tailEnd type="none" w="sm" len="sm"/>
          </a:ln>
        </p:spPr>
      </p:cxnSp>
      <p:grpSp>
        <p:nvGrpSpPr>
          <p:cNvPr id="12" name="Group 11">
            <a:extLst>
              <a:ext uri="{FF2B5EF4-FFF2-40B4-BE49-F238E27FC236}">
                <a16:creationId xmlns:a16="http://schemas.microsoft.com/office/drawing/2014/main" id="{5CCABF02-B1D8-18F0-CBE3-DD529C802A51}"/>
              </a:ext>
            </a:extLst>
          </p:cNvPr>
          <p:cNvGrpSpPr/>
          <p:nvPr/>
        </p:nvGrpSpPr>
        <p:grpSpPr>
          <a:xfrm>
            <a:off x="5542084" y="767192"/>
            <a:ext cx="1107831" cy="1107831"/>
            <a:chOff x="5542084" y="767192"/>
            <a:chExt cx="1107831" cy="1107831"/>
          </a:xfrm>
        </p:grpSpPr>
        <p:sp>
          <p:nvSpPr>
            <p:cNvPr id="5" name="Diamond 4">
              <a:extLst>
                <a:ext uri="{FF2B5EF4-FFF2-40B4-BE49-F238E27FC236}">
                  <a16:creationId xmlns:a16="http://schemas.microsoft.com/office/drawing/2014/main" id="{D450F743-C23E-70BE-6D12-70EB037598BB}"/>
                </a:ext>
              </a:extLst>
            </p:cNvPr>
            <p:cNvSpPr/>
            <p:nvPr/>
          </p:nvSpPr>
          <p:spPr>
            <a:xfrm>
              <a:off x="5542084" y="767192"/>
              <a:ext cx="1107831" cy="1107831"/>
            </a:xfrm>
            <a:prstGeom prst="diamond">
              <a:avLst/>
            </a:prstGeom>
            <a:solidFill>
              <a:srgbClr val="002856"/>
            </a:solidFill>
            <a:ln w="12700">
              <a:solidFill>
                <a:srgbClr val="009AD7">
                  <a:alpha val="22000"/>
                </a:srgbClr>
              </a:solidFill>
            </a:ln>
            <a:effectLst/>
          </p:spPr>
          <p:txBody>
            <a:bodyPr wrap="square" lIns="182880" tIns="91440" rIns="182880" bIns="91440">
              <a:noAutofit/>
            </a:bodyPr>
            <a:lstStyle/>
            <a:p>
              <a:pPr marL="50800">
                <a:spcAft>
                  <a:spcPts val="600"/>
                </a:spcAft>
              </a:pPr>
              <a:endParaRPr lang="en-US" sz="2200">
                <a:solidFill>
                  <a:prstClr val="white"/>
                </a:solidFill>
                <a:latin typeface="Arial"/>
              </a:endParaRPr>
            </a:p>
          </p:txBody>
        </p:sp>
        <p:sp>
          <p:nvSpPr>
            <p:cNvPr id="11" name="Google Shape;400;p5">
              <a:extLst>
                <a:ext uri="{FF2B5EF4-FFF2-40B4-BE49-F238E27FC236}">
                  <a16:creationId xmlns:a16="http://schemas.microsoft.com/office/drawing/2014/main" id="{9FCBFA20-5BCC-8AE5-CF9C-EFB64FA8CA93}"/>
                </a:ext>
              </a:extLst>
            </p:cNvPr>
            <p:cNvSpPr txBox="1"/>
            <p:nvPr/>
          </p:nvSpPr>
          <p:spPr>
            <a:xfrm>
              <a:off x="5941017" y="1014831"/>
              <a:ext cx="364173" cy="646290"/>
            </a:xfrm>
            <a:prstGeom prst="rect">
              <a:avLst/>
            </a:prstGeom>
            <a:noFill/>
            <a:ln>
              <a:noFill/>
            </a:ln>
          </p:spPr>
          <p:txBody>
            <a:bodyPr spcFirstLastPara="1" wrap="square" lIns="0" tIns="45700" rIns="91425" bIns="45700" anchor="t" anchorCtr="0">
              <a:spAutoFit/>
            </a:bodyPr>
            <a:lstStyle/>
            <a:p>
              <a:pPr marL="0" marR="0" lvl="0" indent="0" algn="r">
                <a:lnSpc>
                  <a:spcPct val="100000"/>
                </a:lnSpc>
                <a:spcBef>
                  <a:spcPts val="0"/>
                </a:spcBef>
                <a:spcAft>
                  <a:spcPts val="0"/>
                </a:spcAft>
                <a:buNone/>
              </a:pPr>
              <a:r>
                <a:rPr lang="en-US" sz="3600" b="1">
                  <a:latin typeface="Arial Black"/>
                  <a:sym typeface="Arial Black"/>
                </a:rPr>
                <a:t>8</a:t>
              </a:r>
              <a:endParaRPr lang="en-US"/>
            </a:p>
          </p:txBody>
        </p:sp>
      </p:grpSp>
    </p:spTree>
    <p:extLst>
      <p:ext uri="{BB962C8B-B14F-4D97-AF65-F5344CB8AC3E}">
        <p14:creationId xmlns:p14="http://schemas.microsoft.com/office/powerpoint/2010/main" val="380844248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24">
            <a:extLst>
              <a:ext uri="{FF2B5EF4-FFF2-40B4-BE49-F238E27FC236}">
                <a16:creationId xmlns:a16="http://schemas.microsoft.com/office/drawing/2014/main" id="{BE229574-3F1C-B28A-CB06-CEC000EAE347}"/>
              </a:ext>
            </a:extLst>
          </p:cNvPr>
          <p:cNvSpPr>
            <a:spLocks noGrp="1"/>
          </p:cNvSpPr>
          <p:nvPr>
            <p:ph type="title"/>
          </p:nvPr>
        </p:nvSpPr>
        <p:spPr/>
        <p:txBody>
          <a:bodyPr/>
          <a:lstStyle/>
          <a:p>
            <a:r>
              <a:rPr lang="en-US" sz="3200" b="1">
                <a:solidFill>
                  <a:schemeClr val="bg1"/>
                </a:solidFill>
                <a:latin typeface="Arial Black"/>
              </a:rPr>
              <a:t>Democratized Generative AI</a:t>
            </a:r>
            <a:endParaRPr lang="en-US"/>
          </a:p>
        </p:txBody>
      </p:sp>
      <p:sp>
        <p:nvSpPr>
          <p:cNvPr id="5" name="object 4">
            <a:extLst>
              <a:ext uri="{FF2B5EF4-FFF2-40B4-BE49-F238E27FC236}">
                <a16:creationId xmlns:a16="http://schemas.microsoft.com/office/drawing/2014/main" id="{DA219CC6-3E4A-6898-80EB-5E6838358465}"/>
              </a:ext>
            </a:extLst>
          </p:cNvPr>
          <p:cNvSpPr/>
          <p:nvPr/>
        </p:nvSpPr>
        <p:spPr>
          <a:xfrm>
            <a:off x="1847150" y="2429448"/>
            <a:ext cx="2677495" cy="2658325"/>
          </a:xfrm>
          <a:custGeom>
            <a:avLst/>
            <a:gdLst/>
            <a:ahLst/>
            <a:cxnLst/>
            <a:rect l="l" t="t" r="r" b="b"/>
            <a:pathLst>
              <a:path w="2484120" h="2876550">
                <a:moveTo>
                  <a:pt x="2483866" y="0"/>
                </a:moveTo>
                <a:lnTo>
                  <a:pt x="0" y="0"/>
                </a:lnTo>
                <a:lnTo>
                  <a:pt x="0" y="2876537"/>
                </a:lnTo>
                <a:lnTo>
                  <a:pt x="2483866" y="2876537"/>
                </a:lnTo>
                <a:lnTo>
                  <a:pt x="2483866" y="0"/>
                </a:lnTo>
                <a:close/>
              </a:path>
            </a:pathLst>
          </a:custGeom>
          <a:solidFill>
            <a:srgbClr val="002855"/>
          </a:solid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7" name="object 5">
            <a:extLst>
              <a:ext uri="{FF2B5EF4-FFF2-40B4-BE49-F238E27FC236}">
                <a16:creationId xmlns:a16="http://schemas.microsoft.com/office/drawing/2014/main" id="{270A54DA-06E8-7C7A-E88A-C6D9A2407078}"/>
              </a:ext>
            </a:extLst>
          </p:cNvPr>
          <p:cNvSpPr/>
          <p:nvPr/>
        </p:nvSpPr>
        <p:spPr>
          <a:xfrm>
            <a:off x="4814706" y="2429448"/>
            <a:ext cx="2677495" cy="2658325"/>
          </a:xfrm>
          <a:custGeom>
            <a:avLst/>
            <a:gdLst/>
            <a:ahLst/>
            <a:cxnLst/>
            <a:rect l="l" t="t" r="r" b="b"/>
            <a:pathLst>
              <a:path w="2484120" h="2876550">
                <a:moveTo>
                  <a:pt x="2483866" y="0"/>
                </a:moveTo>
                <a:lnTo>
                  <a:pt x="0" y="0"/>
                </a:lnTo>
                <a:lnTo>
                  <a:pt x="0" y="2876537"/>
                </a:lnTo>
                <a:lnTo>
                  <a:pt x="2483866" y="2876537"/>
                </a:lnTo>
                <a:lnTo>
                  <a:pt x="2483866" y="0"/>
                </a:lnTo>
                <a:close/>
              </a:path>
            </a:pathLst>
          </a:custGeom>
          <a:solidFill>
            <a:srgbClr val="002855"/>
          </a:solid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9" name="object 6">
            <a:extLst>
              <a:ext uri="{FF2B5EF4-FFF2-40B4-BE49-F238E27FC236}">
                <a16:creationId xmlns:a16="http://schemas.microsoft.com/office/drawing/2014/main" id="{AFE1993B-384B-1A83-DFF4-BF139A0B0BF9}"/>
              </a:ext>
            </a:extLst>
          </p:cNvPr>
          <p:cNvSpPr/>
          <p:nvPr/>
        </p:nvSpPr>
        <p:spPr>
          <a:xfrm>
            <a:off x="7735227" y="2420041"/>
            <a:ext cx="2677495" cy="2658325"/>
          </a:xfrm>
          <a:custGeom>
            <a:avLst/>
            <a:gdLst/>
            <a:ahLst/>
            <a:cxnLst/>
            <a:rect l="l" t="t" r="r" b="b"/>
            <a:pathLst>
              <a:path w="2484120" h="2876550">
                <a:moveTo>
                  <a:pt x="2483866" y="0"/>
                </a:moveTo>
                <a:lnTo>
                  <a:pt x="0" y="0"/>
                </a:lnTo>
                <a:lnTo>
                  <a:pt x="0" y="2876537"/>
                </a:lnTo>
                <a:lnTo>
                  <a:pt x="2483866" y="2876537"/>
                </a:lnTo>
                <a:lnTo>
                  <a:pt x="2483866" y="0"/>
                </a:lnTo>
                <a:close/>
              </a:path>
            </a:pathLst>
          </a:custGeom>
          <a:solidFill>
            <a:srgbClr val="002855"/>
          </a:solid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1" name="object 7">
            <a:extLst>
              <a:ext uri="{FF2B5EF4-FFF2-40B4-BE49-F238E27FC236}">
                <a16:creationId xmlns:a16="http://schemas.microsoft.com/office/drawing/2014/main" id="{59B1C17A-DD07-D739-1E4B-36132E6E5430}"/>
              </a:ext>
            </a:extLst>
          </p:cNvPr>
          <p:cNvSpPr txBox="1"/>
          <p:nvPr/>
        </p:nvSpPr>
        <p:spPr>
          <a:xfrm>
            <a:off x="2091297" y="3157182"/>
            <a:ext cx="2164856" cy="1701529"/>
          </a:xfrm>
          <a:prstGeom prst="rect">
            <a:avLst/>
          </a:prstGeom>
        </p:spPr>
        <p:txBody>
          <a:bodyPr vert="horz" wrap="square" lIns="0" tIns="13689" rIns="0" bIns="0" rtlCol="0">
            <a:spAutoFit/>
          </a:bodyPr>
          <a:lstStyle/>
          <a:p>
            <a:pPr marL="5475" marR="0" lvl="0" indent="0" algn="ctr" defTabSz="457200" rtl="0" eaLnBrk="1" fontAlgn="auto" latinLnBrk="0" hangingPunct="1">
              <a:lnSpc>
                <a:spcPct val="100000"/>
              </a:lnSpc>
              <a:spcBef>
                <a:spcPts val="108"/>
              </a:spcBef>
              <a:spcAft>
                <a:spcPts val="0"/>
              </a:spcAft>
              <a:buClrTx/>
              <a:buSzTx/>
              <a:buFontTx/>
              <a:buNone/>
              <a:tabLst/>
              <a:defRPr/>
            </a:pPr>
            <a:r>
              <a:rPr kumimoji="0" sz="1401" b="1" i="0" u="none" strike="noStrike" kern="1200" cap="none" spc="-11" normalizeH="0" baseline="0" noProof="0">
                <a:ln>
                  <a:noFill/>
                </a:ln>
                <a:solidFill>
                  <a:srgbClr val="FFFFFF"/>
                </a:solidFill>
                <a:effectLst/>
                <a:uLnTx/>
                <a:uFillTx/>
                <a:latin typeface="Arial" panose="020B0604020202020204" pitchFamily="34" charset="0"/>
                <a:ea typeface="+mn-ea"/>
                <a:cs typeface="Arial" panose="020B0604020202020204" pitchFamily="34" charset="0"/>
              </a:rPr>
              <a:t>Users</a:t>
            </a:r>
            <a:endParaRPr kumimoji="0" sz="1401"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l" defTabSz="457200" rtl="0" eaLnBrk="1" fontAlgn="auto" latinLnBrk="0" hangingPunct="1">
              <a:lnSpc>
                <a:spcPct val="100000"/>
              </a:lnSpc>
              <a:spcBef>
                <a:spcPts val="75"/>
              </a:spcBef>
              <a:spcAft>
                <a:spcPts val="0"/>
              </a:spcAft>
              <a:buClrTx/>
              <a:buSzTx/>
              <a:buFontTx/>
              <a:buNone/>
              <a:tabLst/>
              <a:defRPr/>
            </a:pPr>
            <a:endParaRPr kumimoji="0" sz="1078"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a:p>
            <a:pPr marL="13004" marR="5475" lvl="0" indent="0" algn="ctr" defTabSz="457200" rtl="0" eaLnBrk="1" fontAlgn="auto" latinLnBrk="0" hangingPunct="1">
              <a:lnSpc>
                <a:spcPct val="100000"/>
              </a:lnSpc>
              <a:spcBef>
                <a:spcPts val="0"/>
              </a:spcBef>
              <a:spcAft>
                <a:spcPts val="0"/>
              </a:spcAft>
              <a:buClrTx/>
              <a:buSzTx/>
              <a:buFontTx/>
              <a:buNone/>
              <a:tabLst/>
              <a:defRPr/>
            </a:pPr>
            <a:r>
              <a:rPr kumimoji="0" sz="1401"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Business users will </a:t>
            </a:r>
            <a:r>
              <a:rPr kumimoji="0" sz="1401" b="0" i="0" u="none" strike="noStrike" kern="1200" cap="none" spc="-22" normalizeH="0" baseline="0" noProof="0">
                <a:ln>
                  <a:noFill/>
                </a:ln>
                <a:solidFill>
                  <a:srgbClr val="FFFFFF"/>
                </a:solidFill>
                <a:effectLst/>
                <a:uLnTx/>
                <a:uFillTx/>
                <a:latin typeface="Arial" panose="020B0604020202020204" pitchFamily="34" charset="0"/>
                <a:ea typeface="+mn-ea"/>
                <a:cs typeface="Arial" panose="020B0604020202020204" pitchFamily="34" charset="0"/>
              </a:rPr>
              <a:t>have </a:t>
            </a:r>
            <a:r>
              <a:rPr kumimoji="0" sz="1401"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ubiquitous</a:t>
            </a:r>
            <a:r>
              <a:rPr kumimoji="0" sz="1401" b="0" i="0" u="none" strike="noStrike" kern="1200" cap="none" spc="-11" normalizeH="0" baseline="0" noProof="0">
                <a:ln>
                  <a:noFill/>
                </a:ln>
                <a:solidFill>
                  <a:srgbClr val="FFFFFF"/>
                </a:solidFill>
                <a:effectLst/>
                <a:uLnTx/>
                <a:uFillTx/>
                <a:latin typeface="Arial" panose="020B0604020202020204" pitchFamily="34" charset="0"/>
                <a:ea typeface="+mn-ea"/>
                <a:cs typeface="Arial" panose="020B0604020202020204" pitchFamily="34" charset="0"/>
              </a:rPr>
              <a:t> </a:t>
            </a:r>
            <a:r>
              <a:rPr kumimoji="0" sz="1401"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access</a:t>
            </a:r>
            <a:r>
              <a:rPr kumimoji="0" sz="1401" b="0" i="0" u="none" strike="noStrike" kern="1200" cap="none" spc="5" normalizeH="0" baseline="0" noProof="0">
                <a:ln>
                  <a:noFill/>
                </a:ln>
                <a:solidFill>
                  <a:srgbClr val="FFFFFF"/>
                </a:solidFill>
                <a:effectLst/>
                <a:uLnTx/>
                <a:uFillTx/>
                <a:latin typeface="Arial" panose="020B0604020202020204" pitchFamily="34" charset="0"/>
                <a:ea typeface="+mn-ea"/>
                <a:cs typeface="Arial" panose="020B0604020202020204" pitchFamily="34" charset="0"/>
              </a:rPr>
              <a:t> </a:t>
            </a:r>
            <a:r>
              <a:rPr kumimoji="0" sz="1401" b="0" i="0" u="none" strike="noStrike" kern="1200" cap="none" spc="-27" normalizeH="0" baseline="0" noProof="0">
                <a:ln>
                  <a:noFill/>
                </a:ln>
                <a:solidFill>
                  <a:srgbClr val="FFFFFF"/>
                </a:solidFill>
                <a:effectLst/>
                <a:uLnTx/>
                <a:uFillTx/>
                <a:latin typeface="Arial" panose="020B0604020202020204" pitchFamily="34" charset="0"/>
                <a:ea typeface="+mn-ea"/>
                <a:cs typeface="Arial" panose="020B0604020202020204" pitchFamily="34" charset="0"/>
              </a:rPr>
              <a:t>to </a:t>
            </a:r>
            <a:r>
              <a:rPr kumimoji="0" sz="1401"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knowledge</a:t>
            </a:r>
            <a:r>
              <a:rPr kumimoji="0" sz="1401" b="0" i="0" u="none" strike="noStrike" kern="1200" cap="none" spc="-22" normalizeH="0" baseline="0" noProof="0">
                <a:ln>
                  <a:noFill/>
                </a:ln>
                <a:solidFill>
                  <a:srgbClr val="FFFFFF"/>
                </a:solidFill>
                <a:effectLst/>
                <a:uLnTx/>
                <a:uFillTx/>
                <a:latin typeface="Arial" panose="020B0604020202020204" pitchFamily="34" charset="0"/>
                <a:ea typeface="+mn-ea"/>
                <a:cs typeface="Arial" panose="020B0604020202020204" pitchFamily="34" charset="0"/>
              </a:rPr>
              <a:t> </a:t>
            </a:r>
            <a:r>
              <a:rPr kumimoji="0" sz="1401"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and</a:t>
            </a:r>
            <a:r>
              <a:rPr kumimoji="0" sz="1401" b="0" i="0" u="none" strike="noStrike" kern="1200" cap="none" spc="-11" normalizeH="0" baseline="0" noProof="0">
                <a:ln>
                  <a:noFill/>
                </a:ln>
                <a:solidFill>
                  <a:srgbClr val="FFFFFF"/>
                </a:solidFill>
                <a:effectLst/>
                <a:uLnTx/>
                <a:uFillTx/>
                <a:latin typeface="Arial" panose="020B0604020202020204" pitchFamily="34" charset="0"/>
                <a:ea typeface="+mn-ea"/>
                <a:cs typeface="Arial" panose="020B0604020202020204" pitchFamily="34" charset="0"/>
              </a:rPr>
              <a:t> technical </a:t>
            </a:r>
            <a:r>
              <a:rPr kumimoji="0" sz="1401"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skills</a:t>
            </a:r>
            <a:r>
              <a:rPr kumimoji="0" sz="1401" b="0" i="0" u="none" strike="noStrike" kern="1200" cap="none" spc="-43" normalizeH="0" baseline="0" noProof="0">
                <a:ln>
                  <a:noFill/>
                </a:ln>
                <a:solidFill>
                  <a:srgbClr val="FFFFFF"/>
                </a:solidFill>
                <a:effectLst/>
                <a:uLnTx/>
                <a:uFillTx/>
                <a:latin typeface="Arial" panose="020B0604020202020204" pitchFamily="34" charset="0"/>
                <a:ea typeface="+mn-ea"/>
                <a:cs typeface="Arial" panose="020B0604020202020204" pitchFamily="34" charset="0"/>
              </a:rPr>
              <a:t> </a:t>
            </a:r>
            <a:r>
              <a:rPr kumimoji="0" sz="1401"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that</a:t>
            </a:r>
            <a:r>
              <a:rPr kumimoji="0" sz="1401" b="0" i="0" u="none" strike="noStrike" kern="1200" cap="none" spc="-27" normalizeH="0" baseline="0" noProof="0">
                <a:ln>
                  <a:noFill/>
                </a:ln>
                <a:solidFill>
                  <a:srgbClr val="FFFFFF"/>
                </a:solidFill>
                <a:effectLst/>
                <a:uLnTx/>
                <a:uFillTx/>
                <a:latin typeface="Arial" panose="020B0604020202020204" pitchFamily="34" charset="0"/>
                <a:ea typeface="+mn-ea"/>
                <a:cs typeface="Arial" panose="020B0604020202020204" pitchFamily="34" charset="0"/>
              </a:rPr>
              <a:t> </a:t>
            </a:r>
            <a:r>
              <a:rPr kumimoji="0" sz="1401"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wasn’t</a:t>
            </a:r>
            <a:r>
              <a:rPr kumimoji="0" sz="1401" b="0" i="0" u="none" strike="noStrike" kern="1200" cap="none" spc="-27" normalizeH="0" baseline="0" noProof="0">
                <a:ln>
                  <a:noFill/>
                </a:ln>
                <a:solidFill>
                  <a:srgbClr val="FFFFFF"/>
                </a:solidFill>
                <a:effectLst/>
                <a:uLnTx/>
                <a:uFillTx/>
                <a:latin typeface="Arial" panose="020B0604020202020204" pitchFamily="34" charset="0"/>
                <a:ea typeface="+mn-ea"/>
                <a:cs typeface="Arial" panose="020B0604020202020204" pitchFamily="34" charset="0"/>
              </a:rPr>
              <a:t> </a:t>
            </a:r>
            <a:r>
              <a:rPr kumimoji="0" sz="1401" b="0" i="0" u="none" strike="noStrike" kern="1200" cap="none" spc="-11" normalizeH="0" baseline="0" noProof="0">
                <a:ln>
                  <a:noFill/>
                </a:ln>
                <a:solidFill>
                  <a:srgbClr val="FFFFFF"/>
                </a:solidFill>
                <a:effectLst/>
                <a:uLnTx/>
                <a:uFillTx/>
                <a:latin typeface="Arial" panose="020B0604020202020204" pitchFamily="34" charset="0"/>
                <a:ea typeface="+mn-ea"/>
                <a:cs typeface="Arial" panose="020B0604020202020204" pitchFamily="34" charset="0"/>
              </a:rPr>
              <a:t>possible </a:t>
            </a:r>
            <a:r>
              <a:rPr kumimoji="0" sz="1401"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before,</a:t>
            </a:r>
            <a:r>
              <a:rPr kumimoji="0" sz="1401" b="0" i="0" u="none" strike="noStrike" kern="1200" cap="none" spc="-38" normalizeH="0" baseline="0" noProof="0">
                <a:ln>
                  <a:noFill/>
                </a:ln>
                <a:solidFill>
                  <a:srgbClr val="FFFFFF"/>
                </a:solidFill>
                <a:effectLst/>
                <a:uLnTx/>
                <a:uFillTx/>
                <a:latin typeface="Arial" panose="020B0604020202020204" pitchFamily="34" charset="0"/>
                <a:ea typeface="+mn-ea"/>
                <a:cs typeface="Arial" panose="020B0604020202020204" pitchFamily="34" charset="0"/>
              </a:rPr>
              <a:t> </a:t>
            </a:r>
            <a:r>
              <a:rPr kumimoji="0" sz="1401"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heralding</a:t>
            </a:r>
            <a:r>
              <a:rPr kumimoji="0" sz="1401" b="0" i="0" u="none" strike="noStrike" kern="1200" cap="none" spc="-27" normalizeH="0" baseline="0" noProof="0">
                <a:ln>
                  <a:noFill/>
                </a:ln>
                <a:solidFill>
                  <a:srgbClr val="FFFFFF"/>
                </a:solidFill>
                <a:effectLst/>
                <a:uLnTx/>
                <a:uFillTx/>
                <a:latin typeface="Arial" panose="020B0604020202020204" pitchFamily="34" charset="0"/>
                <a:ea typeface="+mn-ea"/>
                <a:cs typeface="Arial" panose="020B0604020202020204" pitchFamily="34" charset="0"/>
              </a:rPr>
              <a:t> </a:t>
            </a:r>
            <a:r>
              <a:rPr kumimoji="0" sz="1401"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a</a:t>
            </a:r>
            <a:r>
              <a:rPr kumimoji="0" sz="1401" b="0" i="0" u="none" strike="noStrike" kern="1200" cap="none" spc="-22" normalizeH="0" baseline="0" noProof="0">
                <a:ln>
                  <a:noFill/>
                </a:ln>
                <a:solidFill>
                  <a:srgbClr val="FFFFFF"/>
                </a:solidFill>
                <a:effectLst/>
                <a:uLnTx/>
                <a:uFillTx/>
                <a:latin typeface="Arial" panose="020B0604020202020204" pitchFamily="34" charset="0"/>
                <a:ea typeface="+mn-ea"/>
                <a:cs typeface="Arial" panose="020B0604020202020204" pitchFamily="34" charset="0"/>
              </a:rPr>
              <a:t> </a:t>
            </a:r>
            <a:r>
              <a:rPr kumimoji="0" sz="1401" b="0" i="0" u="none" strike="noStrike" kern="1200" cap="none" spc="-27" normalizeH="0" baseline="0" noProof="0">
                <a:ln>
                  <a:noFill/>
                </a:ln>
                <a:solidFill>
                  <a:srgbClr val="FFFFFF"/>
                </a:solidFill>
                <a:effectLst/>
                <a:uLnTx/>
                <a:uFillTx/>
                <a:latin typeface="Arial" panose="020B0604020202020204" pitchFamily="34" charset="0"/>
                <a:ea typeface="+mn-ea"/>
                <a:cs typeface="Arial" panose="020B0604020202020204" pitchFamily="34" charset="0"/>
              </a:rPr>
              <a:t>new </a:t>
            </a:r>
            <a:r>
              <a:rPr kumimoji="0" sz="1401"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wave</a:t>
            </a:r>
            <a:r>
              <a:rPr kumimoji="0" sz="1401" b="0" i="0" u="none" strike="noStrike" kern="1200" cap="none" spc="-38" normalizeH="0" baseline="0" noProof="0">
                <a:ln>
                  <a:noFill/>
                </a:ln>
                <a:solidFill>
                  <a:srgbClr val="FFFFFF"/>
                </a:solidFill>
                <a:effectLst/>
                <a:uLnTx/>
                <a:uFillTx/>
                <a:latin typeface="Arial" panose="020B0604020202020204" pitchFamily="34" charset="0"/>
                <a:ea typeface="+mn-ea"/>
                <a:cs typeface="Arial" panose="020B0604020202020204" pitchFamily="34" charset="0"/>
              </a:rPr>
              <a:t> </a:t>
            </a:r>
            <a:r>
              <a:rPr kumimoji="0" sz="1401"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of</a:t>
            </a:r>
            <a:r>
              <a:rPr kumimoji="0" sz="1401" b="0" i="0" u="none" strike="noStrike" kern="1200" cap="none" spc="-38" normalizeH="0" baseline="0" noProof="0">
                <a:ln>
                  <a:noFill/>
                </a:ln>
                <a:solidFill>
                  <a:srgbClr val="FFFFFF"/>
                </a:solidFill>
                <a:effectLst/>
                <a:uLnTx/>
                <a:uFillTx/>
                <a:latin typeface="Arial" panose="020B0604020202020204" pitchFamily="34" charset="0"/>
                <a:ea typeface="+mn-ea"/>
                <a:cs typeface="Arial" panose="020B0604020202020204" pitchFamily="34" charset="0"/>
              </a:rPr>
              <a:t> </a:t>
            </a:r>
            <a:r>
              <a:rPr kumimoji="0" sz="1401" b="0" i="0" u="none" strike="noStrike" kern="1200" cap="none" spc="-11" normalizeH="0" baseline="0" noProof="0">
                <a:ln>
                  <a:noFill/>
                </a:ln>
                <a:solidFill>
                  <a:srgbClr val="FFFFFF"/>
                </a:solidFill>
                <a:effectLst/>
                <a:uLnTx/>
                <a:uFillTx/>
                <a:latin typeface="Arial" panose="020B0604020202020204" pitchFamily="34" charset="0"/>
                <a:ea typeface="+mn-ea"/>
                <a:cs typeface="Arial" panose="020B0604020202020204" pitchFamily="34" charset="0"/>
              </a:rPr>
              <a:t>productivity.</a:t>
            </a:r>
            <a:endParaRPr kumimoji="0" sz="1401"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4" name="object 8">
            <a:extLst>
              <a:ext uri="{FF2B5EF4-FFF2-40B4-BE49-F238E27FC236}">
                <a16:creationId xmlns:a16="http://schemas.microsoft.com/office/drawing/2014/main" id="{81FC4D1E-9646-5A63-C5C9-781CF639E9F5}"/>
              </a:ext>
            </a:extLst>
          </p:cNvPr>
          <p:cNvSpPr txBox="1"/>
          <p:nvPr/>
        </p:nvSpPr>
        <p:spPr>
          <a:xfrm>
            <a:off x="4935918" y="3157182"/>
            <a:ext cx="2402353" cy="1701529"/>
          </a:xfrm>
          <a:prstGeom prst="rect">
            <a:avLst/>
          </a:prstGeom>
        </p:spPr>
        <p:txBody>
          <a:bodyPr vert="horz" wrap="square" lIns="0" tIns="13689" rIns="0" bIns="0" rtlCol="0">
            <a:spAutoFit/>
          </a:bodyPr>
          <a:lstStyle/>
          <a:p>
            <a:pPr marL="13688" marR="0" lvl="0" indent="0" algn="ctr" defTabSz="457200" rtl="0" eaLnBrk="1" fontAlgn="auto" latinLnBrk="0" hangingPunct="1">
              <a:lnSpc>
                <a:spcPct val="100000"/>
              </a:lnSpc>
              <a:spcBef>
                <a:spcPts val="108"/>
              </a:spcBef>
              <a:spcAft>
                <a:spcPts val="0"/>
              </a:spcAft>
              <a:buClrTx/>
              <a:buSzTx/>
              <a:buFontTx/>
              <a:buNone/>
              <a:tabLst/>
              <a:defRPr/>
            </a:pPr>
            <a:r>
              <a:rPr kumimoji="0" sz="1401" b="1" i="0" u="none" strike="noStrike" kern="1200" cap="none" spc="-11" normalizeH="0" baseline="0" noProof="0">
                <a:ln>
                  <a:noFill/>
                </a:ln>
                <a:solidFill>
                  <a:srgbClr val="FFFFFF"/>
                </a:solidFill>
                <a:effectLst/>
                <a:uLnTx/>
                <a:uFillTx/>
                <a:latin typeface="Arial" panose="020B0604020202020204" pitchFamily="34" charset="0"/>
                <a:ea typeface="+mn-ea"/>
                <a:cs typeface="Arial" panose="020B0604020202020204" pitchFamily="34" charset="0"/>
              </a:rPr>
              <a:t>Technology</a:t>
            </a:r>
            <a:endParaRPr kumimoji="0" sz="1401"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l" defTabSz="457200" rtl="0" eaLnBrk="1" fontAlgn="auto" latinLnBrk="0" hangingPunct="1">
              <a:lnSpc>
                <a:spcPct val="100000"/>
              </a:lnSpc>
              <a:spcBef>
                <a:spcPts val="75"/>
              </a:spcBef>
              <a:spcAft>
                <a:spcPts val="0"/>
              </a:spcAft>
              <a:buClrTx/>
              <a:buSzTx/>
              <a:buFontTx/>
              <a:buNone/>
              <a:tabLst/>
              <a:defRPr/>
            </a:pPr>
            <a:endParaRPr kumimoji="0" sz="1078"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a:p>
            <a:pPr marL="143040" marR="134827" lvl="0" indent="0" algn="ctr" defTabSz="457200" rtl="0" eaLnBrk="1" fontAlgn="auto" latinLnBrk="0" hangingPunct="1">
              <a:lnSpc>
                <a:spcPct val="100000"/>
              </a:lnSpc>
              <a:spcBef>
                <a:spcPts val="0"/>
              </a:spcBef>
              <a:spcAft>
                <a:spcPts val="0"/>
              </a:spcAft>
              <a:buClrTx/>
              <a:buSzTx/>
              <a:buFontTx/>
              <a:buNone/>
              <a:tabLst/>
              <a:defRPr/>
            </a:pPr>
            <a:r>
              <a:rPr kumimoji="0" sz="1401"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The</a:t>
            </a:r>
            <a:r>
              <a:rPr kumimoji="0" sz="1401" b="0" i="0" u="none" strike="noStrike" kern="1200" cap="none" spc="-27" normalizeH="0" baseline="0" noProof="0">
                <a:ln>
                  <a:noFill/>
                </a:ln>
                <a:solidFill>
                  <a:srgbClr val="FFFFFF"/>
                </a:solidFill>
                <a:effectLst/>
                <a:uLnTx/>
                <a:uFillTx/>
                <a:latin typeface="Arial" panose="020B0604020202020204" pitchFamily="34" charset="0"/>
                <a:ea typeface="+mn-ea"/>
                <a:cs typeface="Arial" panose="020B0604020202020204" pitchFamily="34" charset="0"/>
              </a:rPr>
              <a:t> </a:t>
            </a:r>
            <a:r>
              <a:rPr kumimoji="0" sz="1401"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confluence</a:t>
            </a:r>
            <a:r>
              <a:rPr kumimoji="0" sz="1401" b="0" i="0" u="none" strike="noStrike" kern="1200" cap="none" spc="-27" normalizeH="0" baseline="0" noProof="0">
                <a:ln>
                  <a:noFill/>
                </a:ln>
                <a:solidFill>
                  <a:srgbClr val="FFFFFF"/>
                </a:solidFill>
                <a:effectLst/>
                <a:uLnTx/>
                <a:uFillTx/>
                <a:latin typeface="Arial" panose="020B0604020202020204" pitchFamily="34" charset="0"/>
                <a:ea typeface="+mn-ea"/>
                <a:cs typeface="Arial" panose="020B0604020202020204" pitchFamily="34" charset="0"/>
              </a:rPr>
              <a:t> </a:t>
            </a:r>
            <a:r>
              <a:rPr kumimoji="0" sz="1401"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of</a:t>
            </a:r>
            <a:r>
              <a:rPr kumimoji="0" sz="1401" b="0" i="0" u="none" strike="noStrike" kern="1200" cap="none" spc="-22" normalizeH="0" baseline="0" noProof="0">
                <a:ln>
                  <a:noFill/>
                </a:ln>
                <a:solidFill>
                  <a:srgbClr val="FFFFFF"/>
                </a:solidFill>
                <a:effectLst/>
                <a:uLnTx/>
                <a:uFillTx/>
                <a:latin typeface="Arial" panose="020B0604020202020204" pitchFamily="34" charset="0"/>
                <a:ea typeface="+mn-ea"/>
                <a:cs typeface="Arial" panose="020B0604020202020204" pitchFamily="34" charset="0"/>
              </a:rPr>
              <a:t> </a:t>
            </a:r>
            <a:r>
              <a:rPr kumimoji="0" sz="1401" b="0" i="0" u="none" strike="noStrike" kern="1200" cap="none" spc="-11" normalizeH="0" baseline="0" noProof="0">
                <a:ln>
                  <a:noFill/>
                </a:ln>
                <a:solidFill>
                  <a:srgbClr val="FFFFFF"/>
                </a:solidFill>
                <a:effectLst/>
                <a:uLnTx/>
                <a:uFillTx/>
                <a:latin typeface="Arial" panose="020B0604020202020204" pitchFamily="34" charset="0"/>
                <a:ea typeface="+mn-ea"/>
                <a:cs typeface="Arial" panose="020B0604020202020204" pitchFamily="34" charset="0"/>
              </a:rPr>
              <a:t>cloud </a:t>
            </a:r>
            <a:r>
              <a:rPr kumimoji="0" sz="1401"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and</a:t>
            </a:r>
            <a:r>
              <a:rPr kumimoji="0" sz="1401" b="0" i="0" u="none" strike="noStrike" kern="1200" cap="none" spc="-16" normalizeH="0" baseline="0" noProof="0">
                <a:ln>
                  <a:noFill/>
                </a:ln>
                <a:solidFill>
                  <a:srgbClr val="FFFFFF"/>
                </a:solidFill>
                <a:effectLst/>
                <a:uLnTx/>
                <a:uFillTx/>
                <a:latin typeface="Arial" panose="020B0604020202020204" pitchFamily="34" charset="0"/>
                <a:ea typeface="+mn-ea"/>
                <a:cs typeface="Arial" panose="020B0604020202020204" pitchFamily="34" charset="0"/>
              </a:rPr>
              <a:t> </a:t>
            </a:r>
            <a:r>
              <a:rPr kumimoji="0" sz="1401"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open</a:t>
            </a:r>
            <a:r>
              <a:rPr kumimoji="0" sz="1401" b="0" i="0" u="none" strike="noStrike" kern="1200" cap="none" spc="-5" normalizeH="0" baseline="0" noProof="0">
                <a:ln>
                  <a:noFill/>
                </a:ln>
                <a:solidFill>
                  <a:srgbClr val="FFFFFF"/>
                </a:solidFill>
                <a:effectLst/>
                <a:uLnTx/>
                <a:uFillTx/>
                <a:latin typeface="Arial" panose="020B0604020202020204" pitchFamily="34" charset="0"/>
                <a:ea typeface="+mn-ea"/>
                <a:cs typeface="Arial" panose="020B0604020202020204" pitchFamily="34" charset="0"/>
              </a:rPr>
              <a:t> </a:t>
            </a:r>
            <a:r>
              <a:rPr kumimoji="0" sz="1401"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source</a:t>
            </a:r>
            <a:r>
              <a:rPr kumimoji="0" sz="1401" b="0" i="0" u="none" strike="noStrike" kern="1200" cap="none" spc="-5" normalizeH="0" baseline="0" noProof="0">
                <a:ln>
                  <a:noFill/>
                </a:ln>
                <a:solidFill>
                  <a:srgbClr val="FFFFFF"/>
                </a:solidFill>
                <a:effectLst/>
                <a:uLnTx/>
                <a:uFillTx/>
                <a:latin typeface="Arial" panose="020B0604020202020204" pitchFamily="34" charset="0"/>
                <a:ea typeface="+mn-ea"/>
                <a:cs typeface="Arial" panose="020B0604020202020204" pitchFamily="34" charset="0"/>
              </a:rPr>
              <a:t> </a:t>
            </a:r>
            <a:r>
              <a:rPr kumimoji="0" sz="1401" b="0" i="0" u="none" strike="noStrike" kern="1200" cap="none" spc="-22" normalizeH="0" baseline="0" noProof="0">
                <a:ln>
                  <a:noFill/>
                </a:ln>
                <a:solidFill>
                  <a:srgbClr val="FFFFFF"/>
                </a:solidFill>
                <a:effectLst/>
                <a:uLnTx/>
                <a:uFillTx/>
                <a:latin typeface="Arial" panose="020B0604020202020204" pitchFamily="34" charset="0"/>
                <a:ea typeface="+mn-ea"/>
                <a:cs typeface="Arial" panose="020B0604020202020204" pitchFamily="34" charset="0"/>
              </a:rPr>
              <a:t>will </a:t>
            </a:r>
            <a:r>
              <a:rPr kumimoji="0" sz="1401"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make</a:t>
            </a:r>
            <a:r>
              <a:rPr kumimoji="0" sz="1401" b="0" i="0" u="none" strike="noStrike" kern="1200" cap="none" spc="-32" normalizeH="0" baseline="0" noProof="0">
                <a:ln>
                  <a:noFill/>
                </a:ln>
                <a:solidFill>
                  <a:srgbClr val="FFFFFF"/>
                </a:solidFill>
                <a:effectLst/>
                <a:uLnTx/>
                <a:uFillTx/>
                <a:latin typeface="Arial" panose="020B0604020202020204" pitchFamily="34" charset="0"/>
                <a:ea typeface="+mn-ea"/>
                <a:cs typeface="Arial" panose="020B0604020202020204" pitchFamily="34" charset="0"/>
              </a:rPr>
              <a:t> </a:t>
            </a:r>
            <a:r>
              <a:rPr kumimoji="0" sz="1401"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generative</a:t>
            </a:r>
            <a:r>
              <a:rPr kumimoji="0" sz="1401" b="0" i="0" u="none" strike="noStrike" kern="1200" cap="none" spc="-27" normalizeH="0" baseline="0" noProof="0">
                <a:ln>
                  <a:noFill/>
                </a:ln>
                <a:solidFill>
                  <a:srgbClr val="FFFFFF"/>
                </a:solidFill>
                <a:effectLst/>
                <a:uLnTx/>
                <a:uFillTx/>
                <a:latin typeface="Arial" panose="020B0604020202020204" pitchFamily="34" charset="0"/>
                <a:ea typeface="+mn-ea"/>
                <a:cs typeface="Arial" panose="020B0604020202020204" pitchFamily="34" charset="0"/>
              </a:rPr>
              <a:t> </a:t>
            </a:r>
            <a:r>
              <a:rPr kumimoji="0" sz="1401"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AI</a:t>
            </a:r>
            <a:r>
              <a:rPr kumimoji="0" sz="1401" b="0" i="0" u="none" strike="noStrike" kern="1200" cap="none" spc="-27" normalizeH="0" baseline="0" noProof="0">
                <a:ln>
                  <a:noFill/>
                </a:ln>
                <a:solidFill>
                  <a:srgbClr val="FFFFFF"/>
                </a:solidFill>
                <a:effectLst/>
                <a:uLnTx/>
                <a:uFillTx/>
                <a:latin typeface="Arial" panose="020B0604020202020204" pitchFamily="34" charset="0"/>
                <a:ea typeface="+mn-ea"/>
                <a:cs typeface="Arial" panose="020B0604020202020204" pitchFamily="34" charset="0"/>
              </a:rPr>
              <a:t> </a:t>
            </a:r>
            <a:r>
              <a:rPr kumimoji="0" sz="1401" b="0" i="0" u="none" strike="noStrike" kern="1200" cap="none" spc="-22" normalizeH="0" baseline="0" noProof="0">
                <a:ln>
                  <a:noFill/>
                </a:ln>
                <a:solidFill>
                  <a:srgbClr val="FFFFFF"/>
                </a:solidFill>
                <a:effectLst/>
                <a:uLnTx/>
                <a:uFillTx/>
                <a:latin typeface="Arial" panose="020B0604020202020204" pitchFamily="34" charset="0"/>
                <a:ea typeface="+mn-ea"/>
                <a:cs typeface="Arial" panose="020B0604020202020204" pitchFamily="34" charset="0"/>
              </a:rPr>
              <a:t>more</a:t>
            </a:r>
            <a:endParaRPr kumimoji="0" sz="1401"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a:p>
            <a:pPr marL="13004" marR="5475" lvl="0" indent="0" algn="ctr" defTabSz="457200" rtl="0" eaLnBrk="1" fontAlgn="auto" latinLnBrk="0" hangingPunct="1">
              <a:lnSpc>
                <a:spcPct val="100000"/>
              </a:lnSpc>
              <a:spcBef>
                <a:spcPts val="0"/>
              </a:spcBef>
              <a:spcAft>
                <a:spcPts val="0"/>
              </a:spcAft>
              <a:buClrTx/>
              <a:buSzTx/>
              <a:buFontTx/>
              <a:buNone/>
              <a:tabLst/>
              <a:defRPr/>
            </a:pPr>
            <a:r>
              <a:rPr kumimoji="0" sz="1401"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democratized</a:t>
            </a:r>
            <a:r>
              <a:rPr kumimoji="0" sz="1401" b="0" i="0" u="none" strike="noStrike" kern="1200" cap="none" spc="-11" normalizeH="0" baseline="0" noProof="0">
                <a:ln>
                  <a:noFill/>
                </a:ln>
                <a:solidFill>
                  <a:srgbClr val="FFFFFF"/>
                </a:solidFill>
                <a:effectLst/>
                <a:uLnTx/>
                <a:uFillTx/>
                <a:latin typeface="Arial" panose="020B0604020202020204" pitchFamily="34" charset="0"/>
                <a:ea typeface="+mn-ea"/>
                <a:cs typeface="Arial" panose="020B0604020202020204" pitchFamily="34" charset="0"/>
              </a:rPr>
              <a:t> </a:t>
            </a:r>
            <a:r>
              <a:rPr kumimoji="0" sz="1401"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in</a:t>
            </a:r>
            <a:r>
              <a:rPr kumimoji="0" sz="1401" b="0" i="0" u="none" strike="noStrike" kern="1200" cap="none" spc="-11" normalizeH="0" baseline="0" noProof="0">
                <a:ln>
                  <a:noFill/>
                </a:ln>
                <a:solidFill>
                  <a:srgbClr val="FFFFFF"/>
                </a:solidFill>
                <a:effectLst/>
                <a:uLnTx/>
                <a:uFillTx/>
                <a:latin typeface="Arial" panose="020B0604020202020204" pitchFamily="34" charset="0"/>
                <a:ea typeface="+mn-ea"/>
                <a:cs typeface="Arial" panose="020B0604020202020204" pitchFamily="34" charset="0"/>
              </a:rPr>
              <a:t> </a:t>
            </a:r>
            <a:r>
              <a:rPr kumimoji="0" sz="1401"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the</a:t>
            </a:r>
            <a:r>
              <a:rPr kumimoji="0" sz="1401" b="0" i="0" u="none" strike="noStrike" kern="1200" cap="none" spc="-11" normalizeH="0" baseline="0" noProof="0">
                <a:ln>
                  <a:noFill/>
                </a:ln>
                <a:solidFill>
                  <a:srgbClr val="FFFFFF"/>
                </a:solidFill>
                <a:effectLst/>
                <a:uLnTx/>
                <a:uFillTx/>
                <a:latin typeface="Arial" panose="020B0604020202020204" pitchFamily="34" charset="0"/>
                <a:ea typeface="+mn-ea"/>
                <a:cs typeface="Arial" panose="020B0604020202020204" pitchFamily="34" charset="0"/>
              </a:rPr>
              <a:t> future </a:t>
            </a:r>
            <a:r>
              <a:rPr kumimoji="0" sz="1401"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beyond</a:t>
            </a:r>
            <a:r>
              <a:rPr kumimoji="0" sz="1401" b="0" i="0" u="none" strike="noStrike" kern="1200" cap="none" spc="-27" normalizeH="0" baseline="0" noProof="0">
                <a:ln>
                  <a:noFill/>
                </a:ln>
                <a:solidFill>
                  <a:srgbClr val="FFFFFF"/>
                </a:solidFill>
                <a:effectLst/>
                <a:uLnTx/>
                <a:uFillTx/>
                <a:latin typeface="Arial" panose="020B0604020202020204" pitchFamily="34" charset="0"/>
                <a:ea typeface="+mn-ea"/>
                <a:cs typeface="Arial" panose="020B0604020202020204" pitchFamily="34" charset="0"/>
              </a:rPr>
              <a:t> </a:t>
            </a:r>
            <a:r>
              <a:rPr kumimoji="0" sz="1401"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the</a:t>
            </a:r>
            <a:r>
              <a:rPr kumimoji="0" sz="1401" b="0" i="0" u="none" strike="noStrike" kern="1200" cap="none" spc="-16" normalizeH="0" baseline="0" noProof="0">
                <a:ln>
                  <a:noFill/>
                </a:ln>
                <a:solidFill>
                  <a:srgbClr val="FFFFFF"/>
                </a:solidFill>
                <a:effectLst/>
                <a:uLnTx/>
                <a:uFillTx/>
                <a:latin typeface="Arial" panose="020B0604020202020204" pitchFamily="34" charset="0"/>
                <a:ea typeface="+mn-ea"/>
                <a:cs typeface="Arial" panose="020B0604020202020204" pitchFamily="34" charset="0"/>
              </a:rPr>
              <a:t> </a:t>
            </a:r>
            <a:r>
              <a:rPr kumimoji="0" sz="1401"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purview</a:t>
            </a:r>
            <a:r>
              <a:rPr kumimoji="0" sz="1401" b="0" i="0" u="none" strike="noStrike" kern="1200" cap="none" spc="-16" normalizeH="0" baseline="0" noProof="0">
                <a:ln>
                  <a:noFill/>
                </a:ln>
                <a:solidFill>
                  <a:srgbClr val="FFFFFF"/>
                </a:solidFill>
                <a:effectLst/>
                <a:uLnTx/>
                <a:uFillTx/>
                <a:latin typeface="Arial" panose="020B0604020202020204" pitchFamily="34" charset="0"/>
                <a:ea typeface="+mn-ea"/>
                <a:cs typeface="Arial" panose="020B0604020202020204" pitchFamily="34" charset="0"/>
              </a:rPr>
              <a:t> </a:t>
            </a:r>
            <a:r>
              <a:rPr kumimoji="0" sz="1401"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of</a:t>
            </a:r>
            <a:r>
              <a:rPr kumimoji="0" sz="1401" b="0" i="0" u="none" strike="noStrike" kern="1200" cap="none" spc="-16" normalizeH="0" baseline="0" noProof="0">
                <a:ln>
                  <a:noFill/>
                </a:ln>
                <a:solidFill>
                  <a:srgbClr val="FFFFFF"/>
                </a:solidFill>
                <a:effectLst/>
                <a:uLnTx/>
                <a:uFillTx/>
                <a:latin typeface="Arial" panose="020B0604020202020204" pitchFamily="34" charset="0"/>
                <a:ea typeface="+mn-ea"/>
                <a:cs typeface="Arial" panose="020B0604020202020204" pitchFamily="34" charset="0"/>
              </a:rPr>
              <a:t> </a:t>
            </a:r>
            <a:r>
              <a:rPr kumimoji="0" sz="1401" b="0" i="0" u="none" strike="noStrike" kern="1200" cap="none" spc="-11" normalizeH="0" baseline="0" noProof="0">
                <a:ln>
                  <a:noFill/>
                </a:ln>
                <a:solidFill>
                  <a:srgbClr val="FFFFFF"/>
                </a:solidFill>
                <a:effectLst/>
                <a:uLnTx/>
                <a:uFillTx/>
                <a:latin typeface="Arial" panose="020B0604020202020204" pitchFamily="34" charset="0"/>
                <a:ea typeface="+mn-ea"/>
                <a:cs typeface="Arial" panose="020B0604020202020204" pitchFamily="34" charset="0"/>
              </a:rPr>
              <a:t>large </a:t>
            </a:r>
            <a:r>
              <a:rPr kumimoji="0" sz="1401"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technology </a:t>
            </a:r>
            <a:r>
              <a:rPr kumimoji="0" sz="1401" b="0" i="0" u="none" strike="noStrike" kern="1200" cap="none" spc="-11" normalizeH="0" baseline="0" noProof="0">
                <a:ln>
                  <a:noFill/>
                </a:ln>
                <a:solidFill>
                  <a:srgbClr val="FFFFFF"/>
                </a:solidFill>
                <a:effectLst/>
                <a:uLnTx/>
                <a:uFillTx/>
                <a:latin typeface="Arial" panose="020B0604020202020204" pitchFamily="34" charset="0"/>
                <a:ea typeface="+mn-ea"/>
                <a:cs typeface="Arial" panose="020B0604020202020204" pitchFamily="34" charset="0"/>
              </a:rPr>
              <a:t>giants.</a:t>
            </a:r>
            <a:endParaRPr kumimoji="0" sz="1401"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6" name="object 9">
            <a:extLst>
              <a:ext uri="{FF2B5EF4-FFF2-40B4-BE49-F238E27FC236}">
                <a16:creationId xmlns:a16="http://schemas.microsoft.com/office/drawing/2014/main" id="{0C984EC7-77D5-F2B0-61C2-D771DF635790}"/>
              </a:ext>
            </a:extLst>
          </p:cNvPr>
          <p:cNvSpPr txBox="1"/>
          <p:nvPr/>
        </p:nvSpPr>
        <p:spPr>
          <a:xfrm>
            <a:off x="7881127" y="3157182"/>
            <a:ext cx="2367447" cy="1485957"/>
          </a:xfrm>
          <a:prstGeom prst="rect">
            <a:avLst/>
          </a:prstGeom>
        </p:spPr>
        <p:txBody>
          <a:bodyPr vert="horz" wrap="square" lIns="0" tIns="13689" rIns="0" bIns="0" rtlCol="0">
            <a:spAutoFit/>
          </a:bodyPr>
          <a:lstStyle/>
          <a:p>
            <a:pPr marL="0" marR="10950" lvl="0" indent="0" algn="ctr" defTabSz="457200" rtl="0" eaLnBrk="1" fontAlgn="auto" latinLnBrk="0" hangingPunct="1">
              <a:lnSpc>
                <a:spcPct val="100000"/>
              </a:lnSpc>
              <a:spcBef>
                <a:spcPts val="108"/>
              </a:spcBef>
              <a:spcAft>
                <a:spcPts val="0"/>
              </a:spcAft>
              <a:buClrTx/>
              <a:buSzTx/>
              <a:buFontTx/>
              <a:buNone/>
              <a:tabLst/>
              <a:defRPr/>
            </a:pPr>
            <a:r>
              <a:rPr kumimoji="0" sz="1401" b="1" i="0" u="none" strike="noStrike" kern="1200" cap="none" spc="-11" normalizeH="0" baseline="0" noProof="0">
                <a:ln>
                  <a:noFill/>
                </a:ln>
                <a:solidFill>
                  <a:srgbClr val="FFFFFF"/>
                </a:solidFill>
                <a:effectLst/>
                <a:uLnTx/>
                <a:uFillTx/>
                <a:latin typeface="Arial" panose="020B0604020202020204" pitchFamily="34" charset="0"/>
                <a:ea typeface="+mn-ea"/>
                <a:cs typeface="Arial" panose="020B0604020202020204" pitchFamily="34" charset="0"/>
              </a:rPr>
              <a:t>Governance</a:t>
            </a:r>
            <a:endParaRPr kumimoji="0" sz="1401"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l" defTabSz="457200" rtl="0" eaLnBrk="1" fontAlgn="auto" latinLnBrk="0" hangingPunct="1">
              <a:lnSpc>
                <a:spcPct val="100000"/>
              </a:lnSpc>
              <a:spcBef>
                <a:spcPts val="75"/>
              </a:spcBef>
              <a:spcAft>
                <a:spcPts val="0"/>
              </a:spcAft>
              <a:buClrTx/>
              <a:buSzTx/>
              <a:buFontTx/>
              <a:buNone/>
              <a:tabLst/>
              <a:defRPr/>
            </a:pPr>
            <a:endParaRPr kumimoji="0" sz="1078"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a:p>
            <a:pPr marL="13004" marR="5475" lvl="0" indent="0" algn="ctr" defTabSz="457200" rtl="0" eaLnBrk="1" fontAlgn="auto" latinLnBrk="0" hangingPunct="1">
              <a:lnSpc>
                <a:spcPct val="100000"/>
              </a:lnSpc>
              <a:spcBef>
                <a:spcPts val="0"/>
              </a:spcBef>
              <a:spcAft>
                <a:spcPts val="0"/>
              </a:spcAft>
              <a:buClrTx/>
              <a:buSzTx/>
              <a:buFontTx/>
              <a:buNone/>
              <a:tabLst/>
              <a:defRPr/>
            </a:pPr>
            <a:r>
              <a:rPr kumimoji="0" sz="1401"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This</a:t>
            </a:r>
            <a:r>
              <a:rPr kumimoji="0" sz="1401" b="0" i="0" u="none" strike="noStrike" kern="1200" cap="none" spc="-16" normalizeH="0" baseline="0" noProof="0">
                <a:ln>
                  <a:noFill/>
                </a:ln>
                <a:solidFill>
                  <a:srgbClr val="FFFFFF"/>
                </a:solidFill>
                <a:effectLst/>
                <a:uLnTx/>
                <a:uFillTx/>
                <a:latin typeface="Arial" panose="020B0604020202020204" pitchFamily="34" charset="0"/>
                <a:ea typeface="+mn-ea"/>
                <a:cs typeface="Arial" panose="020B0604020202020204" pitchFamily="34" charset="0"/>
              </a:rPr>
              <a:t> </a:t>
            </a:r>
            <a:r>
              <a:rPr kumimoji="0" sz="1401"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unfettered</a:t>
            </a:r>
            <a:r>
              <a:rPr kumimoji="0" sz="1401" b="0" i="0" u="none" strike="noStrike" kern="1200" cap="none" spc="-16" normalizeH="0" baseline="0" noProof="0">
                <a:ln>
                  <a:noFill/>
                </a:ln>
                <a:solidFill>
                  <a:srgbClr val="FFFFFF"/>
                </a:solidFill>
                <a:effectLst/>
                <a:uLnTx/>
                <a:uFillTx/>
                <a:latin typeface="Arial" panose="020B0604020202020204" pitchFamily="34" charset="0"/>
                <a:ea typeface="+mn-ea"/>
                <a:cs typeface="Arial" panose="020B0604020202020204" pitchFamily="34" charset="0"/>
              </a:rPr>
              <a:t> </a:t>
            </a:r>
            <a:r>
              <a:rPr kumimoji="0" sz="1401"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access</a:t>
            </a:r>
            <a:r>
              <a:rPr kumimoji="0" sz="1401" b="0" i="0" u="none" strike="noStrike" kern="1200" cap="none" spc="-11" normalizeH="0" baseline="0" noProof="0">
                <a:ln>
                  <a:noFill/>
                </a:ln>
                <a:solidFill>
                  <a:srgbClr val="FFFFFF"/>
                </a:solidFill>
                <a:effectLst/>
                <a:uLnTx/>
                <a:uFillTx/>
                <a:latin typeface="Arial" panose="020B0604020202020204" pitchFamily="34" charset="0"/>
                <a:ea typeface="+mn-ea"/>
                <a:cs typeface="Arial" panose="020B0604020202020204" pitchFamily="34" charset="0"/>
              </a:rPr>
              <a:t> </a:t>
            </a:r>
            <a:r>
              <a:rPr kumimoji="0" sz="1401" b="0" i="0" u="none" strike="noStrike" kern="1200" cap="none" spc="-27" normalizeH="0" baseline="0" noProof="0">
                <a:ln>
                  <a:noFill/>
                </a:ln>
                <a:solidFill>
                  <a:srgbClr val="FFFFFF"/>
                </a:solidFill>
                <a:effectLst/>
                <a:uLnTx/>
                <a:uFillTx/>
                <a:latin typeface="Arial" panose="020B0604020202020204" pitchFamily="34" charset="0"/>
                <a:ea typeface="+mn-ea"/>
                <a:cs typeface="Arial" panose="020B0604020202020204" pitchFamily="34" charset="0"/>
              </a:rPr>
              <a:t>to </a:t>
            </a:r>
            <a:r>
              <a:rPr kumimoji="0" sz="1401"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knowledge</a:t>
            </a:r>
            <a:r>
              <a:rPr kumimoji="0" sz="1401" b="0" i="0" u="none" strike="noStrike" kern="1200" cap="none" spc="-22" normalizeH="0" baseline="0" noProof="0">
                <a:ln>
                  <a:noFill/>
                </a:ln>
                <a:solidFill>
                  <a:srgbClr val="FFFFFF"/>
                </a:solidFill>
                <a:effectLst/>
                <a:uLnTx/>
                <a:uFillTx/>
                <a:latin typeface="Arial" panose="020B0604020202020204" pitchFamily="34" charset="0"/>
                <a:ea typeface="+mn-ea"/>
                <a:cs typeface="Arial" panose="020B0604020202020204" pitchFamily="34" charset="0"/>
              </a:rPr>
              <a:t> </a:t>
            </a:r>
            <a:r>
              <a:rPr kumimoji="0" sz="1401"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and</a:t>
            </a:r>
            <a:r>
              <a:rPr kumimoji="0" sz="1401" b="0" i="0" u="none" strike="noStrike" kern="1200" cap="none" spc="-5" normalizeH="0" baseline="0" noProof="0">
                <a:ln>
                  <a:noFill/>
                </a:ln>
                <a:solidFill>
                  <a:srgbClr val="FFFFFF"/>
                </a:solidFill>
                <a:effectLst/>
                <a:uLnTx/>
                <a:uFillTx/>
                <a:latin typeface="Arial" panose="020B0604020202020204" pitchFamily="34" charset="0"/>
                <a:ea typeface="+mn-ea"/>
                <a:cs typeface="Arial" panose="020B0604020202020204" pitchFamily="34" charset="0"/>
              </a:rPr>
              <a:t> </a:t>
            </a:r>
            <a:r>
              <a:rPr kumimoji="0" sz="1401"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skills</a:t>
            </a:r>
            <a:r>
              <a:rPr kumimoji="0" sz="1401" b="0" i="0" u="none" strike="noStrike" kern="1200" cap="none" spc="-5" normalizeH="0" baseline="0" noProof="0">
                <a:ln>
                  <a:noFill/>
                </a:ln>
                <a:solidFill>
                  <a:srgbClr val="FFFFFF"/>
                </a:solidFill>
                <a:effectLst/>
                <a:uLnTx/>
                <a:uFillTx/>
                <a:latin typeface="Arial" panose="020B0604020202020204" pitchFamily="34" charset="0"/>
                <a:ea typeface="+mn-ea"/>
                <a:cs typeface="Arial" panose="020B0604020202020204" pitchFamily="34" charset="0"/>
              </a:rPr>
              <a:t> </a:t>
            </a:r>
            <a:r>
              <a:rPr kumimoji="0" sz="1401" b="0" i="0" u="none" strike="noStrike" kern="1200" cap="none" spc="-22" normalizeH="0" baseline="0" noProof="0">
                <a:ln>
                  <a:noFill/>
                </a:ln>
                <a:solidFill>
                  <a:srgbClr val="FFFFFF"/>
                </a:solidFill>
                <a:effectLst/>
                <a:uLnTx/>
                <a:uFillTx/>
                <a:latin typeface="Arial" panose="020B0604020202020204" pitchFamily="34" charset="0"/>
                <a:ea typeface="+mn-ea"/>
                <a:cs typeface="Arial" panose="020B0604020202020204" pitchFamily="34" charset="0"/>
              </a:rPr>
              <a:t>must </a:t>
            </a:r>
            <a:r>
              <a:rPr kumimoji="0" sz="1401"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be</a:t>
            </a:r>
            <a:r>
              <a:rPr kumimoji="0" sz="1401" b="0" i="0" u="none" strike="noStrike" kern="1200" cap="none" spc="-5" normalizeH="0" baseline="0" noProof="0">
                <a:ln>
                  <a:noFill/>
                </a:ln>
                <a:solidFill>
                  <a:srgbClr val="FFFFFF"/>
                </a:solidFill>
                <a:effectLst/>
                <a:uLnTx/>
                <a:uFillTx/>
                <a:latin typeface="Arial" panose="020B0604020202020204" pitchFamily="34" charset="0"/>
                <a:ea typeface="+mn-ea"/>
                <a:cs typeface="Arial" panose="020B0604020202020204" pitchFamily="34" charset="0"/>
              </a:rPr>
              <a:t> </a:t>
            </a:r>
            <a:r>
              <a:rPr kumimoji="0" sz="1401"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underpinned</a:t>
            </a:r>
            <a:r>
              <a:rPr kumimoji="0" sz="1401" b="0" i="0" u="none" strike="noStrike" kern="1200" cap="none" spc="-5" normalizeH="0" baseline="0" noProof="0">
                <a:ln>
                  <a:noFill/>
                </a:ln>
                <a:solidFill>
                  <a:srgbClr val="FFFFFF"/>
                </a:solidFill>
                <a:effectLst/>
                <a:uLnTx/>
                <a:uFillTx/>
                <a:latin typeface="Arial" panose="020B0604020202020204" pitchFamily="34" charset="0"/>
                <a:ea typeface="+mn-ea"/>
                <a:cs typeface="Arial" panose="020B0604020202020204" pitchFamily="34" charset="0"/>
              </a:rPr>
              <a:t> </a:t>
            </a:r>
            <a:r>
              <a:rPr kumimoji="0" sz="1401"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by</a:t>
            </a:r>
            <a:r>
              <a:rPr kumimoji="0" sz="1401" b="0" i="0" u="none" strike="noStrike" kern="1200" cap="none" spc="-5" normalizeH="0" baseline="0" noProof="0">
                <a:ln>
                  <a:noFill/>
                </a:ln>
                <a:solidFill>
                  <a:srgbClr val="FFFFFF"/>
                </a:solidFill>
                <a:effectLst/>
                <a:uLnTx/>
                <a:uFillTx/>
                <a:latin typeface="Arial" panose="020B0604020202020204" pitchFamily="34" charset="0"/>
                <a:ea typeface="+mn-ea"/>
                <a:cs typeface="Arial" panose="020B0604020202020204" pitchFamily="34" charset="0"/>
              </a:rPr>
              <a:t> </a:t>
            </a:r>
            <a:r>
              <a:rPr kumimoji="0" sz="1401"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a</a:t>
            </a:r>
            <a:r>
              <a:rPr kumimoji="0" sz="1401" b="0" i="0" u="none" strike="noStrike" kern="1200" cap="none" spc="-5" normalizeH="0" baseline="0" noProof="0">
                <a:ln>
                  <a:noFill/>
                </a:ln>
                <a:solidFill>
                  <a:srgbClr val="FFFFFF"/>
                </a:solidFill>
                <a:effectLst/>
                <a:uLnTx/>
                <a:uFillTx/>
                <a:latin typeface="Arial" panose="020B0604020202020204" pitchFamily="34" charset="0"/>
                <a:ea typeface="+mn-ea"/>
                <a:cs typeface="Arial" panose="020B0604020202020204" pitchFamily="34" charset="0"/>
              </a:rPr>
              <a:t> </a:t>
            </a:r>
            <a:r>
              <a:rPr kumimoji="0" sz="1401" b="0" i="0" u="none" strike="noStrike" kern="1200" cap="none" spc="-11" normalizeH="0" baseline="0" noProof="0">
                <a:ln>
                  <a:noFill/>
                </a:ln>
                <a:solidFill>
                  <a:srgbClr val="FFFFFF"/>
                </a:solidFill>
                <a:effectLst/>
                <a:uLnTx/>
                <a:uFillTx/>
                <a:latin typeface="Arial" panose="020B0604020202020204" pitchFamily="34" charset="0"/>
                <a:ea typeface="+mn-ea"/>
                <a:cs typeface="Arial" panose="020B0604020202020204" pitchFamily="34" charset="0"/>
              </a:rPr>
              <a:t>strong </a:t>
            </a:r>
            <a:r>
              <a:rPr kumimoji="0" sz="1401"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focus</a:t>
            </a:r>
            <a:r>
              <a:rPr kumimoji="0" sz="1401" b="0" i="0" u="none" strike="noStrike" kern="1200" cap="none" spc="-43" normalizeH="0" baseline="0" noProof="0">
                <a:ln>
                  <a:noFill/>
                </a:ln>
                <a:solidFill>
                  <a:srgbClr val="FFFFFF"/>
                </a:solidFill>
                <a:effectLst/>
                <a:uLnTx/>
                <a:uFillTx/>
                <a:latin typeface="Arial" panose="020B0604020202020204" pitchFamily="34" charset="0"/>
                <a:ea typeface="+mn-ea"/>
                <a:cs typeface="Arial" panose="020B0604020202020204" pitchFamily="34" charset="0"/>
              </a:rPr>
              <a:t> </a:t>
            </a:r>
            <a:r>
              <a:rPr kumimoji="0" sz="1401"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on</a:t>
            </a:r>
            <a:r>
              <a:rPr kumimoji="0" sz="1401" b="0" i="0" u="none" strike="noStrike" kern="1200" cap="none" spc="-32" normalizeH="0" baseline="0" noProof="0">
                <a:ln>
                  <a:noFill/>
                </a:ln>
                <a:solidFill>
                  <a:srgbClr val="FFFFFF"/>
                </a:solidFill>
                <a:effectLst/>
                <a:uLnTx/>
                <a:uFillTx/>
                <a:latin typeface="Arial" panose="020B0604020202020204" pitchFamily="34" charset="0"/>
                <a:ea typeface="+mn-ea"/>
                <a:cs typeface="Arial" panose="020B0604020202020204" pitchFamily="34" charset="0"/>
              </a:rPr>
              <a:t> </a:t>
            </a:r>
            <a:r>
              <a:rPr kumimoji="0" sz="1401"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governance</a:t>
            </a:r>
            <a:r>
              <a:rPr kumimoji="0" sz="1401" b="0" i="0" u="none" strike="noStrike" kern="1200" cap="none" spc="-27" normalizeH="0" baseline="0" noProof="0">
                <a:ln>
                  <a:noFill/>
                </a:ln>
                <a:solidFill>
                  <a:srgbClr val="FFFFFF"/>
                </a:solidFill>
                <a:effectLst/>
                <a:uLnTx/>
                <a:uFillTx/>
                <a:latin typeface="Arial" panose="020B0604020202020204" pitchFamily="34" charset="0"/>
                <a:ea typeface="+mn-ea"/>
                <a:cs typeface="Arial" panose="020B0604020202020204" pitchFamily="34" charset="0"/>
              </a:rPr>
              <a:t> and </a:t>
            </a:r>
            <a:r>
              <a:rPr kumimoji="0" sz="1401"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responsible</a:t>
            </a:r>
            <a:r>
              <a:rPr kumimoji="0" sz="1401" b="0" i="0" u="none" strike="noStrike" kern="1200" cap="none" spc="-5" normalizeH="0" baseline="0" noProof="0">
                <a:ln>
                  <a:noFill/>
                </a:ln>
                <a:solidFill>
                  <a:srgbClr val="FFFFFF"/>
                </a:solidFill>
                <a:effectLst/>
                <a:uLnTx/>
                <a:uFillTx/>
                <a:latin typeface="Arial" panose="020B0604020202020204" pitchFamily="34" charset="0"/>
                <a:ea typeface="+mn-ea"/>
                <a:cs typeface="Arial" panose="020B0604020202020204" pitchFamily="34" charset="0"/>
              </a:rPr>
              <a:t> </a:t>
            </a:r>
            <a:r>
              <a:rPr kumimoji="0" sz="1401"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AI</a:t>
            </a:r>
            <a:r>
              <a:rPr kumimoji="0" sz="1401" b="0" i="0" u="none" strike="noStrike" kern="1200" cap="none" spc="-5" normalizeH="0" baseline="0" noProof="0">
                <a:ln>
                  <a:noFill/>
                </a:ln>
                <a:solidFill>
                  <a:srgbClr val="FFFFFF"/>
                </a:solidFill>
                <a:effectLst/>
                <a:uLnTx/>
                <a:uFillTx/>
                <a:latin typeface="Arial" panose="020B0604020202020204" pitchFamily="34" charset="0"/>
                <a:ea typeface="+mn-ea"/>
                <a:cs typeface="Arial" panose="020B0604020202020204" pitchFamily="34" charset="0"/>
              </a:rPr>
              <a:t> </a:t>
            </a:r>
            <a:r>
              <a:rPr kumimoji="0" sz="1401" b="0" i="0" u="none" strike="noStrike" kern="1200" cap="none" spc="-11" normalizeH="0" baseline="0" noProof="0">
                <a:ln>
                  <a:noFill/>
                </a:ln>
                <a:solidFill>
                  <a:srgbClr val="FFFFFF"/>
                </a:solidFill>
                <a:effectLst/>
                <a:uLnTx/>
                <a:uFillTx/>
                <a:latin typeface="Arial" panose="020B0604020202020204" pitchFamily="34" charset="0"/>
                <a:ea typeface="+mn-ea"/>
                <a:cs typeface="Arial" panose="020B0604020202020204" pitchFamily="34" charset="0"/>
              </a:rPr>
              <a:t>practices.</a:t>
            </a:r>
            <a:endParaRPr kumimoji="0" sz="1401"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8" name="object 10">
            <a:extLst>
              <a:ext uri="{FF2B5EF4-FFF2-40B4-BE49-F238E27FC236}">
                <a16:creationId xmlns:a16="http://schemas.microsoft.com/office/drawing/2014/main" id="{AFE120C8-8018-906F-6302-C128037DF460}"/>
              </a:ext>
            </a:extLst>
          </p:cNvPr>
          <p:cNvSpPr/>
          <p:nvPr/>
        </p:nvSpPr>
        <p:spPr>
          <a:xfrm>
            <a:off x="1594296" y="1596106"/>
            <a:ext cx="9053988" cy="755320"/>
          </a:xfrm>
          <a:custGeom>
            <a:avLst/>
            <a:gdLst/>
            <a:ahLst/>
            <a:cxnLst/>
            <a:rect l="l" t="t" r="r" b="b"/>
            <a:pathLst>
              <a:path w="8382634" h="822960">
                <a:moveTo>
                  <a:pt x="4186199" y="0"/>
                </a:moveTo>
                <a:lnTo>
                  <a:pt x="0" y="822960"/>
                </a:lnTo>
                <a:lnTo>
                  <a:pt x="8382482" y="822960"/>
                </a:lnTo>
                <a:lnTo>
                  <a:pt x="4186199" y="0"/>
                </a:lnTo>
                <a:close/>
              </a:path>
            </a:pathLst>
          </a:custGeom>
          <a:solidFill>
            <a:srgbClr val="009AD6"/>
          </a:solid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0" name="object 11">
            <a:extLst>
              <a:ext uri="{FF2B5EF4-FFF2-40B4-BE49-F238E27FC236}">
                <a16:creationId xmlns:a16="http://schemas.microsoft.com/office/drawing/2014/main" id="{A3758E3E-A12A-7F20-465A-7B921693BBA2}"/>
              </a:ext>
            </a:extLst>
          </p:cNvPr>
          <p:cNvSpPr txBox="1"/>
          <p:nvPr/>
        </p:nvSpPr>
        <p:spPr>
          <a:xfrm>
            <a:off x="4867584" y="1914126"/>
            <a:ext cx="2488592" cy="229395"/>
          </a:xfrm>
          <a:prstGeom prst="rect">
            <a:avLst/>
          </a:prstGeom>
        </p:spPr>
        <p:txBody>
          <a:bodyPr vert="horz" wrap="square" lIns="0" tIns="13689" rIns="0" bIns="0" rtlCol="0">
            <a:spAutoFit/>
          </a:bodyPr>
          <a:lstStyle/>
          <a:p>
            <a:pPr marL="13688" marR="0" lvl="0" indent="0" algn="l" defTabSz="457200" rtl="0" eaLnBrk="1" fontAlgn="auto" latinLnBrk="0" hangingPunct="1">
              <a:lnSpc>
                <a:spcPct val="100000"/>
              </a:lnSpc>
              <a:spcBef>
                <a:spcPts val="108"/>
              </a:spcBef>
              <a:spcAft>
                <a:spcPts val="0"/>
              </a:spcAft>
              <a:buClrTx/>
              <a:buSzTx/>
              <a:buFontTx/>
              <a:buNone/>
              <a:tabLst/>
              <a:defRPr/>
            </a:pPr>
            <a:r>
              <a:rPr kumimoji="0" sz="1401"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Democratized</a:t>
            </a:r>
            <a:r>
              <a:rPr kumimoji="0" sz="1401" b="1" i="0" u="none" strike="noStrike" kern="1200" cap="none" spc="-5" normalizeH="0" baseline="0" noProof="0">
                <a:ln>
                  <a:noFill/>
                </a:ln>
                <a:solidFill>
                  <a:prstClr val="black"/>
                </a:solidFill>
                <a:effectLst/>
                <a:uLnTx/>
                <a:uFillTx/>
                <a:latin typeface="Arial" panose="020B0604020202020204" pitchFamily="34" charset="0"/>
                <a:ea typeface="+mn-ea"/>
                <a:cs typeface="Arial" panose="020B0604020202020204" pitchFamily="34" charset="0"/>
              </a:rPr>
              <a:t> </a:t>
            </a:r>
            <a:r>
              <a:rPr kumimoji="0" sz="1401" b="1" i="0" u="none" strike="noStrike" kern="1200" cap="none" spc="-11" normalizeH="0" baseline="0" noProof="0">
                <a:ln>
                  <a:noFill/>
                </a:ln>
                <a:solidFill>
                  <a:prstClr val="black"/>
                </a:solidFill>
                <a:effectLst/>
                <a:uLnTx/>
                <a:uFillTx/>
                <a:latin typeface="Arial" panose="020B0604020202020204" pitchFamily="34" charset="0"/>
                <a:ea typeface="+mn-ea"/>
                <a:cs typeface="Arial" panose="020B0604020202020204" pitchFamily="34" charset="0"/>
              </a:rPr>
              <a:t>Generative</a:t>
            </a:r>
            <a:r>
              <a:rPr kumimoji="0" sz="1401"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a:t>
            </a:r>
            <a:r>
              <a:rPr kumimoji="0" sz="1401" b="1" i="0" u="none" strike="noStrike" kern="1200" cap="none" spc="-27" normalizeH="0" baseline="0" noProof="0">
                <a:ln>
                  <a:noFill/>
                </a:ln>
                <a:solidFill>
                  <a:prstClr val="black"/>
                </a:solidFill>
                <a:effectLst/>
                <a:uLnTx/>
                <a:uFillTx/>
                <a:latin typeface="Arial" panose="020B0604020202020204" pitchFamily="34" charset="0"/>
                <a:ea typeface="+mn-ea"/>
                <a:cs typeface="Arial" panose="020B0604020202020204" pitchFamily="34" charset="0"/>
              </a:rPr>
              <a:t>AI</a:t>
            </a:r>
            <a:endParaRPr kumimoji="0" sz="1401"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2" name="object 12">
            <a:extLst>
              <a:ext uri="{FF2B5EF4-FFF2-40B4-BE49-F238E27FC236}">
                <a16:creationId xmlns:a16="http://schemas.microsoft.com/office/drawing/2014/main" id="{CBAFBDAC-BD26-1026-CC88-ADC65BB14FC2}"/>
              </a:ext>
            </a:extLst>
          </p:cNvPr>
          <p:cNvSpPr/>
          <p:nvPr/>
        </p:nvSpPr>
        <p:spPr>
          <a:xfrm>
            <a:off x="1625793" y="5156217"/>
            <a:ext cx="9035174" cy="299984"/>
          </a:xfrm>
          <a:custGeom>
            <a:avLst/>
            <a:gdLst/>
            <a:ahLst/>
            <a:cxnLst/>
            <a:rect l="l" t="t" r="r" b="b"/>
            <a:pathLst>
              <a:path w="8382634" h="356870">
                <a:moveTo>
                  <a:pt x="8382482" y="0"/>
                </a:moveTo>
                <a:lnTo>
                  <a:pt x="0" y="0"/>
                </a:lnTo>
                <a:lnTo>
                  <a:pt x="0" y="356400"/>
                </a:lnTo>
                <a:lnTo>
                  <a:pt x="8382482" y="356400"/>
                </a:lnTo>
                <a:lnTo>
                  <a:pt x="8382482" y="0"/>
                </a:lnTo>
                <a:close/>
              </a:path>
            </a:pathLst>
          </a:custGeom>
          <a:solidFill>
            <a:srgbClr val="009AD6"/>
          </a:solid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4" name="object 13">
            <a:extLst>
              <a:ext uri="{FF2B5EF4-FFF2-40B4-BE49-F238E27FC236}">
                <a16:creationId xmlns:a16="http://schemas.microsoft.com/office/drawing/2014/main" id="{1004BE5F-0CB4-7160-6A6A-9B2B3C3B51F3}"/>
              </a:ext>
            </a:extLst>
          </p:cNvPr>
          <p:cNvSpPr/>
          <p:nvPr/>
        </p:nvSpPr>
        <p:spPr>
          <a:xfrm>
            <a:off x="1625793" y="5497864"/>
            <a:ext cx="9035174" cy="299984"/>
          </a:xfrm>
          <a:custGeom>
            <a:avLst/>
            <a:gdLst/>
            <a:ahLst/>
            <a:cxnLst/>
            <a:rect l="l" t="t" r="r" b="b"/>
            <a:pathLst>
              <a:path w="8382634" h="356870">
                <a:moveTo>
                  <a:pt x="8382482" y="0"/>
                </a:moveTo>
                <a:lnTo>
                  <a:pt x="0" y="0"/>
                </a:lnTo>
                <a:lnTo>
                  <a:pt x="0" y="356400"/>
                </a:lnTo>
                <a:lnTo>
                  <a:pt x="8382482" y="356400"/>
                </a:lnTo>
                <a:lnTo>
                  <a:pt x="8382482" y="0"/>
                </a:lnTo>
                <a:close/>
              </a:path>
            </a:pathLst>
          </a:custGeom>
          <a:solidFill>
            <a:srgbClr val="009AD6"/>
          </a:solid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7" name="object 14">
            <a:extLst>
              <a:ext uri="{FF2B5EF4-FFF2-40B4-BE49-F238E27FC236}">
                <a16:creationId xmlns:a16="http://schemas.microsoft.com/office/drawing/2014/main" id="{A75BD0B3-4213-C1A7-0DE6-FBED9C3ECFF0}"/>
              </a:ext>
            </a:extLst>
          </p:cNvPr>
          <p:cNvSpPr/>
          <p:nvPr/>
        </p:nvSpPr>
        <p:spPr>
          <a:xfrm>
            <a:off x="1625793" y="5840978"/>
            <a:ext cx="9035174" cy="299984"/>
          </a:xfrm>
          <a:custGeom>
            <a:avLst/>
            <a:gdLst/>
            <a:ahLst/>
            <a:cxnLst/>
            <a:rect l="l" t="t" r="r" b="b"/>
            <a:pathLst>
              <a:path w="8382634" h="356870">
                <a:moveTo>
                  <a:pt x="8382482" y="0"/>
                </a:moveTo>
                <a:lnTo>
                  <a:pt x="0" y="0"/>
                </a:lnTo>
                <a:lnTo>
                  <a:pt x="0" y="356400"/>
                </a:lnTo>
                <a:lnTo>
                  <a:pt x="8382482" y="356400"/>
                </a:lnTo>
                <a:lnTo>
                  <a:pt x="8382482" y="0"/>
                </a:lnTo>
                <a:close/>
              </a:path>
            </a:pathLst>
          </a:custGeom>
          <a:solidFill>
            <a:srgbClr val="009AD6"/>
          </a:solid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31" name="object 16">
            <a:extLst>
              <a:ext uri="{FF2B5EF4-FFF2-40B4-BE49-F238E27FC236}">
                <a16:creationId xmlns:a16="http://schemas.microsoft.com/office/drawing/2014/main" id="{2D131D7A-2D04-53F2-7C16-3E84F826AAB1}"/>
              </a:ext>
            </a:extLst>
          </p:cNvPr>
          <p:cNvSpPr/>
          <p:nvPr/>
        </p:nvSpPr>
        <p:spPr>
          <a:xfrm>
            <a:off x="2902745" y="2644737"/>
            <a:ext cx="547545" cy="385335"/>
          </a:xfrm>
          <a:custGeom>
            <a:avLst/>
            <a:gdLst/>
            <a:ahLst/>
            <a:cxnLst/>
            <a:rect l="l" t="t" r="r" b="b"/>
            <a:pathLst>
              <a:path w="508000" h="357505">
                <a:moveTo>
                  <a:pt x="359092" y="251777"/>
                </a:moveTo>
                <a:lnTo>
                  <a:pt x="148590" y="251777"/>
                </a:lnTo>
                <a:lnTo>
                  <a:pt x="148590" y="357022"/>
                </a:lnTo>
                <a:lnTo>
                  <a:pt x="177495" y="357022"/>
                </a:lnTo>
                <a:lnTo>
                  <a:pt x="177495" y="280669"/>
                </a:lnTo>
                <a:lnTo>
                  <a:pt x="359092" y="280669"/>
                </a:lnTo>
                <a:lnTo>
                  <a:pt x="359092" y="251777"/>
                </a:lnTo>
                <a:close/>
              </a:path>
              <a:path w="508000" h="357505">
                <a:moveTo>
                  <a:pt x="359092" y="280669"/>
                </a:moveTo>
                <a:lnTo>
                  <a:pt x="330200" y="280669"/>
                </a:lnTo>
                <a:lnTo>
                  <a:pt x="330200" y="357022"/>
                </a:lnTo>
                <a:lnTo>
                  <a:pt x="359092" y="357022"/>
                </a:lnTo>
                <a:lnTo>
                  <a:pt x="359092" y="280669"/>
                </a:lnTo>
                <a:close/>
              </a:path>
              <a:path w="508000" h="357505">
                <a:moveTo>
                  <a:pt x="253847" y="140334"/>
                </a:moveTo>
                <a:lnTo>
                  <a:pt x="0" y="140334"/>
                </a:lnTo>
                <a:lnTo>
                  <a:pt x="0" y="290982"/>
                </a:lnTo>
                <a:lnTo>
                  <a:pt x="28892" y="290982"/>
                </a:lnTo>
                <a:lnTo>
                  <a:pt x="28892" y="169227"/>
                </a:lnTo>
                <a:lnTo>
                  <a:pt x="210189" y="169227"/>
                </a:lnTo>
                <a:lnTo>
                  <a:pt x="220295" y="154254"/>
                </a:lnTo>
                <a:lnTo>
                  <a:pt x="235387" y="144071"/>
                </a:lnTo>
                <a:lnTo>
                  <a:pt x="253847" y="140334"/>
                </a:lnTo>
                <a:close/>
              </a:path>
              <a:path w="508000" h="357505">
                <a:moveTo>
                  <a:pt x="507695" y="169227"/>
                </a:moveTo>
                <a:lnTo>
                  <a:pt x="478790" y="169227"/>
                </a:lnTo>
                <a:lnTo>
                  <a:pt x="478790" y="290982"/>
                </a:lnTo>
                <a:lnTo>
                  <a:pt x="507695" y="290982"/>
                </a:lnTo>
                <a:lnTo>
                  <a:pt x="507695" y="169227"/>
                </a:lnTo>
                <a:close/>
              </a:path>
              <a:path w="508000" h="357505">
                <a:moveTo>
                  <a:pt x="210189" y="169227"/>
                </a:moveTo>
                <a:lnTo>
                  <a:pt x="179870" y="169227"/>
                </a:lnTo>
                <a:lnTo>
                  <a:pt x="178358" y="175183"/>
                </a:lnTo>
                <a:lnTo>
                  <a:pt x="177495" y="181381"/>
                </a:lnTo>
                <a:lnTo>
                  <a:pt x="177495" y="187794"/>
                </a:lnTo>
                <a:lnTo>
                  <a:pt x="179991" y="207173"/>
                </a:lnTo>
                <a:lnTo>
                  <a:pt x="187051" y="224715"/>
                </a:lnTo>
                <a:lnTo>
                  <a:pt x="198037" y="239792"/>
                </a:lnTo>
                <a:lnTo>
                  <a:pt x="212305" y="251777"/>
                </a:lnTo>
                <a:lnTo>
                  <a:pt x="295389" y="251777"/>
                </a:lnTo>
                <a:lnTo>
                  <a:pt x="309658" y="239792"/>
                </a:lnTo>
                <a:lnTo>
                  <a:pt x="312955" y="235267"/>
                </a:lnTo>
                <a:lnTo>
                  <a:pt x="253847" y="235267"/>
                </a:lnTo>
                <a:lnTo>
                  <a:pt x="235387" y="231530"/>
                </a:lnTo>
                <a:lnTo>
                  <a:pt x="220295" y="221346"/>
                </a:lnTo>
                <a:lnTo>
                  <a:pt x="210111" y="206254"/>
                </a:lnTo>
                <a:lnTo>
                  <a:pt x="206375" y="187794"/>
                </a:lnTo>
                <a:lnTo>
                  <a:pt x="210111" y="169342"/>
                </a:lnTo>
                <a:close/>
              </a:path>
              <a:path w="508000" h="357505">
                <a:moveTo>
                  <a:pt x="507695" y="140334"/>
                </a:moveTo>
                <a:lnTo>
                  <a:pt x="253847" y="140334"/>
                </a:lnTo>
                <a:lnTo>
                  <a:pt x="272307" y="144071"/>
                </a:lnTo>
                <a:lnTo>
                  <a:pt x="287399" y="154254"/>
                </a:lnTo>
                <a:lnTo>
                  <a:pt x="297583" y="169342"/>
                </a:lnTo>
                <a:lnTo>
                  <a:pt x="301320" y="187794"/>
                </a:lnTo>
                <a:lnTo>
                  <a:pt x="297583" y="206254"/>
                </a:lnTo>
                <a:lnTo>
                  <a:pt x="287399" y="221346"/>
                </a:lnTo>
                <a:lnTo>
                  <a:pt x="272307" y="231530"/>
                </a:lnTo>
                <a:lnTo>
                  <a:pt x="253847" y="235267"/>
                </a:lnTo>
                <a:lnTo>
                  <a:pt x="312955" y="235267"/>
                </a:lnTo>
                <a:lnTo>
                  <a:pt x="320643" y="224715"/>
                </a:lnTo>
                <a:lnTo>
                  <a:pt x="327704" y="207173"/>
                </a:lnTo>
                <a:lnTo>
                  <a:pt x="330200" y="187794"/>
                </a:lnTo>
                <a:lnTo>
                  <a:pt x="330200" y="181381"/>
                </a:lnTo>
                <a:lnTo>
                  <a:pt x="329336" y="175183"/>
                </a:lnTo>
                <a:lnTo>
                  <a:pt x="327825" y="169227"/>
                </a:lnTo>
                <a:lnTo>
                  <a:pt x="507695" y="169227"/>
                </a:lnTo>
                <a:lnTo>
                  <a:pt x="507695" y="140334"/>
                </a:lnTo>
                <a:close/>
              </a:path>
              <a:path w="508000" h="357505">
                <a:moveTo>
                  <a:pt x="109385" y="0"/>
                </a:moveTo>
                <a:lnTo>
                  <a:pt x="79688" y="6009"/>
                </a:lnTo>
                <a:lnTo>
                  <a:pt x="55416" y="22388"/>
                </a:lnTo>
                <a:lnTo>
                  <a:pt x="39040" y="46661"/>
                </a:lnTo>
                <a:lnTo>
                  <a:pt x="33032" y="76352"/>
                </a:lnTo>
                <a:lnTo>
                  <a:pt x="35528" y="95731"/>
                </a:lnTo>
                <a:lnTo>
                  <a:pt x="42589" y="113272"/>
                </a:lnTo>
                <a:lnTo>
                  <a:pt x="53574" y="128349"/>
                </a:lnTo>
                <a:lnTo>
                  <a:pt x="67843" y="140334"/>
                </a:lnTo>
                <a:lnTo>
                  <a:pt x="150926" y="140334"/>
                </a:lnTo>
                <a:lnTo>
                  <a:pt x="165195" y="128349"/>
                </a:lnTo>
                <a:lnTo>
                  <a:pt x="168492" y="123824"/>
                </a:lnTo>
                <a:lnTo>
                  <a:pt x="109385" y="123824"/>
                </a:lnTo>
                <a:lnTo>
                  <a:pt x="90925" y="120088"/>
                </a:lnTo>
                <a:lnTo>
                  <a:pt x="75833" y="109904"/>
                </a:lnTo>
                <a:lnTo>
                  <a:pt x="65649" y="94812"/>
                </a:lnTo>
                <a:lnTo>
                  <a:pt x="61912" y="76352"/>
                </a:lnTo>
                <a:lnTo>
                  <a:pt x="65649" y="57899"/>
                </a:lnTo>
                <a:lnTo>
                  <a:pt x="75833" y="42811"/>
                </a:lnTo>
                <a:lnTo>
                  <a:pt x="90925" y="32629"/>
                </a:lnTo>
                <a:lnTo>
                  <a:pt x="109385" y="28892"/>
                </a:lnTo>
                <a:lnTo>
                  <a:pt x="167741" y="28892"/>
                </a:lnTo>
                <a:lnTo>
                  <a:pt x="163353" y="22388"/>
                </a:lnTo>
                <a:lnTo>
                  <a:pt x="139081" y="6009"/>
                </a:lnTo>
                <a:lnTo>
                  <a:pt x="109385" y="0"/>
                </a:lnTo>
                <a:close/>
              </a:path>
              <a:path w="508000" h="357505">
                <a:moveTo>
                  <a:pt x="253847" y="111442"/>
                </a:moveTo>
                <a:lnTo>
                  <a:pt x="236291" y="113485"/>
                </a:lnTo>
                <a:lnTo>
                  <a:pt x="220181" y="119297"/>
                </a:lnTo>
                <a:lnTo>
                  <a:pt x="205979" y="128405"/>
                </a:lnTo>
                <a:lnTo>
                  <a:pt x="194144" y="140334"/>
                </a:lnTo>
                <a:lnTo>
                  <a:pt x="313550" y="140334"/>
                </a:lnTo>
                <a:lnTo>
                  <a:pt x="301716" y="128405"/>
                </a:lnTo>
                <a:lnTo>
                  <a:pt x="287513" y="119297"/>
                </a:lnTo>
                <a:lnTo>
                  <a:pt x="271403" y="113485"/>
                </a:lnTo>
                <a:lnTo>
                  <a:pt x="253847" y="111442"/>
                </a:lnTo>
                <a:close/>
              </a:path>
              <a:path w="508000" h="357505">
                <a:moveTo>
                  <a:pt x="398310" y="0"/>
                </a:moveTo>
                <a:lnTo>
                  <a:pt x="368613" y="6009"/>
                </a:lnTo>
                <a:lnTo>
                  <a:pt x="344341" y="22388"/>
                </a:lnTo>
                <a:lnTo>
                  <a:pt x="327965" y="46661"/>
                </a:lnTo>
                <a:lnTo>
                  <a:pt x="321957" y="76352"/>
                </a:lnTo>
                <a:lnTo>
                  <a:pt x="324453" y="95731"/>
                </a:lnTo>
                <a:lnTo>
                  <a:pt x="331514" y="113272"/>
                </a:lnTo>
                <a:lnTo>
                  <a:pt x="342499" y="128349"/>
                </a:lnTo>
                <a:lnTo>
                  <a:pt x="356768" y="140334"/>
                </a:lnTo>
                <a:lnTo>
                  <a:pt x="439851" y="140334"/>
                </a:lnTo>
                <a:lnTo>
                  <a:pt x="454120" y="128349"/>
                </a:lnTo>
                <a:lnTo>
                  <a:pt x="457417" y="123824"/>
                </a:lnTo>
                <a:lnTo>
                  <a:pt x="398310" y="123824"/>
                </a:lnTo>
                <a:lnTo>
                  <a:pt x="379850" y="120088"/>
                </a:lnTo>
                <a:lnTo>
                  <a:pt x="364758" y="109904"/>
                </a:lnTo>
                <a:lnTo>
                  <a:pt x="354574" y="94812"/>
                </a:lnTo>
                <a:lnTo>
                  <a:pt x="350837" y="76352"/>
                </a:lnTo>
                <a:lnTo>
                  <a:pt x="354574" y="57899"/>
                </a:lnTo>
                <a:lnTo>
                  <a:pt x="364758" y="42811"/>
                </a:lnTo>
                <a:lnTo>
                  <a:pt x="379850" y="32629"/>
                </a:lnTo>
                <a:lnTo>
                  <a:pt x="398310" y="28892"/>
                </a:lnTo>
                <a:lnTo>
                  <a:pt x="456666" y="28892"/>
                </a:lnTo>
                <a:lnTo>
                  <a:pt x="452278" y="22388"/>
                </a:lnTo>
                <a:lnTo>
                  <a:pt x="428006" y="6009"/>
                </a:lnTo>
                <a:lnTo>
                  <a:pt x="398310" y="0"/>
                </a:lnTo>
                <a:close/>
              </a:path>
              <a:path w="508000" h="357505">
                <a:moveTo>
                  <a:pt x="167741" y="28892"/>
                </a:moveTo>
                <a:lnTo>
                  <a:pt x="109385" y="28892"/>
                </a:lnTo>
                <a:lnTo>
                  <a:pt x="127845" y="32629"/>
                </a:lnTo>
                <a:lnTo>
                  <a:pt x="142936" y="42811"/>
                </a:lnTo>
                <a:lnTo>
                  <a:pt x="153120" y="57899"/>
                </a:lnTo>
                <a:lnTo>
                  <a:pt x="156857" y="76352"/>
                </a:lnTo>
                <a:lnTo>
                  <a:pt x="153120" y="94812"/>
                </a:lnTo>
                <a:lnTo>
                  <a:pt x="142936" y="109904"/>
                </a:lnTo>
                <a:lnTo>
                  <a:pt x="127845" y="120088"/>
                </a:lnTo>
                <a:lnTo>
                  <a:pt x="109385" y="123824"/>
                </a:lnTo>
                <a:lnTo>
                  <a:pt x="168492" y="123824"/>
                </a:lnTo>
                <a:lnTo>
                  <a:pt x="176180" y="113272"/>
                </a:lnTo>
                <a:lnTo>
                  <a:pt x="183241" y="95731"/>
                </a:lnTo>
                <a:lnTo>
                  <a:pt x="185737" y="76352"/>
                </a:lnTo>
                <a:lnTo>
                  <a:pt x="179729" y="46661"/>
                </a:lnTo>
                <a:lnTo>
                  <a:pt x="167741" y="28892"/>
                </a:lnTo>
                <a:close/>
              </a:path>
              <a:path w="508000" h="357505">
                <a:moveTo>
                  <a:pt x="456666" y="28892"/>
                </a:moveTo>
                <a:lnTo>
                  <a:pt x="398310" y="28892"/>
                </a:lnTo>
                <a:lnTo>
                  <a:pt x="416770" y="32629"/>
                </a:lnTo>
                <a:lnTo>
                  <a:pt x="431861" y="42811"/>
                </a:lnTo>
                <a:lnTo>
                  <a:pt x="442045" y="57899"/>
                </a:lnTo>
                <a:lnTo>
                  <a:pt x="445782" y="76352"/>
                </a:lnTo>
                <a:lnTo>
                  <a:pt x="442045" y="94812"/>
                </a:lnTo>
                <a:lnTo>
                  <a:pt x="431861" y="109904"/>
                </a:lnTo>
                <a:lnTo>
                  <a:pt x="416770" y="120088"/>
                </a:lnTo>
                <a:lnTo>
                  <a:pt x="398310" y="123824"/>
                </a:lnTo>
                <a:lnTo>
                  <a:pt x="457417" y="123824"/>
                </a:lnTo>
                <a:lnTo>
                  <a:pt x="465105" y="113272"/>
                </a:lnTo>
                <a:lnTo>
                  <a:pt x="472166" y="95731"/>
                </a:lnTo>
                <a:lnTo>
                  <a:pt x="474662" y="76352"/>
                </a:lnTo>
                <a:lnTo>
                  <a:pt x="468654" y="46661"/>
                </a:lnTo>
                <a:lnTo>
                  <a:pt x="456666" y="28892"/>
                </a:lnTo>
                <a:close/>
              </a:path>
            </a:pathLst>
          </a:custGeom>
          <a:solidFill>
            <a:srgbClr val="FFFFFF"/>
          </a:solid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33" name="object 17">
            <a:extLst>
              <a:ext uri="{FF2B5EF4-FFF2-40B4-BE49-F238E27FC236}">
                <a16:creationId xmlns:a16="http://schemas.microsoft.com/office/drawing/2014/main" id="{10260D05-3155-59D5-F792-1084C93FB715}"/>
              </a:ext>
            </a:extLst>
          </p:cNvPr>
          <p:cNvSpPr/>
          <p:nvPr/>
        </p:nvSpPr>
        <p:spPr>
          <a:xfrm>
            <a:off x="8841481" y="2574980"/>
            <a:ext cx="427085" cy="459938"/>
          </a:xfrm>
          <a:custGeom>
            <a:avLst/>
            <a:gdLst/>
            <a:ahLst/>
            <a:cxnLst/>
            <a:rect l="l" t="t" r="r" b="b"/>
            <a:pathLst>
              <a:path w="396240" h="426719">
                <a:moveTo>
                  <a:pt x="396240" y="0"/>
                </a:moveTo>
                <a:lnTo>
                  <a:pt x="91440" y="0"/>
                </a:lnTo>
                <a:lnTo>
                  <a:pt x="91440" y="214579"/>
                </a:lnTo>
                <a:lnTo>
                  <a:pt x="55351" y="226626"/>
                </a:lnTo>
                <a:lnTo>
                  <a:pt x="26341" y="249940"/>
                </a:lnTo>
                <a:lnTo>
                  <a:pt x="7020" y="281940"/>
                </a:lnTo>
                <a:lnTo>
                  <a:pt x="0" y="320040"/>
                </a:lnTo>
                <a:lnTo>
                  <a:pt x="8383" y="361563"/>
                </a:lnTo>
                <a:lnTo>
                  <a:pt x="31246" y="395473"/>
                </a:lnTo>
                <a:lnTo>
                  <a:pt x="65156" y="418336"/>
                </a:lnTo>
                <a:lnTo>
                  <a:pt x="106680" y="426720"/>
                </a:lnTo>
                <a:lnTo>
                  <a:pt x="132923" y="423460"/>
                </a:lnTo>
                <a:lnTo>
                  <a:pt x="156776" y="414218"/>
                </a:lnTo>
                <a:lnTo>
                  <a:pt x="177451" y="399796"/>
                </a:lnTo>
                <a:lnTo>
                  <a:pt x="180612" y="396240"/>
                </a:lnTo>
                <a:lnTo>
                  <a:pt x="106680" y="396240"/>
                </a:lnTo>
                <a:lnTo>
                  <a:pt x="77050" y="390243"/>
                </a:lnTo>
                <a:lnTo>
                  <a:pt x="52825" y="373899"/>
                </a:lnTo>
                <a:lnTo>
                  <a:pt x="36478" y="349675"/>
                </a:lnTo>
                <a:lnTo>
                  <a:pt x="30480" y="320040"/>
                </a:lnTo>
                <a:lnTo>
                  <a:pt x="35120" y="293848"/>
                </a:lnTo>
                <a:lnTo>
                  <a:pt x="67261" y="254858"/>
                </a:lnTo>
                <a:lnTo>
                  <a:pt x="101460" y="243840"/>
                </a:lnTo>
                <a:lnTo>
                  <a:pt x="179427" y="243840"/>
                </a:lnTo>
                <a:lnTo>
                  <a:pt x="158008" y="226626"/>
                </a:lnTo>
                <a:lnTo>
                  <a:pt x="121920" y="214579"/>
                </a:lnTo>
                <a:lnTo>
                  <a:pt x="121920" y="30480"/>
                </a:lnTo>
                <a:lnTo>
                  <a:pt x="396240" y="30480"/>
                </a:lnTo>
                <a:lnTo>
                  <a:pt x="396240" y="0"/>
                </a:lnTo>
                <a:close/>
              </a:path>
              <a:path w="396240" h="426719">
                <a:moveTo>
                  <a:pt x="179427" y="243840"/>
                </a:moveTo>
                <a:lnTo>
                  <a:pt x="111899" y="243840"/>
                </a:lnTo>
                <a:lnTo>
                  <a:pt x="116992" y="244373"/>
                </a:lnTo>
                <a:lnTo>
                  <a:pt x="121920" y="245376"/>
                </a:lnTo>
                <a:lnTo>
                  <a:pt x="146098" y="254858"/>
                </a:lnTo>
                <a:lnTo>
                  <a:pt x="165425" y="271568"/>
                </a:lnTo>
                <a:lnTo>
                  <a:pt x="178239" y="293848"/>
                </a:lnTo>
                <a:lnTo>
                  <a:pt x="182880" y="320040"/>
                </a:lnTo>
                <a:lnTo>
                  <a:pt x="182454" y="328060"/>
                </a:lnTo>
                <a:lnTo>
                  <a:pt x="166281" y="367369"/>
                </a:lnTo>
                <a:lnTo>
                  <a:pt x="131078" y="392191"/>
                </a:lnTo>
                <a:lnTo>
                  <a:pt x="106680" y="396240"/>
                </a:lnTo>
                <a:lnTo>
                  <a:pt x="180612" y="396240"/>
                </a:lnTo>
                <a:lnTo>
                  <a:pt x="194157" y="381000"/>
                </a:lnTo>
                <a:lnTo>
                  <a:pt x="300990" y="381000"/>
                </a:lnTo>
                <a:lnTo>
                  <a:pt x="331470" y="350520"/>
                </a:lnTo>
                <a:lnTo>
                  <a:pt x="208889" y="350520"/>
                </a:lnTo>
                <a:lnTo>
                  <a:pt x="210798" y="343171"/>
                </a:lnTo>
                <a:lnTo>
                  <a:pt x="212201" y="335632"/>
                </a:lnTo>
                <a:lnTo>
                  <a:pt x="213049" y="328060"/>
                </a:lnTo>
                <a:lnTo>
                  <a:pt x="213360" y="320040"/>
                </a:lnTo>
                <a:lnTo>
                  <a:pt x="206339" y="281939"/>
                </a:lnTo>
                <a:lnTo>
                  <a:pt x="187018" y="249940"/>
                </a:lnTo>
                <a:lnTo>
                  <a:pt x="179427" y="243840"/>
                </a:lnTo>
                <a:close/>
              </a:path>
              <a:path w="396240" h="426719">
                <a:moveTo>
                  <a:pt x="68376" y="304190"/>
                </a:moveTo>
                <a:lnTo>
                  <a:pt x="48780" y="327545"/>
                </a:lnTo>
                <a:lnTo>
                  <a:pt x="96964" y="367969"/>
                </a:lnTo>
                <a:lnTo>
                  <a:pt x="132986" y="325031"/>
                </a:lnTo>
                <a:lnTo>
                  <a:pt x="93205" y="325031"/>
                </a:lnTo>
                <a:lnTo>
                  <a:pt x="68376" y="304190"/>
                </a:lnTo>
                <a:close/>
              </a:path>
              <a:path w="396240" h="426719">
                <a:moveTo>
                  <a:pt x="396240" y="30480"/>
                </a:moveTo>
                <a:lnTo>
                  <a:pt x="365760" y="30480"/>
                </a:lnTo>
                <a:lnTo>
                  <a:pt x="365760" y="251460"/>
                </a:lnTo>
                <a:lnTo>
                  <a:pt x="266700" y="251460"/>
                </a:lnTo>
                <a:lnTo>
                  <a:pt x="266700" y="350520"/>
                </a:lnTo>
                <a:lnTo>
                  <a:pt x="331470" y="350520"/>
                </a:lnTo>
                <a:lnTo>
                  <a:pt x="340283" y="341706"/>
                </a:lnTo>
                <a:lnTo>
                  <a:pt x="297180" y="341706"/>
                </a:lnTo>
                <a:lnTo>
                  <a:pt x="297180" y="281940"/>
                </a:lnTo>
                <a:lnTo>
                  <a:pt x="396240" y="281940"/>
                </a:lnTo>
                <a:lnTo>
                  <a:pt x="396240" y="30480"/>
                </a:lnTo>
                <a:close/>
              </a:path>
              <a:path w="396240" h="426719">
                <a:moveTo>
                  <a:pt x="396240" y="281940"/>
                </a:moveTo>
                <a:lnTo>
                  <a:pt x="356946" y="281940"/>
                </a:lnTo>
                <a:lnTo>
                  <a:pt x="297180" y="341706"/>
                </a:lnTo>
                <a:lnTo>
                  <a:pt x="340283" y="341706"/>
                </a:lnTo>
                <a:lnTo>
                  <a:pt x="396240" y="285750"/>
                </a:lnTo>
                <a:lnTo>
                  <a:pt x="396240" y="281940"/>
                </a:lnTo>
                <a:close/>
              </a:path>
              <a:path w="396240" h="426719">
                <a:moveTo>
                  <a:pt x="134874" y="275361"/>
                </a:moveTo>
                <a:lnTo>
                  <a:pt x="93205" y="325031"/>
                </a:lnTo>
                <a:lnTo>
                  <a:pt x="132986" y="325031"/>
                </a:lnTo>
                <a:lnTo>
                  <a:pt x="158216" y="294957"/>
                </a:lnTo>
                <a:lnTo>
                  <a:pt x="134874" y="275361"/>
                </a:lnTo>
                <a:close/>
              </a:path>
              <a:path w="396240" h="426719">
                <a:moveTo>
                  <a:pt x="335280" y="121920"/>
                </a:moveTo>
                <a:lnTo>
                  <a:pt x="152400" y="121920"/>
                </a:lnTo>
                <a:lnTo>
                  <a:pt x="152400" y="152400"/>
                </a:lnTo>
                <a:lnTo>
                  <a:pt x="335280" y="152400"/>
                </a:lnTo>
                <a:lnTo>
                  <a:pt x="335280" y="121920"/>
                </a:lnTo>
                <a:close/>
              </a:path>
              <a:path w="396240" h="426719">
                <a:moveTo>
                  <a:pt x="304800" y="68580"/>
                </a:moveTo>
                <a:lnTo>
                  <a:pt x="152400" y="68580"/>
                </a:lnTo>
                <a:lnTo>
                  <a:pt x="152400" y="99060"/>
                </a:lnTo>
                <a:lnTo>
                  <a:pt x="304800" y="99060"/>
                </a:lnTo>
                <a:lnTo>
                  <a:pt x="304800" y="68580"/>
                </a:lnTo>
                <a:close/>
              </a:path>
            </a:pathLst>
          </a:custGeom>
          <a:solidFill>
            <a:srgbClr val="FFFFFF"/>
          </a:solid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35" name="object 18">
            <a:extLst>
              <a:ext uri="{FF2B5EF4-FFF2-40B4-BE49-F238E27FC236}">
                <a16:creationId xmlns:a16="http://schemas.microsoft.com/office/drawing/2014/main" id="{CCC37442-F13F-D3E9-5E6D-80848F77369B}"/>
              </a:ext>
            </a:extLst>
          </p:cNvPr>
          <p:cNvSpPr/>
          <p:nvPr/>
        </p:nvSpPr>
        <p:spPr>
          <a:xfrm>
            <a:off x="5895401" y="2576293"/>
            <a:ext cx="497581" cy="450356"/>
          </a:xfrm>
          <a:custGeom>
            <a:avLst/>
            <a:gdLst/>
            <a:ahLst/>
            <a:cxnLst/>
            <a:rect l="l" t="t" r="r" b="b"/>
            <a:pathLst>
              <a:path w="461645" h="417830">
                <a:moveTo>
                  <a:pt x="149237" y="378841"/>
                </a:moveTo>
                <a:lnTo>
                  <a:pt x="64122" y="378841"/>
                </a:lnTo>
                <a:lnTo>
                  <a:pt x="70044" y="382222"/>
                </a:lnTo>
                <a:lnTo>
                  <a:pt x="76168" y="385056"/>
                </a:lnTo>
                <a:lnTo>
                  <a:pt x="82463" y="387343"/>
                </a:lnTo>
                <a:lnTo>
                  <a:pt x="88899" y="389089"/>
                </a:lnTo>
                <a:lnTo>
                  <a:pt x="88899" y="417830"/>
                </a:lnTo>
                <a:lnTo>
                  <a:pt x="124459" y="417830"/>
                </a:lnTo>
                <a:lnTo>
                  <a:pt x="124459" y="389089"/>
                </a:lnTo>
                <a:lnTo>
                  <a:pt x="130896" y="387343"/>
                </a:lnTo>
                <a:lnTo>
                  <a:pt x="137191" y="385056"/>
                </a:lnTo>
                <a:lnTo>
                  <a:pt x="143315" y="382222"/>
                </a:lnTo>
                <a:lnTo>
                  <a:pt x="149237" y="378841"/>
                </a:lnTo>
                <a:close/>
              </a:path>
              <a:path w="461645" h="417830">
                <a:moveTo>
                  <a:pt x="397001" y="378841"/>
                </a:moveTo>
                <a:lnTo>
                  <a:pt x="311886" y="378841"/>
                </a:lnTo>
                <a:lnTo>
                  <a:pt x="317808" y="382222"/>
                </a:lnTo>
                <a:lnTo>
                  <a:pt x="323932" y="385056"/>
                </a:lnTo>
                <a:lnTo>
                  <a:pt x="330228" y="387343"/>
                </a:lnTo>
                <a:lnTo>
                  <a:pt x="336664" y="389089"/>
                </a:lnTo>
                <a:lnTo>
                  <a:pt x="336664" y="417830"/>
                </a:lnTo>
                <a:lnTo>
                  <a:pt x="372224" y="417830"/>
                </a:lnTo>
                <a:lnTo>
                  <a:pt x="372224" y="389089"/>
                </a:lnTo>
                <a:lnTo>
                  <a:pt x="378660" y="387343"/>
                </a:lnTo>
                <a:lnTo>
                  <a:pt x="384956" y="385056"/>
                </a:lnTo>
                <a:lnTo>
                  <a:pt x="391080" y="382222"/>
                </a:lnTo>
                <a:lnTo>
                  <a:pt x="397001" y="378841"/>
                </a:lnTo>
                <a:close/>
              </a:path>
              <a:path w="461645" h="417830">
                <a:moveTo>
                  <a:pt x="43814" y="223151"/>
                </a:moveTo>
                <a:lnTo>
                  <a:pt x="18668" y="248285"/>
                </a:lnTo>
                <a:lnTo>
                  <a:pt x="38988" y="268592"/>
                </a:lnTo>
                <a:lnTo>
                  <a:pt x="35607" y="274514"/>
                </a:lnTo>
                <a:lnTo>
                  <a:pt x="32773" y="280638"/>
                </a:lnTo>
                <a:lnTo>
                  <a:pt x="30486" y="286933"/>
                </a:lnTo>
                <a:lnTo>
                  <a:pt x="28740" y="293370"/>
                </a:lnTo>
                <a:lnTo>
                  <a:pt x="0" y="293370"/>
                </a:lnTo>
                <a:lnTo>
                  <a:pt x="0" y="328930"/>
                </a:lnTo>
                <a:lnTo>
                  <a:pt x="28740" y="328930"/>
                </a:lnTo>
                <a:lnTo>
                  <a:pt x="30486" y="335366"/>
                </a:lnTo>
                <a:lnTo>
                  <a:pt x="32773" y="341661"/>
                </a:lnTo>
                <a:lnTo>
                  <a:pt x="35607" y="347785"/>
                </a:lnTo>
                <a:lnTo>
                  <a:pt x="38988" y="353707"/>
                </a:lnTo>
                <a:lnTo>
                  <a:pt x="18668" y="374015"/>
                </a:lnTo>
                <a:lnTo>
                  <a:pt x="43814" y="399148"/>
                </a:lnTo>
                <a:lnTo>
                  <a:pt x="64122" y="378841"/>
                </a:lnTo>
                <a:lnTo>
                  <a:pt x="189852" y="378841"/>
                </a:lnTo>
                <a:lnTo>
                  <a:pt x="194678" y="374015"/>
                </a:lnTo>
                <a:lnTo>
                  <a:pt x="176274" y="355600"/>
                </a:lnTo>
                <a:lnTo>
                  <a:pt x="106679" y="355600"/>
                </a:lnTo>
                <a:lnTo>
                  <a:pt x="97939" y="354744"/>
                </a:lnTo>
                <a:lnTo>
                  <a:pt x="65503" y="327878"/>
                </a:lnTo>
                <a:lnTo>
                  <a:pt x="62255" y="311148"/>
                </a:lnTo>
                <a:lnTo>
                  <a:pt x="65503" y="294415"/>
                </a:lnTo>
                <a:lnTo>
                  <a:pt x="97939" y="267555"/>
                </a:lnTo>
                <a:lnTo>
                  <a:pt x="106679" y="266700"/>
                </a:lnTo>
                <a:lnTo>
                  <a:pt x="176274" y="266700"/>
                </a:lnTo>
                <a:lnTo>
                  <a:pt x="194678" y="248285"/>
                </a:lnTo>
                <a:lnTo>
                  <a:pt x="189839" y="243446"/>
                </a:lnTo>
                <a:lnTo>
                  <a:pt x="64122" y="243446"/>
                </a:lnTo>
                <a:lnTo>
                  <a:pt x="43814" y="223151"/>
                </a:lnTo>
                <a:close/>
              </a:path>
              <a:path w="461645" h="417830">
                <a:moveTo>
                  <a:pt x="189852" y="378841"/>
                </a:moveTo>
                <a:lnTo>
                  <a:pt x="149237" y="378841"/>
                </a:lnTo>
                <a:lnTo>
                  <a:pt x="169544" y="399148"/>
                </a:lnTo>
                <a:lnTo>
                  <a:pt x="189852" y="378841"/>
                </a:lnTo>
                <a:close/>
              </a:path>
              <a:path w="461645" h="417830">
                <a:moveTo>
                  <a:pt x="291579" y="223151"/>
                </a:moveTo>
                <a:lnTo>
                  <a:pt x="266445" y="248285"/>
                </a:lnTo>
                <a:lnTo>
                  <a:pt x="286753" y="268592"/>
                </a:lnTo>
                <a:lnTo>
                  <a:pt x="283373" y="274514"/>
                </a:lnTo>
                <a:lnTo>
                  <a:pt x="280542" y="280638"/>
                </a:lnTo>
                <a:lnTo>
                  <a:pt x="278255" y="286933"/>
                </a:lnTo>
                <a:lnTo>
                  <a:pt x="276504" y="293370"/>
                </a:lnTo>
                <a:lnTo>
                  <a:pt x="247764" y="293370"/>
                </a:lnTo>
                <a:lnTo>
                  <a:pt x="247764" y="328930"/>
                </a:lnTo>
                <a:lnTo>
                  <a:pt x="276504" y="328930"/>
                </a:lnTo>
                <a:lnTo>
                  <a:pt x="278255" y="335366"/>
                </a:lnTo>
                <a:lnTo>
                  <a:pt x="280542" y="341661"/>
                </a:lnTo>
                <a:lnTo>
                  <a:pt x="283373" y="347785"/>
                </a:lnTo>
                <a:lnTo>
                  <a:pt x="286753" y="353707"/>
                </a:lnTo>
                <a:lnTo>
                  <a:pt x="266445" y="374015"/>
                </a:lnTo>
                <a:lnTo>
                  <a:pt x="291579" y="399148"/>
                </a:lnTo>
                <a:lnTo>
                  <a:pt x="311886" y="378841"/>
                </a:lnTo>
                <a:lnTo>
                  <a:pt x="437616" y="378841"/>
                </a:lnTo>
                <a:lnTo>
                  <a:pt x="442442" y="374015"/>
                </a:lnTo>
                <a:lnTo>
                  <a:pt x="424039" y="355600"/>
                </a:lnTo>
                <a:lnTo>
                  <a:pt x="354444" y="355600"/>
                </a:lnTo>
                <a:lnTo>
                  <a:pt x="345709" y="354744"/>
                </a:lnTo>
                <a:lnTo>
                  <a:pt x="313267" y="327878"/>
                </a:lnTo>
                <a:lnTo>
                  <a:pt x="310019" y="311148"/>
                </a:lnTo>
                <a:lnTo>
                  <a:pt x="313267" y="294415"/>
                </a:lnTo>
                <a:lnTo>
                  <a:pt x="345709" y="267555"/>
                </a:lnTo>
                <a:lnTo>
                  <a:pt x="354444" y="266700"/>
                </a:lnTo>
                <a:lnTo>
                  <a:pt x="424039" y="266700"/>
                </a:lnTo>
                <a:lnTo>
                  <a:pt x="442442" y="248285"/>
                </a:lnTo>
                <a:lnTo>
                  <a:pt x="437603" y="243446"/>
                </a:lnTo>
                <a:lnTo>
                  <a:pt x="311886" y="243446"/>
                </a:lnTo>
                <a:lnTo>
                  <a:pt x="291579" y="223151"/>
                </a:lnTo>
                <a:close/>
              </a:path>
              <a:path w="461645" h="417830">
                <a:moveTo>
                  <a:pt x="437616" y="378841"/>
                </a:moveTo>
                <a:lnTo>
                  <a:pt x="397001" y="378841"/>
                </a:lnTo>
                <a:lnTo>
                  <a:pt x="417309" y="399148"/>
                </a:lnTo>
                <a:lnTo>
                  <a:pt x="437616" y="378841"/>
                </a:lnTo>
                <a:close/>
              </a:path>
              <a:path w="461645" h="417830">
                <a:moveTo>
                  <a:pt x="176274" y="266700"/>
                </a:moveTo>
                <a:lnTo>
                  <a:pt x="106679" y="266700"/>
                </a:lnTo>
                <a:lnTo>
                  <a:pt x="115420" y="267555"/>
                </a:lnTo>
                <a:lnTo>
                  <a:pt x="123701" y="270065"/>
                </a:lnTo>
                <a:lnTo>
                  <a:pt x="131329" y="274147"/>
                </a:lnTo>
                <a:lnTo>
                  <a:pt x="138112" y="279717"/>
                </a:lnTo>
                <a:lnTo>
                  <a:pt x="147863" y="294415"/>
                </a:lnTo>
                <a:lnTo>
                  <a:pt x="151114" y="311148"/>
                </a:lnTo>
                <a:lnTo>
                  <a:pt x="147863" y="327878"/>
                </a:lnTo>
                <a:lnTo>
                  <a:pt x="115420" y="354744"/>
                </a:lnTo>
                <a:lnTo>
                  <a:pt x="106679" y="355600"/>
                </a:lnTo>
                <a:lnTo>
                  <a:pt x="176274" y="355600"/>
                </a:lnTo>
                <a:lnTo>
                  <a:pt x="174383" y="353707"/>
                </a:lnTo>
                <a:lnTo>
                  <a:pt x="177758" y="347785"/>
                </a:lnTo>
                <a:lnTo>
                  <a:pt x="180586" y="341661"/>
                </a:lnTo>
                <a:lnTo>
                  <a:pt x="182868" y="335366"/>
                </a:lnTo>
                <a:lnTo>
                  <a:pt x="184607" y="328930"/>
                </a:lnTo>
                <a:lnTo>
                  <a:pt x="213359" y="328930"/>
                </a:lnTo>
                <a:lnTo>
                  <a:pt x="213359" y="293370"/>
                </a:lnTo>
                <a:lnTo>
                  <a:pt x="184607" y="293370"/>
                </a:lnTo>
                <a:lnTo>
                  <a:pt x="182868" y="286933"/>
                </a:lnTo>
                <a:lnTo>
                  <a:pt x="180586" y="280638"/>
                </a:lnTo>
                <a:lnTo>
                  <a:pt x="177758" y="274514"/>
                </a:lnTo>
                <a:lnTo>
                  <a:pt x="174383" y="268592"/>
                </a:lnTo>
                <a:lnTo>
                  <a:pt x="176274" y="266700"/>
                </a:lnTo>
                <a:close/>
              </a:path>
              <a:path w="461645" h="417830">
                <a:moveTo>
                  <a:pt x="424039" y="266700"/>
                </a:moveTo>
                <a:lnTo>
                  <a:pt x="354444" y="266700"/>
                </a:lnTo>
                <a:lnTo>
                  <a:pt x="363184" y="267555"/>
                </a:lnTo>
                <a:lnTo>
                  <a:pt x="371465" y="270065"/>
                </a:lnTo>
                <a:lnTo>
                  <a:pt x="379093" y="274147"/>
                </a:lnTo>
                <a:lnTo>
                  <a:pt x="385876" y="279717"/>
                </a:lnTo>
                <a:lnTo>
                  <a:pt x="395628" y="294415"/>
                </a:lnTo>
                <a:lnTo>
                  <a:pt x="398878" y="311148"/>
                </a:lnTo>
                <a:lnTo>
                  <a:pt x="395628" y="327878"/>
                </a:lnTo>
                <a:lnTo>
                  <a:pt x="363184" y="354744"/>
                </a:lnTo>
                <a:lnTo>
                  <a:pt x="354444" y="355600"/>
                </a:lnTo>
                <a:lnTo>
                  <a:pt x="424039" y="355600"/>
                </a:lnTo>
                <a:lnTo>
                  <a:pt x="422147" y="353707"/>
                </a:lnTo>
                <a:lnTo>
                  <a:pt x="425522" y="347785"/>
                </a:lnTo>
                <a:lnTo>
                  <a:pt x="428351" y="341661"/>
                </a:lnTo>
                <a:lnTo>
                  <a:pt x="430638" y="335366"/>
                </a:lnTo>
                <a:lnTo>
                  <a:pt x="432384" y="328930"/>
                </a:lnTo>
                <a:lnTo>
                  <a:pt x="461124" y="328930"/>
                </a:lnTo>
                <a:lnTo>
                  <a:pt x="461124" y="293370"/>
                </a:lnTo>
                <a:lnTo>
                  <a:pt x="432384" y="293370"/>
                </a:lnTo>
                <a:lnTo>
                  <a:pt x="430638" y="286933"/>
                </a:lnTo>
                <a:lnTo>
                  <a:pt x="428351" y="280638"/>
                </a:lnTo>
                <a:lnTo>
                  <a:pt x="425522" y="274514"/>
                </a:lnTo>
                <a:lnTo>
                  <a:pt x="422147" y="268592"/>
                </a:lnTo>
                <a:lnTo>
                  <a:pt x="424039" y="266700"/>
                </a:lnTo>
                <a:close/>
              </a:path>
              <a:path w="461645" h="417830">
                <a:moveTo>
                  <a:pt x="124459" y="204470"/>
                </a:moveTo>
                <a:lnTo>
                  <a:pt x="88899" y="204470"/>
                </a:lnTo>
                <a:lnTo>
                  <a:pt x="88899" y="233210"/>
                </a:lnTo>
                <a:lnTo>
                  <a:pt x="82463" y="234955"/>
                </a:lnTo>
                <a:lnTo>
                  <a:pt x="76168" y="237242"/>
                </a:lnTo>
                <a:lnTo>
                  <a:pt x="70044" y="240071"/>
                </a:lnTo>
                <a:lnTo>
                  <a:pt x="64122" y="243446"/>
                </a:lnTo>
                <a:lnTo>
                  <a:pt x="149237" y="243446"/>
                </a:lnTo>
                <a:lnTo>
                  <a:pt x="143315" y="240071"/>
                </a:lnTo>
                <a:lnTo>
                  <a:pt x="137191" y="237242"/>
                </a:lnTo>
                <a:lnTo>
                  <a:pt x="130896" y="234955"/>
                </a:lnTo>
                <a:lnTo>
                  <a:pt x="124459" y="233210"/>
                </a:lnTo>
                <a:lnTo>
                  <a:pt x="124459" y="204470"/>
                </a:lnTo>
                <a:close/>
              </a:path>
              <a:path w="461645" h="417830">
                <a:moveTo>
                  <a:pt x="169544" y="223151"/>
                </a:moveTo>
                <a:lnTo>
                  <a:pt x="149237" y="243446"/>
                </a:lnTo>
                <a:lnTo>
                  <a:pt x="189839" y="243446"/>
                </a:lnTo>
                <a:lnTo>
                  <a:pt x="169544" y="223151"/>
                </a:lnTo>
                <a:close/>
              </a:path>
              <a:path w="461645" h="417830">
                <a:moveTo>
                  <a:pt x="372224" y="204470"/>
                </a:moveTo>
                <a:lnTo>
                  <a:pt x="336664" y="204470"/>
                </a:lnTo>
                <a:lnTo>
                  <a:pt x="336664" y="233210"/>
                </a:lnTo>
                <a:lnTo>
                  <a:pt x="330228" y="234955"/>
                </a:lnTo>
                <a:lnTo>
                  <a:pt x="323932" y="237242"/>
                </a:lnTo>
                <a:lnTo>
                  <a:pt x="317808" y="240071"/>
                </a:lnTo>
                <a:lnTo>
                  <a:pt x="311886" y="243446"/>
                </a:lnTo>
                <a:lnTo>
                  <a:pt x="397001" y="243446"/>
                </a:lnTo>
                <a:lnTo>
                  <a:pt x="391080" y="240071"/>
                </a:lnTo>
                <a:lnTo>
                  <a:pt x="384956" y="237242"/>
                </a:lnTo>
                <a:lnTo>
                  <a:pt x="378660" y="234955"/>
                </a:lnTo>
                <a:lnTo>
                  <a:pt x="372224" y="233210"/>
                </a:lnTo>
                <a:lnTo>
                  <a:pt x="372224" y="204470"/>
                </a:lnTo>
                <a:close/>
              </a:path>
              <a:path w="461645" h="417830">
                <a:moveTo>
                  <a:pt x="417309" y="223151"/>
                </a:moveTo>
                <a:lnTo>
                  <a:pt x="397001" y="243446"/>
                </a:lnTo>
                <a:lnTo>
                  <a:pt x="437603" y="243446"/>
                </a:lnTo>
                <a:lnTo>
                  <a:pt x="417309" y="223151"/>
                </a:lnTo>
                <a:close/>
              </a:path>
              <a:path w="461645" h="417830">
                <a:moveTo>
                  <a:pt x="272541" y="174371"/>
                </a:moveTo>
                <a:lnTo>
                  <a:pt x="187426" y="174371"/>
                </a:lnTo>
                <a:lnTo>
                  <a:pt x="193343" y="177752"/>
                </a:lnTo>
                <a:lnTo>
                  <a:pt x="199467" y="180586"/>
                </a:lnTo>
                <a:lnTo>
                  <a:pt x="205766" y="182873"/>
                </a:lnTo>
                <a:lnTo>
                  <a:pt x="212204" y="184619"/>
                </a:lnTo>
                <a:lnTo>
                  <a:pt x="212204" y="213360"/>
                </a:lnTo>
                <a:lnTo>
                  <a:pt x="247764" y="213360"/>
                </a:lnTo>
                <a:lnTo>
                  <a:pt x="247764" y="184619"/>
                </a:lnTo>
                <a:lnTo>
                  <a:pt x="254200" y="182873"/>
                </a:lnTo>
                <a:lnTo>
                  <a:pt x="260496" y="180586"/>
                </a:lnTo>
                <a:lnTo>
                  <a:pt x="266620" y="177752"/>
                </a:lnTo>
                <a:lnTo>
                  <a:pt x="272541" y="174371"/>
                </a:lnTo>
                <a:close/>
              </a:path>
              <a:path w="461645" h="417830">
                <a:moveTo>
                  <a:pt x="167119" y="18681"/>
                </a:moveTo>
                <a:lnTo>
                  <a:pt x="141985" y="43814"/>
                </a:lnTo>
                <a:lnTo>
                  <a:pt x="162293" y="64122"/>
                </a:lnTo>
                <a:lnTo>
                  <a:pt x="158910" y="70044"/>
                </a:lnTo>
                <a:lnTo>
                  <a:pt x="156081" y="76168"/>
                </a:lnTo>
                <a:lnTo>
                  <a:pt x="153795" y="82463"/>
                </a:lnTo>
                <a:lnTo>
                  <a:pt x="152044" y="88900"/>
                </a:lnTo>
                <a:lnTo>
                  <a:pt x="123304" y="88900"/>
                </a:lnTo>
                <a:lnTo>
                  <a:pt x="123304" y="124460"/>
                </a:lnTo>
                <a:lnTo>
                  <a:pt x="152044" y="124460"/>
                </a:lnTo>
                <a:lnTo>
                  <a:pt x="153795" y="130897"/>
                </a:lnTo>
                <a:lnTo>
                  <a:pt x="156082" y="137196"/>
                </a:lnTo>
                <a:lnTo>
                  <a:pt x="158913" y="143321"/>
                </a:lnTo>
                <a:lnTo>
                  <a:pt x="162293" y="149237"/>
                </a:lnTo>
                <a:lnTo>
                  <a:pt x="141985" y="169545"/>
                </a:lnTo>
                <a:lnTo>
                  <a:pt x="167119" y="194678"/>
                </a:lnTo>
                <a:lnTo>
                  <a:pt x="187426" y="174371"/>
                </a:lnTo>
                <a:lnTo>
                  <a:pt x="313156" y="174371"/>
                </a:lnTo>
                <a:lnTo>
                  <a:pt x="317982" y="169545"/>
                </a:lnTo>
                <a:lnTo>
                  <a:pt x="299579" y="151129"/>
                </a:lnTo>
                <a:lnTo>
                  <a:pt x="229984" y="151129"/>
                </a:lnTo>
                <a:lnTo>
                  <a:pt x="221249" y="150276"/>
                </a:lnTo>
                <a:lnTo>
                  <a:pt x="188807" y="123414"/>
                </a:lnTo>
                <a:lnTo>
                  <a:pt x="185559" y="106680"/>
                </a:lnTo>
                <a:lnTo>
                  <a:pt x="188807" y="89945"/>
                </a:lnTo>
                <a:lnTo>
                  <a:pt x="221249" y="63083"/>
                </a:lnTo>
                <a:lnTo>
                  <a:pt x="229984" y="62229"/>
                </a:lnTo>
                <a:lnTo>
                  <a:pt x="299579" y="62229"/>
                </a:lnTo>
                <a:lnTo>
                  <a:pt x="317982" y="43814"/>
                </a:lnTo>
                <a:lnTo>
                  <a:pt x="313143" y="38976"/>
                </a:lnTo>
                <a:lnTo>
                  <a:pt x="187426" y="38976"/>
                </a:lnTo>
                <a:lnTo>
                  <a:pt x="167119" y="18681"/>
                </a:lnTo>
                <a:close/>
              </a:path>
              <a:path w="461645" h="417830">
                <a:moveTo>
                  <a:pt x="313156" y="174371"/>
                </a:moveTo>
                <a:lnTo>
                  <a:pt x="272541" y="174371"/>
                </a:lnTo>
                <a:lnTo>
                  <a:pt x="292849" y="194678"/>
                </a:lnTo>
                <a:lnTo>
                  <a:pt x="313156" y="174371"/>
                </a:lnTo>
                <a:close/>
              </a:path>
              <a:path w="461645" h="417830">
                <a:moveTo>
                  <a:pt x="299579" y="62229"/>
                </a:moveTo>
                <a:lnTo>
                  <a:pt x="229984" y="62229"/>
                </a:lnTo>
                <a:lnTo>
                  <a:pt x="238724" y="63083"/>
                </a:lnTo>
                <a:lnTo>
                  <a:pt x="247005" y="65590"/>
                </a:lnTo>
                <a:lnTo>
                  <a:pt x="254633" y="69672"/>
                </a:lnTo>
                <a:lnTo>
                  <a:pt x="261416" y="75247"/>
                </a:lnTo>
                <a:lnTo>
                  <a:pt x="271168" y="89945"/>
                </a:lnTo>
                <a:lnTo>
                  <a:pt x="274418" y="106680"/>
                </a:lnTo>
                <a:lnTo>
                  <a:pt x="271168" y="123414"/>
                </a:lnTo>
                <a:lnTo>
                  <a:pt x="238724" y="150276"/>
                </a:lnTo>
                <a:lnTo>
                  <a:pt x="229984" y="151129"/>
                </a:lnTo>
                <a:lnTo>
                  <a:pt x="299579" y="151129"/>
                </a:lnTo>
                <a:lnTo>
                  <a:pt x="297687" y="149237"/>
                </a:lnTo>
                <a:lnTo>
                  <a:pt x="301062" y="143315"/>
                </a:lnTo>
                <a:lnTo>
                  <a:pt x="303891" y="137191"/>
                </a:lnTo>
                <a:lnTo>
                  <a:pt x="306178" y="130896"/>
                </a:lnTo>
                <a:lnTo>
                  <a:pt x="307924" y="124460"/>
                </a:lnTo>
                <a:lnTo>
                  <a:pt x="336664" y="124460"/>
                </a:lnTo>
                <a:lnTo>
                  <a:pt x="336664" y="88900"/>
                </a:lnTo>
                <a:lnTo>
                  <a:pt x="307924" y="88900"/>
                </a:lnTo>
                <a:lnTo>
                  <a:pt x="306177" y="82462"/>
                </a:lnTo>
                <a:lnTo>
                  <a:pt x="303889" y="76163"/>
                </a:lnTo>
                <a:lnTo>
                  <a:pt x="301059" y="70038"/>
                </a:lnTo>
                <a:lnTo>
                  <a:pt x="297687" y="64122"/>
                </a:lnTo>
                <a:lnTo>
                  <a:pt x="299579" y="62229"/>
                </a:lnTo>
                <a:close/>
              </a:path>
              <a:path w="461645" h="417830">
                <a:moveTo>
                  <a:pt x="247764" y="0"/>
                </a:moveTo>
                <a:lnTo>
                  <a:pt x="212204" y="0"/>
                </a:lnTo>
                <a:lnTo>
                  <a:pt x="212204" y="28740"/>
                </a:lnTo>
                <a:lnTo>
                  <a:pt x="205766" y="30485"/>
                </a:lnTo>
                <a:lnTo>
                  <a:pt x="199467" y="32772"/>
                </a:lnTo>
                <a:lnTo>
                  <a:pt x="193343" y="35601"/>
                </a:lnTo>
                <a:lnTo>
                  <a:pt x="187426" y="38976"/>
                </a:lnTo>
                <a:lnTo>
                  <a:pt x="272541" y="38976"/>
                </a:lnTo>
                <a:lnTo>
                  <a:pt x="266620" y="35601"/>
                </a:lnTo>
                <a:lnTo>
                  <a:pt x="260496" y="32772"/>
                </a:lnTo>
                <a:lnTo>
                  <a:pt x="254200" y="30485"/>
                </a:lnTo>
                <a:lnTo>
                  <a:pt x="247764" y="28740"/>
                </a:lnTo>
                <a:lnTo>
                  <a:pt x="247764" y="0"/>
                </a:lnTo>
                <a:close/>
              </a:path>
              <a:path w="461645" h="417830">
                <a:moveTo>
                  <a:pt x="292849" y="18681"/>
                </a:moveTo>
                <a:lnTo>
                  <a:pt x="272541" y="38976"/>
                </a:lnTo>
                <a:lnTo>
                  <a:pt x="313143" y="38976"/>
                </a:lnTo>
                <a:lnTo>
                  <a:pt x="292849" y="18681"/>
                </a:lnTo>
                <a:close/>
              </a:path>
            </a:pathLst>
          </a:custGeom>
          <a:solidFill>
            <a:srgbClr val="FFFFFF"/>
          </a:solid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36" name="TextBox 35">
            <a:extLst>
              <a:ext uri="{FF2B5EF4-FFF2-40B4-BE49-F238E27FC236}">
                <a16:creationId xmlns:a16="http://schemas.microsoft.com/office/drawing/2014/main" id="{928B1161-5AB8-C320-2835-F0D354ABF31D}"/>
              </a:ext>
            </a:extLst>
          </p:cNvPr>
          <p:cNvSpPr txBox="1"/>
          <p:nvPr/>
        </p:nvSpPr>
        <p:spPr>
          <a:xfrm>
            <a:off x="4724400" y="5166548"/>
            <a:ext cx="3279744" cy="307777"/>
          </a:xfrm>
          <a:prstGeom prst="rect">
            <a:avLst/>
          </a:prstGeom>
          <a:noFill/>
        </p:spPr>
        <p:txBody>
          <a:bodyPr rot="0" spcFirstLastPara="0" vertOverflow="overflow" horzOverflow="overflow" vert="horz" wrap="none" lIns="0" tIns="45720" rIns="0" bIns="45720" numCol="1" spcCol="0" rtlCol="0" fromWordArt="0" anchor="t" anchorCtr="0" forceAA="0" compatLnSpc="1">
            <a:prstTxWarp prst="textNoShape">
              <a:avLst/>
            </a:prstTxWarp>
            <a:spAutoFit/>
          </a:bodyPr>
          <a:lstStyle/>
          <a:p>
            <a:pPr marL="0" marR="0" lvl="0" indent="0" algn="l" defTabSz="457200" rtl="0" eaLnBrk="1" fontAlgn="auto" latinLnBrk="0" hangingPunct="1">
              <a:lnSpc>
                <a:spcPct val="100000"/>
              </a:lnSpc>
              <a:spcBef>
                <a:spcPts val="60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Arial" panose="020B0604020202020204"/>
                <a:ea typeface="+mn-ea"/>
                <a:cs typeface="+mn-cs"/>
              </a:rPr>
              <a:t>New Regulations and Self-Governance</a:t>
            </a:r>
            <a:r>
              <a:rPr kumimoji="0" lang="en-GB" sz="1400" b="0" i="0" u="none" strike="noStrike" kern="1200" cap="none" spc="0" normalizeH="0" baseline="0" noProof="0">
                <a:ln>
                  <a:noFill/>
                </a:ln>
                <a:solidFill>
                  <a:prstClr val="black"/>
                </a:solidFill>
                <a:effectLst/>
                <a:uLnTx/>
                <a:uFillTx/>
                <a:latin typeface="Arial" panose="020B0604020202020204"/>
                <a:ea typeface="+mn-ea"/>
                <a:cs typeface="Arial"/>
              </a:rPr>
              <a:t>​</a:t>
            </a:r>
            <a:endParaRPr kumimoji="0" lang="en-GB"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37" name="TextBox 36">
            <a:extLst>
              <a:ext uri="{FF2B5EF4-FFF2-40B4-BE49-F238E27FC236}">
                <a16:creationId xmlns:a16="http://schemas.microsoft.com/office/drawing/2014/main" id="{37F0B6AB-2C03-B0C7-FFE6-2BEF4E565BA7}"/>
              </a:ext>
            </a:extLst>
          </p:cNvPr>
          <p:cNvSpPr txBox="1"/>
          <p:nvPr/>
        </p:nvSpPr>
        <p:spPr>
          <a:xfrm>
            <a:off x="5241807" y="5495807"/>
            <a:ext cx="1966820" cy="307777"/>
          </a:xfrm>
          <a:prstGeom prst="rect">
            <a:avLst/>
          </a:prstGeom>
          <a:noFill/>
        </p:spPr>
        <p:txBody>
          <a:bodyPr rot="0" spcFirstLastPara="0" vertOverflow="overflow" horzOverflow="overflow" vert="horz" wrap="none" lIns="0" tIns="45720" rIns="0" bIns="45720" numCol="1" spcCol="0" rtlCol="0" fromWordArt="0" anchor="t" anchorCtr="0" forceAA="0" compatLnSpc="1">
            <a:prstTxWarp prst="textNoShape">
              <a:avLst/>
            </a:prstTxWarp>
            <a:spAutoFit/>
          </a:bodyPr>
          <a:lstStyle/>
          <a:p>
            <a:pPr marL="0" marR="0" lvl="0" indent="0" algn="l" defTabSz="457200" rtl="0" eaLnBrk="1" fontAlgn="auto" latinLnBrk="0" hangingPunct="1">
              <a:lnSpc>
                <a:spcPct val="100000"/>
              </a:lnSpc>
              <a:spcBef>
                <a:spcPts val="60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Arial" panose="020B0604020202020204"/>
                <a:ea typeface="+mn-ea"/>
                <a:cs typeface="+mn-cs"/>
              </a:rPr>
              <a:t>Workforce Productivity</a:t>
            </a:r>
            <a:r>
              <a:rPr kumimoji="0" lang="en-GB" sz="1400" b="0" i="0" u="none" strike="noStrike" kern="1200" cap="none" spc="0" normalizeH="0" baseline="0" noProof="0">
                <a:ln>
                  <a:noFill/>
                </a:ln>
                <a:solidFill>
                  <a:prstClr val="black"/>
                </a:solidFill>
                <a:effectLst/>
                <a:uLnTx/>
                <a:uFillTx/>
                <a:latin typeface="Arial" panose="020B0604020202020204"/>
                <a:ea typeface="+mn-ea"/>
                <a:cs typeface="Arial"/>
              </a:rPr>
              <a:t>​</a:t>
            </a:r>
            <a:endParaRPr kumimoji="0" lang="en-GB"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38" name="TextBox 37">
            <a:extLst>
              <a:ext uri="{FF2B5EF4-FFF2-40B4-BE49-F238E27FC236}">
                <a16:creationId xmlns:a16="http://schemas.microsoft.com/office/drawing/2014/main" id="{9A055298-8A9F-E6C0-6FD0-FE1611A7D0B8}"/>
              </a:ext>
            </a:extLst>
          </p:cNvPr>
          <p:cNvSpPr txBox="1"/>
          <p:nvPr/>
        </p:nvSpPr>
        <p:spPr>
          <a:xfrm>
            <a:off x="4602104" y="5853289"/>
            <a:ext cx="3284297" cy="307777"/>
          </a:xfrm>
          <a:prstGeom prst="rect">
            <a:avLst/>
          </a:prstGeom>
          <a:noFill/>
        </p:spPr>
        <p:txBody>
          <a:bodyPr rot="0" spcFirstLastPara="0" vertOverflow="overflow" horzOverflow="overflow" vert="horz" wrap="none" lIns="0" tIns="45720" rIns="0" bIns="45720" numCol="1" spcCol="0" rtlCol="0" fromWordArt="0" anchor="t" anchorCtr="0" forceAA="0" compatLnSpc="1">
            <a:prstTxWarp prst="textNoShape">
              <a:avLst/>
            </a:prstTxWarp>
            <a:spAutoFit/>
          </a:bodyPr>
          <a:lstStyle/>
          <a:p>
            <a:pPr marL="0" marR="0" lvl="0" indent="0" algn="l" defTabSz="457200" rtl="0" eaLnBrk="1" fontAlgn="auto" latinLnBrk="0" hangingPunct="1">
              <a:lnSpc>
                <a:spcPct val="100000"/>
              </a:lnSpc>
              <a:spcBef>
                <a:spcPts val="60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Arial" panose="020B0604020202020204"/>
                <a:ea typeface="+mn-ea"/>
                <a:cs typeface="+mn-cs"/>
              </a:rPr>
              <a:t>Every Business Will be an AI Business</a:t>
            </a:r>
            <a:r>
              <a:rPr kumimoji="0" lang="en-GB" sz="1400" b="0" i="0" u="none" strike="noStrike" kern="1200" cap="none" spc="0" normalizeH="0" baseline="0" noProof="0">
                <a:ln>
                  <a:noFill/>
                </a:ln>
                <a:solidFill>
                  <a:prstClr val="black"/>
                </a:solidFill>
                <a:effectLst/>
                <a:uLnTx/>
                <a:uFillTx/>
                <a:latin typeface="Arial" panose="020B0604020202020204"/>
                <a:ea typeface="+mn-ea"/>
                <a:cs typeface="Arial"/>
              </a:rPr>
              <a:t>​</a:t>
            </a:r>
            <a:endParaRPr kumimoji="0" lang="en-GB"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Tree>
    <p:extLst>
      <p:ext uri="{BB962C8B-B14F-4D97-AF65-F5344CB8AC3E}">
        <p14:creationId xmlns:p14="http://schemas.microsoft.com/office/powerpoint/2010/main" val="202734754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24">
            <a:extLst>
              <a:ext uri="{FF2B5EF4-FFF2-40B4-BE49-F238E27FC236}">
                <a16:creationId xmlns:a16="http://schemas.microsoft.com/office/drawing/2014/main" id="{BE229574-3F1C-B28A-CB06-CEC000EAE347}"/>
              </a:ext>
            </a:extLst>
          </p:cNvPr>
          <p:cNvSpPr>
            <a:spLocks noGrp="1"/>
          </p:cNvSpPr>
          <p:nvPr>
            <p:ph type="title"/>
          </p:nvPr>
        </p:nvSpPr>
        <p:spPr/>
        <p:txBody>
          <a:bodyPr/>
          <a:lstStyle/>
          <a:p>
            <a:r>
              <a:rPr lang="en-US" sz="3200" b="1">
                <a:latin typeface="Arial Black"/>
              </a:rPr>
              <a:t>Democratized Generative AI</a:t>
            </a:r>
            <a:r>
              <a:rPr lang="en-US" b="1">
                <a:latin typeface="Arial Black"/>
              </a:rPr>
              <a:t> — Risks and Benefits</a:t>
            </a:r>
            <a:endParaRPr lang="en-US"/>
          </a:p>
        </p:txBody>
      </p:sp>
      <p:sp>
        <p:nvSpPr>
          <p:cNvPr id="10" name="Google Shape;252;p47">
            <a:extLst>
              <a:ext uri="{FF2B5EF4-FFF2-40B4-BE49-F238E27FC236}">
                <a16:creationId xmlns:a16="http://schemas.microsoft.com/office/drawing/2014/main" id="{8DCC844A-899E-93B2-257F-A2AD6AA76207}"/>
              </a:ext>
            </a:extLst>
          </p:cNvPr>
          <p:cNvSpPr/>
          <p:nvPr/>
        </p:nvSpPr>
        <p:spPr>
          <a:xfrm>
            <a:off x="9291594" y="1683586"/>
            <a:ext cx="1595340" cy="1665896"/>
          </a:xfrm>
          <a:prstGeom prst="ellipse">
            <a:avLst/>
          </a:prstGeom>
          <a:solidFill>
            <a:srgbClr val="009AD7"/>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457200" rtl="0" eaLnBrk="1" fontAlgn="auto" latinLnBrk="0" hangingPunct="1">
              <a:lnSpc>
                <a:spcPct val="100000"/>
              </a:lnSpc>
              <a:spcBef>
                <a:spcPts val="0"/>
              </a:spcBef>
              <a:spcAft>
                <a:spcPts val="0"/>
              </a:spcAft>
              <a:buClr>
                <a:srgbClr val="000000"/>
              </a:buClr>
              <a:buSzPts val="2000"/>
              <a:buFont typeface="Arial"/>
              <a:buNone/>
              <a:tabLst/>
              <a:defRPr/>
            </a:pPr>
            <a:endParaRPr kumimoji="0" lang="en-US" sz="1600" b="1" i="0" u="none" strike="noStrike" kern="1200" cap="none" spc="0" normalizeH="0" baseline="0" noProof="0">
              <a:ln>
                <a:noFill/>
              </a:ln>
              <a:solidFill>
                <a:prstClr val="white"/>
              </a:solidFill>
              <a:effectLst/>
              <a:uLnTx/>
              <a:uFillTx/>
              <a:latin typeface="Arial Black"/>
              <a:ea typeface="Arial Black"/>
              <a:cs typeface="Arial Black"/>
              <a:sym typeface="Arial"/>
            </a:endParaRPr>
          </a:p>
          <a:p>
            <a:pPr marL="0" marR="0" lvl="0" indent="0" algn="ctr" defTabSz="457200" rtl="0" eaLnBrk="1" fontAlgn="auto" latinLnBrk="0" hangingPunct="1">
              <a:lnSpc>
                <a:spcPct val="100000"/>
              </a:lnSpc>
              <a:spcBef>
                <a:spcPts val="0"/>
              </a:spcBef>
              <a:spcAft>
                <a:spcPts val="0"/>
              </a:spcAft>
              <a:buClr>
                <a:srgbClr val="000000"/>
              </a:buClr>
              <a:buSzPts val="2000"/>
              <a:buFont typeface="Arial"/>
              <a:buNone/>
              <a:tabLst/>
              <a:defRPr/>
            </a:pPr>
            <a:endParaRPr kumimoji="0" sz="1600" b="1" i="0" u="none" strike="noStrike" kern="1200" cap="none" spc="0" normalizeH="0" baseline="0" noProof="0">
              <a:ln>
                <a:noFill/>
              </a:ln>
              <a:solidFill>
                <a:prstClr val="white"/>
              </a:solidFill>
              <a:effectLst/>
              <a:uLnTx/>
              <a:uFillTx/>
              <a:latin typeface="Arial Black"/>
              <a:ea typeface="Arial Black"/>
              <a:cs typeface="Arial Black"/>
              <a:sym typeface="Arial"/>
            </a:endParaRPr>
          </a:p>
          <a:p>
            <a:pPr marL="0" marR="0" lvl="0" indent="0" algn="ctr" defTabSz="457200" rtl="0" eaLnBrk="1" fontAlgn="auto" latinLnBrk="0" hangingPunct="1">
              <a:lnSpc>
                <a:spcPct val="100000"/>
              </a:lnSpc>
              <a:spcBef>
                <a:spcPts val="0"/>
              </a:spcBef>
              <a:spcAft>
                <a:spcPts val="0"/>
              </a:spcAft>
              <a:buClr>
                <a:srgbClr val="000000"/>
              </a:buClr>
              <a:buSzPts val="2000"/>
              <a:buFont typeface="Arial"/>
              <a:buNone/>
              <a:tabLst/>
              <a:defRPr/>
            </a:pPr>
            <a:r>
              <a:rPr kumimoji="0" lang="en-NL" sz="1600" b="1" i="0" u="none" strike="noStrike" kern="1200" cap="none" spc="0" normalizeH="0" baseline="0" noProof="0">
                <a:ln>
                  <a:noFill/>
                </a:ln>
                <a:solidFill>
                  <a:srgbClr val="000000"/>
                </a:solidFill>
                <a:effectLst/>
                <a:uLnTx/>
                <a:uFillTx/>
                <a:latin typeface="Arial Black"/>
                <a:ea typeface="Arial Black"/>
                <a:cs typeface="Arial Black"/>
                <a:sym typeface="Arial Black"/>
              </a:rPr>
              <a:t>Benefits</a:t>
            </a:r>
            <a:endParaRPr kumimoji="0" sz="1600" b="0" i="0" u="none" strike="noStrike" kern="1200" cap="none" spc="0" normalizeH="0" baseline="0" noProof="0">
              <a:ln>
                <a:noFill/>
              </a:ln>
              <a:solidFill>
                <a:srgbClr val="000000"/>
              </a:solidFill>
              <a:effectLst/>
              <a:uLnTx/>
              <a:uFillTx/>
              <a:latin typeface="Arial"/>
              <a:ea typeface="Arial"/>
              <a:cs typeface="Arial"/>
              <a:sym typeface="Arial"/>
            </a:endParaRPr>
          </a:p>
        </p:txBody>
      </p:sp>
      <p:sp>
        <p:nvSpPr>
          <p:cNvPr id="3" name="Google Shape;255;p47">
            <a:extLst>
              <a:ext uri="{FF2B5EF4-FFF2-40B4-BE49-F238E27FC236}">
                <a16:creationId xmlns:a16="http://schemas.microsoft.com/office/drawing/2014/main" id="{F3EAB7FC-5933-A80E-FC53-547E964BD935}"/>
              </a:ext>
            </a:extLst>
          </p:cNvPr>
          <p:cNvSpPr/>
          <p:nvPr/>
        </p:nvSpPr>
        <p:spPr>
          <a:xfrm>
            <a:off x="809976" y="5607534"/>
            <a:ext cx="10584569" cy="360850"/>
          </a:xfrm>
          <a:prstGeom prst="rect">
            <a:avLst/>
          </a:prstGeom>
          <a:solidFill>
            <a:srgbClr val="FF540A"/>
          </a:solidFill>
          <a:ln>
            <a:noFill/>
          </a:ln>
        </p:spPr>
        <p:txBody>
          <a:bodyPr spcFirstLastPara="1" wrap="square" lIns="72000" tIns="72000" rIns="72000" bIns="72000" anchor="ctr"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457200" rtl="0" eaLnBrk="1" fontAlgn="auto" latinLnBrk="0" hangingPunct="1">
              <a:lnSpc>
                <a:spcPct val="100000"/>
              </a:lnSpc>
              <a:spcBef>
                <a:spcPts val="0"/>
              </a:spcBef>
              <a:spcAft>
                <a:spcPts val="0"/>
              </a:spcAft>
              <a:buClr>
                <a:srgbClr val="000000"/>
              </a:buClr>
              <a:buSzPts val="2000"/>
              <a:buFont typeface="Arial"/>
              <a:buNone/>
              <a:tabLst/>
              <a:defRPr/>
            </a:pPr>
            <a:r>
              <a:rPr kumimoji="0" lang="en-NL" sz="1400" b="1" i="0" u="none" strike="noStrike" kern="1200" cap="none" spc="0" normalizeH="0" baseline="0" noProof="0">
                <a:ln>
                  <a:noFill/>
                </a:ln>
                <a:solidFill>
                  <a:srgbClr val="000000"/>
                </a:solidFill>
                <a:effectLst/>
                <a:uLnTx/>
                <a:uFillTx/>
                <a:latin typeface="Arial"/>
                <a:ea typeface="Arial"/>
                <a:cs typeface="Arial"/>
                <a:sym typeface="Arial"/>
              </a:rPr>
              <a:t>The Challenges Are Nontrivial for Enterprise Deployments</a:t>
            </a:r>
            <a:endParaRPr kumimoji="0" sz="1400" b="0" i="0" u="none" strike="noStrike" kern="1200" cap="none" spc="0" normalizeH="0" baseline="0" noProof="0">
              <a:ln>
                <a:noFill/>
              </a:ln>
              <a:solidFill>
                <a:srgbClr val="000000"/>
              </a:solidFill>
              <a:effectLst/>
              <a:uLnTx/>
              <a:uFillTx/>
              <a:latin typeface="Arial"/>
              <a:ea typeface="Arial"/>
              <a:cs typeface="Arial"/>
              <a:sym typeface="Arial"/>
            </a:endParaRPr>
          </a:p>
        </p:txBody>
      </p:sp>
      <p:sp>
        <p:nvSpPr>
          <p:cNvPr id="4" name="Google Shape;256;p47">
            <a:extLst>
              <a:ext uri="{FF2B5EF4-FFF2-40B4-BE49-F238E27FC236}">
                <a16:creationId xmlns:a16="http://schemas.microsoft.com/office/drawing/2014/main" id="{34671259-6CEE-318D-BC14-BA1D5ACFBC59}"/>
              </a:ext>
            </a:extLst>
          </p:cNvPr>
          <p:cNvSpPr/>
          <p:nvPr/>
        </p:nvSpPr>
        <p:spPr>
          <a:xfrm>
            <a:off x="5400387" y="3427026"/>
            <a:ext cx="1726932" cy="1291007"/>
          </a:xfrm>
          <a:prstGeom prst="triangle">
            <a:avLst>
              <a:gd name="adj" fmla="val 50000"/>
            </a:avLst>
          </a:prstGeom>
          <a:solidFill>
            <a:srgbClr val="979D9D"/>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4572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1200" cap="none" spc="0" normalizeH="0" baseline="0" noProof="0">
              <a:ln>
                <a:noFill/>
              </a:ln>
              <a:solidFill>
                <a:prstClr val="white"/>
              </a:solidFill>
              <a:effectLst/>
              <a:uLnTx/>
              <a:uFillTx/>
              <a:latin typeface="Arial"/>
              <a:ea typeface="Arial"/>
              <a:cs typeface="Arial"/>
              <a:sym typeface="Arial"/>
            </a:endParaRPr>
          </a:p>
        </p:txBody>
      </p:sp>
      <p:cxnSp>
        <p:nvCxnSpPr>
          <p:cNvPr id="5" name="Google Shape;257;p47">
            <a:extLst>
              <a:ext uri="{FF2B5EF4-FFF2-40B4-BE49-F238E27FC236}">
                <a16:creationId xmlns:a16="http://schemas.microsoft.com/office/drawing/2014/main" id="{8E526BE5-E283-AC58-2194-074650ABB2AC}"/>
              </a:ext>
            </a:extLst>
          </p:cNvPr>
          <p:cNvCxnSpPr/>
          <p:nvPr/>
        </p:nvCxnSpPr>
        <p:spPr>
          <a:xfrm>
            <a:off x="885408" y="3437542"/>
            <a:ext cx="10313730" cy="0"/>
          </a:xfrm>
          <a:prstGeom prst="straightConnector1">
            <a:avLst/>
          </a:prstGeom>
          <a:noFill/>
          <a:ln w="57150" cap="flat" cmpd="sng">
            <a:solidFill>
              <a:srgbClr val="979D9D"/>
            </a:solidFill>
            <a:prstDash val="solid"/>
            <a:miter lim="800000"/>
            <a:headEnd type="none" w="sm" len="sm"/>
            <a:tailEnd type="none" w="sm" len="sm"/>
          </a:ln>
        </p:spPr>
      </p:cxnSp>
      <p:sp>
        <p:nvSpPr>
          <p:cNvPr id="6" name="Google Shape;258;p47">
            <a:extLst>
              <a:ext uri="{FF2B5EF4-FFF2-40B4-BE49-F238E27FC236}">
                <a16:creationId xmlns:a16="http://schemas.microsoft.com/office/drawing/2014/main" id="{5B7E4C33-17B7-D79B-B753-2E93792ED3D6}"/>
              </a:ext>
            </a:extLst>
          </p:cNvPr>
          <p:cNvSpPr/>
          <p:nvPr/>
        </p:nvSpPr>
        <p:spPr>
          <a:xfrm>
            <a:off x="1038367" y="1613031"/>
            <a:ext cx="1708228" cy="1665895"/>
          </a:xfrm>
          <a:prstGeom prst="ellipse">
            <a:avLst/>
          </a:prstGeom>
          <a:solidFill>
            <a:srgbClr val="002856"/>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457200" rtl="0" eaLnBrk="1" fontAlgn="auto" latinLnBrk="0" hangingPunct="1">
              <a:lnSpc>
                <a:spcPct val="100000"/>
              </a:lnSpc>
              <a:spcBef>
                <a:spcPts val="0"/>
              </a:spcBef>
              <a:spcAft>
                <a:spcPts val="0"/>
              </a:spcAft>
              <a:buClr>
                <a:srgbClr val="000000"/>
              </a:buClr>
              <a:buSzPts val="2000"/>
              <a:buFont typeface="Arial"/>
              <a:buNone/>
              <a:tabLst/>
              <a:defRPr/>
            </a:pPr>
            <a:endParaRPr kumimoji="0" sz="2000" b="1" i="0" u="none" strike="noStrike" kern="1200" cap="none" spc="0" normalizeH="0" baseline="0" noProof="0">
              <a:ln>
                <a:noFill/>
              </a:ln>
              <a:solidFill>
                <a:prstClr val="white"/>
              </a:solidFill>
              <a:effectLst/>
              <a:uLnTx/>
              <a:uFillTx/>
              <a:latin typeface="Arial Black"/>
              <a:ea typeface="Arial Black"/>
              <a:cs typeface="Arial Black"/>
              <a:sym typeface="Arial Black"/>
            </a:endParaRPr>
          </a:p>
          <a:p>
            <a:pPr marL="0" marR="0" lvl="0" indent="0" algn="ctr" defTabSz="457200" rtl="0" eaLnBrk="1" fontAlgn="auto" latinLnBrk="0" hangingPunct="1">
              <a:lnSpc>
                <a:spcPct val="100000"/>
              </a:lnSpc>
              <a:spcBef>
                <a:spcPts val="0"/>
              </a:spcBef>
              <a:spcAft>
                <a:spcPts val="0"/>
              </a:spcAft>
              <a:buClr>
                <a:srgbClr val="000000"/>
              </a:buClr>
              <a:buSzPts val="2000"/>
              <a:buFont typeface="Arial"/>
              <a:buNone/>
              <a:tabLst/>
              <a:defRPr/>
            </a:pPr>
            <a:endParaRPr kumimoji="0" sz="2000" b="1" i="0" u="none" strike="noStrike" kern="1200" cap="none" spc="0" normalizeH="0" baseline="0" noProof="0">
              <a:ln>
                <a:noFill/>
              </a:ln>
              <a:solidFill>
                <a:prstClr val="white"/>
              </a:solidFill>
              <a:effectLst/>
              <a:uLnTx/>
              <a:uFillTx/>
              <a:latin typeface="Arial Black"/>
              <a:ea typeface="Arial Black"/>
              <a:cs typeface="Arial Black"/>
              <a:sym typeface="Arial Black"/>
            </a:endParaRPr>
          </a:p>
          <a:p>
            <a:pPr marL="0" marR="0" lvl="0" indent="0" algn="ctr" defTabSz="457200" rtl="0" eaLnBrk="1" fontAlgn="auto" latinLnBrk="0" hangingPunct="1">
              <a:lnSpc>
                <a:spcPct val="100000"/>
              </a:lnSpc>
              <a:spcBef>
                <a:spcPts val="0"/>
              </a:spcBef>
              <a:spcAft>
                <a:spcPts val="0"/>
              </a:spcAft>
              <a:buClr>
                <a:srgbClr val="000000"/>
              </a:buClr>
              <a:buSzPts val="2000"/>
              <a:buFont typeface="Arial"/>
              <a:buNone/>
              <a:tabLst/>
              <a:defRPr/>
            </a:pPr>
            <a:r>
              <a:rPr kumimoji="0" lang="en-NL" sz="1600" b="1" i="0" u="none" strike="noStrike" kern="1200" cap="none" spc="0" normalizeH="0" baseline="0" noProof="0">
                <a:ln>
                  <a:noFill/>
                </a:ln>
                <a:solidFill>
                  <a:prstClr val="white"/>
                </a:solidFill>
                <a:effectLst/>
                <a:uLnTx/>
                <a:uFillTx/>
                <a:latin typeface="Arial Black"/>
                <a:ea typeface="Arial Black"/>
                <a:cs typeface="Arial Black"/>
                <a:sym typeface="Arial Black"/>
              </a:rPr>
              <a:t>Risks</a:t>
            </a:r>
            <a:endParaRPr kumimoji="0" sz="1600" b="0" i="0" u="none" strike="noStrike" kern="1200" cap="none" spc="0" normalizeH="0" baseline="0" noProof="0">
              <a:ln>
                <a:noFill/>
              </a:ln>
              <a:solidFill>
                <a:prstClr val="white"/>
              </a:solidFill>
              <a:effectLst/>
              <a:uLnTx/>
              <a:uFillTx/>
              <a:latin typeface="Arial"/>
              <a:ea typeface="Arial"/>
              <a:cs typeface="Arial"/>
              <a:sym typeface="Arial"/>
            </a:endParaRPr>
          </a:p>
        </p:txBody>
      </p:sp>
      <p:sp>
        <p:nvSpPr>
          <p:cNvPr id="7" name="Google Shape;259;p47">
            <a:extLst>
              <a:ext uri="{FF2B5EF4-FFF2-40B4-BE49-F238E27FC236}">
                <a16:creationId xmlns:a16="http://schemas.microsoft.com/office/drawing/2014/main" id="{B69FB9BF-5642-7121-5169-E971992B78CD}"/>
              </a:ext>
            </a:extLst>
          </p:cNvPr>
          <p:cNvSpPr txBox="1"/>
          <p:nvPr/>
        </p:nvSpPr>
        <p:spPr>
          <a:xfrm>
            <a:off x="904498" y="3544190"/>
            <a:ext cx="3757613" cy="1723508"/>
          </a:xfrm>
          <a:prstGeom prst="rect">
            <a:avLst/>
          </a:prstGeom>
          <a:noFill/>
          <a:ln>
            <a:noFill/>
          </a:ln>
        </p:spPr>
        <p:txBody>
          <a:bodyPr spcFirstLastPara="1" wrap="square" lIns="0" tIns="45700" rIns="91425" bIns="4570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42900" marR="0" lvl="0" indent="-342900" algn="l" defTabSz="457200" rtl="0" eaLnBrk="1" fontAlgn="auto" latinLnBrk="0" hangingPunct="1">
              <a:lnSpc>
                <a:spcPct val="100000"/>
              </a:lnSpc>
              <a:spcBef>
                <a:spcPts val="0"/>
              </a:spcBef>
              <a:spcAft>
                <a:spcPts val="0"/>
              </a:spcAft>
              <a:buClr>
                <a:srgbClr val="000000"/>
              </a:buClr>
              <a:buSzPts val="2000"/>
              <a:buFont typeface="Arial"/>
              <a:buChar char="•"/>
              <a:tabLst/>
              <a:defRPr/>
            </a:pPr>
            <a:r>
              <a:rPr kumimoji="0" lang="en-NL" sz="1600" b="0" i="0" u="none" strike="noStrike" kern="1200" cap="none" spc="0" normalizeH="0" baseline="0" noProof="0">
                <a:ln>
                  <a:noFill/>
                </a:ln>
                <a:solidFill>
                  <a:srgbClr val="000000"/>
                </a:solidFill>
                <a:effectLst/>
                <a:uLnTx/>
                <a:uFillTx/>
                <a:latin typeface="Arial"/>
                <a:ea typeface="Arial"/>
                <a:cs typeface="Arial"/>
                <a:sym typeface="Arial"/>
              </a:rPr>
              <a:t>Loss of </a:t>
            </a:r>
            <a:r>
              <a:rPr lang="en-NL" sz="1600"/>
              <a:t>confidential</a:t>
            </a:r>
            <a:r>
              <a:rPr kumimoji="0" lang="en-NL" sz="1600" b="0" i="0" u="none" strike="noStrike" kern="1200" cap="none" spc="0" normalizeH="0" baseline="0" noProof="0">
                <a:ln>
                  <a:noFill/>
                </a:ln>
                <a:solidFill>
                  <a:srgbClr val="000000"/>
                </a:solidFill>
                <a:effectLst/>
                <a:uLnTx/>
                <a:uFillTx/>
                <a:latin typeface="Arial"/>
                <a:ea typeface="Arial"/>
                <a:cs typeface="Arial"/>
                <a:sym typeface="Arial"/>
              </a:rPr>
              <a:t> </a:t>
            </a:r>
            <a:r>
              <a:rPr lang="en-NL" sz="1600"/>
              <a:t>data</a:t>
            </a:r>
            <a:endParaRPr kumimoji="0" sz="1600" b="0" i="0" u="none" strike="noStrike" kern="1200" cap="none" spc="0" normalizeH="0" baseline="0" noProof="0">
              <a:ln>
                <a:noFill/>
              </a:ln>
              <a:solidFill>
                <a:srgbClr val="000000"/>
              </a:solidFill>
              <a:effectLst/>
              <a:uLnTx/>
              <a:uFillTx/>
              <a:latin typeface="Arial"/>
              <a:ea typeface="Arial"/>
              <a:cs typeface="Arial"/>
              <a:sym typeface="Arial"/>
            </a:endParaRPr>
          </a:p>
          <a:p>
            <a:pPr marL="342900" marR="0" lvl="0" indent="-342900" algn="l" defTabSz="457200" rtl="0" eaLnBrk="1" fontAlgn="auto" latinLnBrk="0" hangingPunct="1">
              <a:lnSpc>
                <a:spcPct val="100000"/>
              </a:lnSpc>
              <a:spcBef>
                <a:spcPts val="300"/>
              </a:spcBef>
              <a:spcAft>
                <a:spcPts val="0"/>
              </a:spcAft>
              <a:buClr>
                <a:srgbClr val="000000"/>
              </a:buClr>
              <a:buSzPts val="2000"/>
              <a:buFont typeface="Arial"/>
              <a:buChar char="•"/>
              <a:tabLst/>
              <a:defRPr/>
            </a:pPr>
            <a:r>
              <a:rPr kumimoji="0" lang="en-NL" sz="1600" b="0" i="0" u="none" strike="noStrike" kern="1200" cap="none" spc="0" normalizeH="0" baseline="0" noProof="0">
                <a:ln>
                  <a:noFill/>
                </a:ln>
                <a:solidFill>
                  <a:srgbClr val="000000"/>
                </a:solidFill>
                <a:effectLst/>
                <a:uLnTx/>
                <a:uFillTx/>
                <a:latin typeface="Arial"/>
                <a:ea typeface="Arial"/>
                <a:cs typeface="Arial"/>
                <a:sym typeface="Arial"/>
              </a:rPr>
              <a:t>Hallucination</a:t>
            </a:r>
            <a:endParaRPr kumimoji="0" sz="1600" b="0" i="0" u="none" strike="noStrike" kern="1200" cap="none" spc="0" normalizeH="0" baseline="0" noProof="0">
              <a:ln>
                <a:noFill/>
              </a:ln>
              <a:solidFill>
                <a:srgbClr val="000000"/>
              </a:solidFill>
              <a:effectLst/>
              <a:uLnTx/>
              <a:uFillTx/>
              <a:latin typeface="Arial"/>
              <a:ea typeface="Arial"/>
              <a:cs typeface="Arial"/>
              <a:sym typeface="Arial"/>
            </a:endParaRPr>
          </a:p>
          <a:p>
            <a:pPr marL="342900" indent="-342900">
              <a:spcBef>
                <a:spcPts val="300"/>
              </a:spcBef>
              <a:buSzPts val="2000"/>
              <a:buFont typeface="Arial"/>
              <a:buChar char="•"/>
              <a:defRPr/>
            </a:pPr>
            <a:r>
              <a:rPr kumimoji="0" lang="en-NL" sz="1600" b="0" i="0" u="none" strike="noStrike" kern="1200" cap="none" spc="0" normalizeH="0" baseline="0" noProof="0">
                <a:ln>
                  <a:noFill/>
                </a:ln>
                <a:solidFill>
                  <a:srgbClr val="000000"/>
                </a:solidFill>
                <a:effectLst/>
                <a:uLnTx/>
                <a:uFillTx/>
                <a:latin typeface="Arial"/>
                <a:ea typeface="Arial"/>
                <a:cs typeface="Arial"/>
                <a:sym typeface="Arial"/>
              </a:rPr>
              <a:t>Blackbox</a:t>
            </a:r>
            <a:r>
              <a:rPr lang="en-NL" sz="1600"/>
              <a:t> </a:t>
            </a:r>
            <a:endParaRPr kumimoji="0" sz="1600" b="0" i="0" u="none" strike="noStrike" kern="1200" cap="none" spc="0" normalizeH="0" baseline="0" noProof="0">
              <a:ln>
                <a:noFill/>
              </a:ln>
              <a:solidFill>
                <a:srgbClr val="000000"/>
              </a:solidFill>
              <a:effectLst/>
              <a:uLnTx/>
              <a:uFillTx/>
              <a:latin typeface="Arial"/>
              <a:ea typeface="Arial"/>
              <a:cs typeface="Arial"/>
              <a:sym typeface="Arial"/>
            </a:endParaRPr>
          </a:p>
          <a:p>
            <a:pPr marL="342900" marR="0" lvl="0" indent="-342900" algn="l" defTabSz="457200" rtl="0" eaLnBrk="1" fontAlgn="auto" latinLnBrk="0" hangingPunct="1">
              <a:lnSpc>
                <a:spcPct val="100000"/>
              </a:lnSpc>
              <a:spcBef>
                <a:spcPts val="300"/>
              </a:spcBef>
              <a:spcAft>
                <a:spcPts val="0"/>
              </a:spcAft>
              <a:buClr>
                <a:srgbClr val="000000"/>
              </a:buClr>
              <a:buSzPts val="2000"/>
              <a:buFont typeface="Arial"/>
              <a:buChar char="•"/>
              <a:tabLst/>
              <a:defRPr/>
            </a:pPr>
            <a:r>
              <a:rPr kumimoji="0" lang="en-NL" sz="1600" b="0" i="0" u="none" strike="noStrike" kern="1200" cap="none" spc="0" normalizeH="0" baseline="0" noProof="0">
                <a:ln>
                  <a:noFill/>
                </a:ln>
                <a:solidFill>
                  <a:srgbClr val="000000"/>
                </a:solidFill>
                <a:effectLst/>
                <a:uLnTx/>
                <a:uFillTx/>
                <a:latin typeface="Arial"/>
                <a:ea typeface="Arial"/>
                <a:cs typeface="Arial"/>
                <a:sym typeface="Arial"/>
              </a:rPr>
              <a:t>Copyright </a:t>
            </a:r>
            <a:r>
              <a:rPr lang="en-NL" sz="1600"/>
              <a:t>issues</a:t>
            </a:r>
            <a:endParaRPr kumimoji="0" sz="1600" b="0" i="0" u="none" strike="noStrike" kern="1200" cap="none" spc="0" normalizeH="0" baseline="0" noProof="0">
              <a:ln>
                <a:noFill/>
              </a:ln>
              <a:solidFill>
                <a:srgbClr val="000000"/>
              </a:solidFill>
              <a:effectLst/>
              <a:uLnTx/>
              <a:uFillTx/>
              <a:latin typeface="Arial"/>
              <a:ea typeface="Arial"/>
              <a:cs typeface="Arial"/>
              <a:sym typeface="Arial"/>
            </a:endParaRPr>
          </a:p>
          <a:p>
            <a:pPr marL="342900" marR="0" lvl="0" indent="-342900" algn="l" defTabSz="457200" rtl="0" eaLnBrk="1" fontAlgn="auto" latinLnBrk="0" hangingPunct="1">
              <a:lnSpc>
                <a:spcPct val="100000"/>
              </a:lnSpc>
              <a:spcBef>
                <a:spcPts val="300"/>
              </a:spcBef>
              <a:spcAft>
                <a:spcPts val="0"/>
              </a:spcAft>
              <a:buClr>
                <a:srgbClr val="000000"/>
              </a:buClr>
              <a:buSzPts val="2000"/>
              <a:buFont typeface="Arial"/>
              <a:buChar char="•"/>
              <a:tabLst/>
              <a:defRPr/>
            </a:pPr>
            <a:r>
              <a:rPr kumimoji="0" lang="en-NL" sz="1600" b="0" i="0" u="none" strike="noStrike" kern="1200" cap="none" spc="0" normalizeH="0" baseline="0" noProof="0">
                <a:ln>
                  <a:noFill/>
                </a:ln>
                <a:solidFill>
                  <a:srgbClr val="000000"/>
                </a:solidFill>
                <a:effectLst/>
                <a:uLnTx/>
                <a:uFillTx/>
                <a:latin typeface="Arial"/>
                <a:ea typeface="Arial"/>
                <a:cs typeface="Arial"/>
                <a:sym typeface="Arial"/>
              </a:rPr>
              <a:t>Potential for </a:t>
            </a:r>
            <a:r>
              <a:rPr lang="en-NL" sz="1600"/>
              <a:t>misuse</a:t>
            </a:r>
            <a:r>
              <a:rPr kumimoji="0" lang="en-NL" sz="1600" b="0" i="0" u="none" strike="noStrike" kern="1200" cap="none" spc="0" normalizeH="0" baseline="0" noProof="0">
                <a:ln>
                  <a:noFill/>
                </a:ln>
                <a:solidFill>
                  <a:srgbClr val="000000"/>
                </a:solidFill>
                <a:effectLst/>
                <a:uLnTx/>
                <a:uFillTx/>
                <a:latin typeface="Arial"/>
                <a:ea typeface="Arial"/>
                <a:cs typeface="Arial"/>
                <a:sym typeface="Arial"/>
              </a:rPr>
              <a:t> and unintended consequences</a:t>
            </a:r>
            <a:endParaRPr kumimoji="0" sz="1600" b="0" i="0" u="none" strike="noStrike" kern="1200" cap="none" spc="0" normalizeH="0" baseline="0" noProof="0">
              <a:ln>
                <a:noFill/>
              </a:ln>
              <a:solidFill>
                <a:srgbClr val="000000"/>
              </a:solidFill>
              <a:effectLst/>
              <a:uLnTx/>
              <a:uFillTx/>
              <a:latin typeface="Arial"/>
              <a:ea typeface="Arial"/>
              <a:cs typeface="Arial"/>
              <a:sym typeface="Arial"/>
            </a:endParaRPr>
          </a:p>
        </p:txBody>
      </p:sp>
      <p:sp>
        <p:nvSpPr>
          <p:cNvPr id="9" name="Google Shape;261;p47">
            <a:extLst>
              <a:ext uri="{FF2B5EF4-FFF2-40B4-BE49-F238E27FC236}">
                <a16:creationId xmlns:a16="http://schemas.microsoft.com/office/drawing/2014/main" id="{FC2D03E8-038F-8358-0FCC-14896594D54D}"/>
              </a:ext>
            </a:extLst>
          </p:cNvPr>
          <p:cNvSpPr txBox="1"/>
          <p:nvPr/>
        </p:nvSpPr>
        <p:spPr>
          <a:xfrm>
            <a:off x="8525709" y="3515968"/>
            <a:ext cx="3137985" cy="1438815"/>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marR="0" lvl="0" indent="-285750" algn="l" defTabSz="457200" rtl="0" eaLnBrk="1" fontAlgn="auto" latinLnBrk="0" hangingPunct="1">
              <a:lnSpc>
                <a:spcPct val="100000"/>
              </a:lnSpc>
              <a:spcBef>
                <a:spcPts val="0"/>
              </a:spcBef>
              <a:spcAft>
                <a:spcPts val="0"/>
              </a:spcAft>
              <a:buClr>
                <a:srgbClr val="000000"/>
              </a:buClr>
              <a:buSzPts val="2000"/>
              <a:buFont typeface="Arial"/>
              <a:buChar char="•"/>
              <a:tabLst/>
              <a:defRPr/>
            </a:pPr>
            <a:r>
              <a:rPr kumimoji="0" lang="en-NL" sz="1600" b="0" i="0" u="none" strike="noStrike" kern="1200" cap="none" spc="0" normalizeH="0" baseline="0" noProof="0">
                <a:ln>
                  <a:noFill/>
                </a:ln>
                <a:solidFill>
                  <a:srgbClr val="000000"/>
                </a:solidFill>
                <a:effectLst/>
                <a:uLnTx/>
                <a:uFillTx/>
                <a:latin typeface="Arial"/>
                <a:ea typeface="Arial"/>
                <a:cs typeface="Arial"/>
                <a:sym typeface="Arial"/>
              </a:rPr>
              <a:t>Workforce </a:t>
            </a:r>
            <a:r>
              <a:rPr lang="en-NL" sz="1600"/>
              <a:t>productivity</a:t>
            </a:r>
            <a:endParaRPr kumimoji="0" sz="1600" b="0" i="0" u="none" strike="noStrike" kern="1200" cap="none" spc="0" normalizeH="0" baseline="0" noProof="0">
              <a:ln>
                <a:noFill/>
              </a:ln>
              <a:solidFill>
                <a:srgbClr val="000000"/>
              </a:solidFill>
              <a:effectLst/>
              <a:uLnTx/>
              <a:uFillTx/>
              <a:latin typeface="Arial"/>
              <a:ea typeface="Arial"/>
              <a:cs typeface="Arial"/>
              <a:sym typeface="Arial"/>
            </a:endParaRPr>
          </a:p>
          <a:p>
            <a:pPr marL="285750" marR="0" lvl="0" indent="-285750" algn="l" defTabSz="457200" rtl="0" eaLnBrk="1" fontAlgn="auto" latinLnBrk="0" hangingPunct="1">
              <a:lnSpc>
                <a:spcPct val="100000"/>
              </a:lnSpc>
              <a:spcBef>
                <a:spcPts val="300"/>
              </a:spcBef>
              <a:spcAft>
                <a:spcPts val="0"/>
              </a:spcAft>
              <a:buClr>
                <a:srgbClr val="000000"/>
              </a:buClr>
              <a:buSzPts val="2000"/>
              <a:buFont typeface="Arial"/>
              <a:buChar char="•"/>
              <a:tabLst/>
              <a:defRPr/>
            </a:pPr>
            <a:r>
              <a:rPr kumimoji="0" lang="en-NL" sz="1600" b="0" i="0" u="none" strike="noStrike" kern="1200" cap="none" spc="0" normalizeH="0" baseline="0" noProof="0">
                <a:ln>
                  <a:noFill/>
                </a:ln>
                <a:solidFill>
                  <a:srgbClr val="000000"/>
                </a:solidFill>
                <a:effectLst/>
                <a:uLnTx/>
                <a:uFillTx/>
                <a:latin typeface="Arial"/>
                <a:ea typeface="Arial"/>
                <a:cs typeface="Arial"/>
                <a:sym typeface="Arial"/>
              </a:rPr>
              <a:t>Multidomain </a:t>
            </a:r>
            <a:r>
              <a:rPr lang="en-NL" sz="1600"/>
              <a:t>applications</a:t>
            </a:r>
            <a:r>
              <a:rPr kumimoji="0" lang="en-NL" sz="1600" b="0" i="0" u="none" strike="noStrike" kern="1200" cap="none" spc="0" normalizeH="0" baseline="0" noProof="0">
                <a:ln>
                  <a:noFill/>
                </a:ln>
                <a:solidFill>
                  <a:srgbClr val="000000"/>
                </a:solidFill>
                <a:effectLst/>
                <a:uLnTx/>
                <a:uFillTx/>
                <a:latin typeface="Arial"/>
                <a:cs typeface="Arial"/>
                <a:sym typeface="Arial"/>
              </a:rPr>
              <a:t> </a:t>
            </a:r>
            <a:endParaRPr kumimoji="0" sz="1600" b="0" i="0" u="none" strike="noStrike" kern="1200" cap="none" spc="0" normalizeH="0" baseline="0" noProof="0">
              <a:ln>
                <a:noFill/>
              </a:ln>
              <a:solidFill>
                <a:srgbClr val="000000"/>
              </a:solidFill>
              <a:effectLst/>
              <a:uLnTx/>
              <a:uFillTx/>
              <a:latin typeface="Arial"/>
              <a:ea typeface="Arial"/>
              <a:cs typeface="Arial"/>
              <a:sym typeface="Arial"/>
            </a:endParaRPr>
          </a:p>
          <a:p>
            <a:pPr marL="285750" marR="0" lvl="0" indent="-285750" algn="l" defTabSz="457200" rtl="0" eaLnBrk="1" fontAlgn="auto" latinLnBrk="0" hangingPunct="1">
              <a:lnSpc>
                <a:spcPct val="100000"/>
              </a:lnSpc>
              <a:spcBef>
                <a:spcPts val="300"/>
              </a:spcBef>
              <a:spcAft>
                <a:spcPts val="0"/>
              </a:spcAft>
              <a:buClr>
                <a:srgbClr val="000000"/>
              </a:buClr>
              <a:buSzPts val="2000"/>
              <a:buFont typeface="Arial"/>
              <a:buChar char="•"/>
              <a:tabLst/>
              <a:defRPr/>
            </a:pPr>
            <a:r>
              <a:rPr kumimoji="0" lang="en-NL" sz="1600" b="0" i="0" u="none" strike="noStrike" kern="1200" cap="none" spc="0" normalizeH="0" baseline="0" noProof="0">
                <a:ln>
                  <a:noFill/>
                </a:ln>
                <a:solidFill>
                  <a:srgbClr val="000000"/>
                </a:solidFill>
                <a:effectLst/>
                <a:uLnTx/>
                <a:uFillTx/>
                <a:latin typeface="Arial"/>
                <a:ea typeface="Arial"/>
                <a:cs typeface="Arial"/>
                <a:sym typeface="Arial"/>
              </a:rPr>
              <a:t>Democratization of </a:t>
            </a:r>
            <a:r>
              <a:rPr kumimoji="0" lang="en-NL" sz="1600" b="0" i="0" u="none" strike="noStrike" kern="1200" cap="none" spc="0" normalizeH="0" baseline="0" noProof="0">
                <a:ln>
                  <a:noFill/>
                </a:ln>
                <a:solidFill>
                  <a:srgbClr val="000000"/>
                </a:solidFill>
                <a:effectLst/>
                <a:uLnTx/>
                <a:uFillTx/>
                <a:latin typeface="Arial"/>
                <a:cs typeface="Arial"/>
                <a:sym typeface="Arial"/>
              </a:rPr>
              <a:t>Information and</a:t>
            </a:r>
            <a:r>
              <a:rPr kumimoji="0" lang="en-NL" sz="1600" b="0" i="0" u="none" strike="noStrike" kern="1200" cap="none" spc="0" normalizeH="0" baseline="0" noProof="0">
                <a:ln>
                  <a:noFill/>
                </a:ln>
                <a:solidFill>
                  <a:srgbClr val="000000"/>
                </a:solidFill>
                <a:effectLst/>
                <a:uLnTx/>
                <a:uFillTx/>
                <a:latin typeface="Arial"/>
                <a:ea typeface="Arial"/>
                <a:cs typeface="Arial"/>
                <a:sym typeface="Arial"/>
              </a:rPr>
              <a:t> </a:t>
            </a:r>
            <a:r>
              <a:rPr lang="en-NL" sz="1600"/>
              <a:t>skills</a:t>
            </a:r>
            <a:endParaRPr kumimoji="0" sz="1600" b="0" i="0" u="none" strike="noStrike" kern="1200" cap="none" spc="0" normalizeH="0" baseline="0" noProof="0">
              <a:ln>
                <a:noFill/>
              </a:ln>
              <a:solidFill>
                <a:srgbClr val="000000"/>
              </a:solidFill>
              <a:effectLst/>
              <a:uLnTx/>
              <a:uFillTx/>
              <a:latin typeface="Arial"/>
              <a:ea typeface="Arial"/>
              <a:cs typeface="Arial"/>
              <a:sym typeface="Arial"/>
            </a:endParaRPr>
          </a:p>
          <a:p>
            <a:pPr marL="285750" marR="0" lvl="0" indent="-285750" algn="l" defTabSz="457200" rtl="0" eaLnBrk="1" fontAlgn="auto" latinLnBrk="0" hangingPunct="1">
              <a:lnSpc>
                <a:spcPct val="100000"/>
              </a:lnSpc>
              <a:spcBef>
                <a:spcPts val="300"/>
              </a:spcBef>
              <a:spcAft>
                <a:spcPts val="0"/>
              </a:spcAft>
              <a:buClr>
                <a:srgbClr val="000000"/>
              </a:buClr>
              <a:buSzPts val="2000"/>
              <a:buFont typeface="Arial"/>
              <a:buChar char="•"/>
              <a:tabLst/>
              <a:defRPr/>
            </a:pPr>
            <a:r>
              <a:rPr kumimoji="0" lang="en-NL" sz="1600" b="0" i="0" u="none" strike="noStrike" kern="1200" cap="none" spc="0" normalizeH="0" baseline="0" noProof="0">
                <a:ln>
                  <a:noFill/>
                </a:ln>
                <a:solidFill>
                  <a:srgbClr val="000000"/>
                </a:solidFill>
                <a:effectLst/>
                <a:uLnTx/>
                <a:uFillTx/>
                <a:latin typeface="Arial"/>
                <a:ea typeface="Arial"/>
                <a:cs typeface="Arial"/>
                <a:sym typeface="Arial"/>
              </a:rPr>
              <a:t>Innovative </a:t>
            </a:r>
            <a:r>
              <a:rPr lang="en-NL" sz="1600"/>
              <a:t>ecosystem</a:t>
            </a:r>
            <a:endParaRPr kumimoji="0" sz="1600" b="0" i="0" u="none" strike="noStrike" kern="1200" cap="none" spc="0" normalizeH="0" baseline="0" noProof="0">
              <a:ln>
                <a:noFill/>
              </a:ln>
              <a:solidFill>
                <a:srgbClr val="000000"/>
              </a:solidFill>
              <a:effectLst/>
              <a:uLnTx/>
              <a:uFillTx/>
              <a:latin typeface="Arial"/>
              <a:ea typeface="Arial"/>
              <a:cs typeface="Arial"/>
              <a:sym typeface="Arial"/>
            </a:endParaRPr>
          </a:p>
        </p:txBody>
      </p:sp>
      <p:pic>
        <p:nvPicPr>
          <p:cNvPr id="13" name="Graphic 12">
            <a:extLst>
              <a:ext uri="{FF2B5EF4-FFF2-40B4-BE49-F238E27FC236}">
                <a16:creationId xmlns:a16="http://schemas.microsoft.com/office/drawing/2014/main" id="{4A242567-6C36-340B-8AFE-67F67CAED581}"/>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549581" y="1938312"/>
            <a:ext cx="685800" cy="533400"/>
          </a:xfrm>
          <a:prstGeom prst="rect">
            <a:avLst/>
          </a:prstGeom>
        </p:spPr>
      </p:pic>
      <p:pic>
        <p:nvPicPr>
          <p:cNvPr id="15" name="Graphic 14">
            <a:extLst>
              <a:ext uri="{FF2B5EF4-FFF2-40B4-BE49-F238E27FC236}">
                <a16:creationId xmlns:a16="http://schemas.microsoft.com/office/drawing/2014/main" id="{42CB162F-746B-FFDC-995D-D1057762F7C9}"/>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9746364" y="1983134"/>
            <a:ext cx="685800" cy="533400"/>
          </a:xfrm>
          <a:prstGeom prst="rect">
            <a:avLst/>
          </a:prstGeom>
        </p:spPr>
      </p:pic>
    </p:spTree>
    <p:extLst>
      <p:ext uri="{BB962C8B-B14F-4D97-AF65-F5344CB8AC3E}">
        <p14:creationId xmlns:p14="http://schemas.microsoft.com/office/powerpoint/2010/main" val="281870938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sp>
        <p:nvSpPr>
          <p:cNvPr id="6" name="TextBox 5">
            <a:extLst>
              <a:ext uri="{FF2B5EF4-FFF2-40B4-BE49-F238E27FC236}">
                <a16:creationId xmlns:a16="http://schemas.microsoft.com/office/drawing/2014/main" id="{7CCB387E-4703-54EA-9ED9-F413DB7708EB}"/>
              </a:ext>
            </a:extLst>
          </p:cNvPr>
          <p:cNvSpPr txBox="1"/>
          <p:nvPr/>
        </p:nvSpPr>
        <p:spPr>
          <a:xfrm>
            <a:off x="0" y="1322174"/>
            <a:ext cx="12191999" cy="3371118"/>
          </a:xfrm>
          <a:prstGeom prst="rect">
            <a:avLst/>
          </a:prstGeom>
          <a:solidFill>
            <a:srgbClr val="000000">
              <a:alpha val="78852"/>
            </a:srgbClr>
          </a:solidFill>
          <a:ln>
            <a:noFill/>
          </a:ln>
          <a:effectLst/>
        </p:spPr>
        <p:txBody>
          <a:bodyPr wrap="square" lIns="182880" tIns="91440" rIns="182880" bIns="91440">
            <a:noAutofit/>
          </a:bodyPr>
          <a:lstStyle>
            <a:defPPr>
              <a:defRPr lang="en-US"/>
            </a:defPPr>
            <a:lvl1pPr marL="50800">
              <a:spcBef>
                <a:spcPts val="0"/>
              </a:spcBef>
              <a:spcAft>
                <a:spcPts val="0"/>
              </a:spcAft>
              <a:defRPr sz="2000" b="0" i="0" u="none" strike="noStrike">
                <a:effectLst/>
              </a:defRPr>
            </a:lvl1pPr>
            <a:lvl2pPr marL="0" marR="0" lvl="1">
              <a:lnSpc>
                <a:spcPct val="100000"/>
              </a:lnSpc>
              <a:spcBef>
                <a:spcPts val="0"/>
              </a:spcBef>
              <a:spcAft>
                <a:spcPts val="1200"/>
              </a:spcAft>
              <a:buClr>
                <a:schemeClr val="tx1"/>
              </a:buClr>
              <a:buSzPct val="100000"/>
              <a:defRPr b="0" i="0" u="none" strike="noStrike">
                <a:latin typeface="Arial"/>
                <a:ea typeface="Arial"/>
                <a:cs typeface="Arial"/>
              </a:defRPr>
            </a:lvl2pPr>
          </a:lstStyle>
          <a:p>
            <a:pPr marL="50800" marR="0" lvl="0" indent="0" algn="l" defTabSz="457200" rtl="0" eaLnBrk="1" fontAlgn="auto" latinLnBrk="0" hangingPunct="1">
              <a:lnSpc>
                <a:spcPct val="100000"/>
              </a:lnSpc>
              <a:spcBef>
                <a:spcPts val="0"/>
              </a:spcBef>
              <a:spcAft>
                <a:spcPts val="600"/>
              </a:spcAft>
              <a:buClrTx/>
              <a:buSzTx/>
              <a:buFontTx/>
              <a:buNone/>
              <a:tabLst/>
              <a:defRPr/>
            </a:pPr>
            <a:endParaRPr kumimoji="0" lang="en-US" sz="2200" b="0" i="0" u="none" strike="noStrike" kern="1200" cap="none" spc="0" normalizeH="0" baseline="0" noProof="0">
              <a:ln>
                <a:noFill/>
              </a:ln>
              <a:solidFill>
                <a:prstClr val="white"/>
              </a:solidFill>
              <a:effectLst/>
              <a:uLnTx/>
              <a:uFillTx/>
              <a:latin typeface="Arial"/>
              <a:ea typeface="+mn-ea"/>
              <a:cs typeface="+mn-cs"/>
            </a:endParaRPr>
          </a:p>
        </p:txBody>
      </p:sp>
      <p:sp>
        <p:nvSpPr>
          <p:cNvPr id="7" name="Google Shape;397;p5">
            <a:extLst>
              <a:ext uri="{FF2B5EF4-FFF2-40B4-BE49-F238E27FC236}">
                <a16:creationId xmlns:a16="http://schemas.microsoft.com/office/drawing/2014/main" id="{BE23AC59-C148-2031-63F2-AA133C9C2F96}"/>
              </a:ext>
            </a:extLst>
          </p:cNvPr>
          <p:cNvSpPr txBox="1"/>
          <p:nvPr/>
        </p:nvSpPr>
        <p:spPr>
          <a:xfrm>
            <a:off x="3318662" y="2127025"/>
            <a:ext cx="5602514" cy="369332"/>
          </a:xfrm>
          <a:prstGeom prst="rect">
            <a:avLst/>
          </a:prstGeom>
          <a:noFill/>
          <a:ln>
            <a:noFill/>
          </a:ln>
        </p:spPr>
        <p:txBody>
          <a:bodyPr spcFirstLastPara="1" wrap="square" lIns="0" tIns="45700" rIns="91425" bIns="45700" anchor="t" anchorCtr="0">
            <a:spAutoFit/>
          </a:bodyPr>
          <a:lstStyle/>
          <a:p>
            <a:pPr marL="0" marR="0" lvl="0" indent="0" algn="ctr" rtl="0">
              <a:lnSpc>
                <a:spcPct val="100000"/>
              </a:lnSpc>
              <a:spcBef>
                <a:spcPts val="0"/>
              </a:spcBef>
              <a:spcAft>
                <a:spcPts val="0"/>
              </a:spcAft>
              <a:buClr>
                <a:srgbClr val="FFFFFF"/>
              </a:buClr>
              <a:buSzPts val="1800"/>
              <a:buFont typeface="Arial"/>
              <a:buNone/>
            </a:pPr>
            <a:r>
              <a:rPr lang="en-US" sz="1800" b="0" i="0" u="none" strike="noStrike" cap="none">
                <a:solidFill>
                  <a:srgbClr val="FFFFFF"/>
                </a:solidFill>
                <a:latin typeface="Arial"/>
                <a:ea typeface="Arial"/>
                <a:cs typeface="Arial"/>
                <a:sym typeface="Arial"/>
              </a:rPr>
              <a:t>AI as Partner</a:t>
            </a:r>
            <a:endParaRPr/>
          </a:p>
        </p:txBody>
      </p:sp>
      <p:sp>
        <p:nvSpPr>
          <p:cNvPr id="8" name="Google Shape;398;p5">
            <a:extLst>
              <a:ext uri="{FF2B5EF4-FFF2-40B4-BE49-F238E27FC236}">
                <a16:creationId xmlns:a16="http://schemas.microsoft.com/office/drawing/2014/main" id="{553040C2-ABCB-0A9C-10E9-415E0736B8B1}"/>
              </a:ext>
            </a:extLst>
          </p:cNvPr>
          <p:cNvSpPr txBox="1"/>
          <p:nvPr/>
        </p:nvSpPr>
        <p:spPr>
          <a:xfrm>
            <a:off x="457200" y="2602594"/>
            <a:ext cx="11276013" cy="443198"/>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rgbClr val="FF540A"/>
              </a:buClr>
              <a:buSzPts val="3200"/>
              <a:buFont typeface="Arial Black"/>
              <a:buNone/>
            </a:pPr>
            <a:r>
              <a:rPr lang="en-US" sz="3200" b="0" i="0" u="none" strike="noStrike" cap="none">
                <a:solidFill>
                  <a:srgbClr val="009AD7"/>
                </a:solidFill>
                <a:latin typeface="Arial Black"/>
                <a:ea typeface="Arial Black"/>
                <a:cs typeface="Arial Black"/>
                <a:sym typeface="Arial Black"/>
              </a:rPr>
              <a:t>AI T</a:t>
            </a:r>
            <a:r>
              <a:rPr lang="en-US" sz="3200" b="0" i="0" u="none" strike="noStrike" cap="none">
                <a:solidFill>
                  <a:srgbClr val="FFFFFF"/>
                </a:solidFill>
                <a:latin typeface="Arial Black"/>
                <a:ea typeface="Arial Black"/>
                <a:cs typeface="Arial Black"/>
                <a:sym typeface="Arial Black"/>
              </a:rPr>
              <a:t>rust, </a:t>
            </a:r>
            <a:r>
              <a:rPr lang="en-US" sz="3200">
                <a:solidFill>
                  <a:srgbClr val="009AD7"/>
                </a:solidFill>
                <a:latin typeface="Arial Black"/>
                <a:cs typeface="Arial Black"/>
                <a:sym typeface="Arial Black"/>
              </a:rPr>
              <a:t>Ri</a:t>
            </a:r>
            <a:r>
              <a:rPr lang="en-US" sz="3200" b="0" i="0" u="none" strike="noStrike" cap="none">
                <a:solidFill>
                  <a:srgbClr val="FFFFFF"/>
                </a:solidFill>
                <a:latin typeface="Arial Black"/>
                <a:ea typeface="Arial Black"/>
                <a:cs typeface="Arial Black"/>
                <a:sym typeface="Arial Black"/>
              </a:rPr>
              <a:t>sk, </a:t>
            </a:r>
            <a:r>
              <a:rPr lang="en-US" sz="3200">
                <a:solidFill>
                  <a:srgbClr val="009AD7"/>
                </a:solidFill>
                <a:latin typeface="Arial Black"/>
                <a:cs typeface="Arial Black"/>
                <a:sym typeface="Arial Black"/>
              </a:rPr>
              <a:t>S</a:t>
            </a:r>
            <a:r>
              <a:rPr lang="en-US" sz="3200" b="0" i="0" u="none" strike="noStrike" cap="none">
                <a:solidFill>
                  <a:srgbClr val="FFFFFF"/>
                </a:solidFill>
                <a:latin typeface="Arial Black"/>
                <a:ea typeface="Arial Black"/>
                <a:cs typeface="Arial Black"/>
                <a:sym typeface="Arial Black"/>
              </a:rPr>
              <a:t>ecurity </a:t>
            </a:r>
            <a:r>
              <a:rPr lang="en-US" sz="3200">
                <a:solidFill>
                  <a:srgbClr val="009AD7"/>
                </a:solidFill>
                <a:latin typeface="Arial Black"/>
                <a:cs typeface="Arial Black"/>
                <a:sym typeface="Arial Black"/>
              </a:rPr>
              <a:t>M</a:t>
            </a:r>
            <a:r>
              <a:rPr lang="en-US" sz="3200" b="0" i="0" u="none" strike="noStrike" cap="none">
                <a:solidFill>
                  <a:srgbClr val="FFFFFF"/>
                </a:solidFill>
                <a:latin typeface="Arial Black"/>
                <a:ea typeface="Arial Black"/>
                <a:cs typeface="Arial Black"/>
                <a:sym typeface="Arial Black"/>
              </a:rPr>
              <a:t>anagement</a:t>
            </a:r>
            <a:endParaRPr/>
          </a:p>
        </p:txBody>
      </p:sp>
      <p:sp>
        <p:nvSpPr>
          <p:cNvPr id="9" name="Google Shape;401;p5">
            <a:extLst>
              <a:ext uri="{FF2B5EF4-FFF2-40B4-BE49-F238E27FC236}">
                <a16:creationId xmlns:a16="http://schemas.microsoft.com/office/drawing/2014/main" id="{323AAB77-5128-F530-675F-35775593932D}"/>
              </a:ext>
            </a:extLst>
          </p:cNvPr>
          <p:cNvSpPr txBox="1"/>
          <p:nvPr/>
        </p:nvSpPr>
        <p:spPr>
          <a:xfrm>
            <a:off x="1749552" y="3332127"/>
            <a:ext cx="2584704" cy="923330"/>
          </a:xfrm>
          <a:prstGeom prst="rect">
            <a:avLst/>
          </a:prstGeom>
          <a:noFill/>
          <a:ln>
            <a:noFill/>
          </a:ln>
        </p:spPr>
        <p:txBody>
          <a:bodyPr spcFirstLastPara="1" wrap="square" lIns="0" tIns="45700" rIns="91425" bIns="45700" anchor="t" anchorCtr="0">
            <a:spAutoFit/>
          </a:bodyPr>
          <a:lstStyle/>
          <a:p>
            <a:pPr marL="0" marR="0" lvl="0" indent="0" algn="l" rtl="0">
              <a:lnSpc>
                <a:spcPct val="100000"/>
              </a:lnSpc>
              <a:spcBef>
                <a:spcPts val="0"/>
              </a:spcBef>
              <a:spcAft>
                <a:spcPts val="0"/>
              </a:spcAft>
              <a:buClr>
                <a:srgbClr val="FFFFFF"/>
              </a:buClr>
              <a:buSzPts val="1800"/>
              <a:buFont typeface="Arial"/>
              <a:buNone/>
            </a:pPr>
            <a:r>
              <a:rPr lang="en-US" sz="1800" b="0" i="0" u="none" strike="noStrike" cap="none">
                <a:solidFill>
                  <a:srgbClr val="FFFFFF"/>
                </a:solidFill>
                <a:latin typeface="Arial"/>
                <a:ea typeface="Arial"/>
                <a:cs typeface="Arial"/>
                <a:sym typeface="Arial"/>
              </a:rPr>
              <a:t>A structural approach with technology now can control AI-inherent risk</a:t>
            </a:r>
            <a:endParaRPr/>
          </a:p>
        </p:txBody>
      </p:sp>
      <p:sp>
        <p:nvSpPr>
          <p:cNvPr id="10" name="Google Shape;402;p5">
            <a:extLst>
              <a:ext uri="{FF2B5EF4-FFF2-40B4-BE49-F238E27FC236}">
                <a16:creationId xmlns:a16="http://schemas.microsoft.com/office/drawing/2014/main" id="{8410BD08-8277-762F-D490-2CBF7E9B9B85}"/>
              </a:ext>
            </a:extLst>
          </p:cNvPr>
          <p:cNvSpPr txBox="1"/>
          <p:nvPr/>
        </p:nvSpPr>
        <p:spPr>
          <a:xfrm>
            <a:off x="4803648" y="3332127"/>
            <a:ext cx="2584704" cy="923330"/>
          </a:xfrm>
          <a:prstGeom prst="rect">
            <a:avLst/>
          </a:prstGeom>
          <a:noFill/>
          <a:ln>
            <a:noFill/>
          </a:ln>
        </p:spPr>
        <p:txBody>
          <a:bodyPr spcFirstLastPara="1" wrap="square" lIns="0" tIns="45700" rIns="91425" bIns="45700" anchor="t" anchorCtr="0">
            <a:spAutoFit/>
          </a:bodyPr>
          <a:lstStyle/>
          <a:p>
            <a:pPr marL="0" marR="0" lvl="0" indent="0" algn="l" rtl="0">
              <a:lnSpc>
                <a:spcPct val="100000"/>
              </a:lnSpc>
              <a:spcBef>
                <a:spcPts val="0"/>
              </a:spcBef>
              <a:spcAft>
                <a:spcPts val="0"/>
              </a:spcAft>
              <a:buClr>
                <a:srgbClr val="FFFFFF"/>
              </a:buClr>
              <a:buSzPts val="1800"/>
              <a:buFont typeface="Arial"/>
              <a:buNone/>
            </a:pPr>
            <a:r>
              <a:rPr lang="en-US" sz="1800" b="0" i="0" u="none" strike="noStrike" cap="none">
                <a:solidFill>
                  <a:srgbClr val="FFFFFF"/>
                </a:solidFill>
                <a:latin typeface="Arial"/>
                <a:ea typeface="Arial"/>
                <a:cs typeface="Arial"/>
                <a:sym typeface="Arial"/>
              </a:rPr>
              <a:t>Reliable, explainable, trusted and monitored use of (</a:t>
            </a:r>
            <a:r>
              <a:rPr lang="en-US">
                <a:solidFill>
                  <a:srgbClr val="FFFFFF"/>
                </a:solidFill>
                <a:latin typeface="Arial"/>
                <a:ea typeface="Arial"/>
                <a:cs typeface="Arial"/>
                <a:sym typeface="Arial"/>
              </a:rPr>
              <a:t>third-party</a:t>
            </a:r>
            <a:r>
              <a:rPr lang="en-US" sz="1800" b="0" i="0" u="none" strike="noStrike" cap="none">
                <a:solidFill>
                  <a:srgbClr val="FFFFFF"/>
                </a:solidFill>
                <a:latin typeface="Arial"/>
                <a:ea typeface="Arial"/>
                <a:cs typeface="Arial"/>
                <a:sym typeface="Arial"/>
              </a:rPr>
              <a:t>) AI</a:t>
            </a:r>
            <a:endParaRPr/>
          </a:p>
        </p:txBody>
      </p:sp>
      <p:sp>
        <p:nvSpPr>
          <p:cNvPr id="11" name="Google Shape;403;p5">
            <a:extLst>
              <a:ext uri="{FF2B5EF4-FFF2-40B4-BE49-F238E27FC236}">
                <a16:creationId xmlns:a16="http://schemas.microsoft.com/office/drawing/2014/main" id="{AD50AF86-3611-2026-F6CC-73A2ED9E6FA1}"/>
              </a:ext>
            </a:extLst>
          </p:cNvPr>
          <p:cNvSpPr txBox="1"/>
          <p:nvPr/>
        </p:nvSpPr>
        <p:spPr>
          <a:xfrm>
            <a:off x="7702760" y="3429000"/>
            <a:ext cx="2763449" cy="923289"/>
          </a:xfrm>
          <a:prstGeom prst="rect">
            <a:avLst/>
          </a:prstGeom>
          <a:noFill/>
          <a:ln>
            <a:noFill/>
          </a:ln>
        </p:spPr>
        <p:txBody>
          <a:bodyPr spcFirstLastPara="1" wrap="square" lIns="0" tIns="45700" rIns="91425" bIns="45700" anchor="t" anchorCtr="0">
            <a:spAutoFit/>
          </a:bodyPr>
          <a:lstStyle/>
          <a:p>
            <a:pPr marL="0" marR="0" lvl="0" indent="0" algn="l" rtl="0">
              <a:lnSpc>
                <a:spcPct val="100000"/>
              </a:lnSpc>
              <a:spcBef>
                <a:spcPts val="0"/>
              </a:spcBef>
              <a:spcAft>
                <a:spcPts val="0"/>
              </a:spcAft>
              <a:buClr>
                <a:srgbClr val="FFFFFF"/>
              </a:buClr>
              <a:buSzPts val="1800"/>
              <a:buFont typeface="Arial"/>
              <a:buNone/>
            </a:pPr>
            <a:r>
              <a:rPr lang="en-US" sz="1800" b="0" i="0" u="none" strike="noStrike" cap="none">
                <a:solidFill>
                  <a:srgbClr val="FFFFFF"/>
                </a:solidFill>
                <a:latin typeface="Arial"/>
                <a:ea typeface="Arial"/>
                <a:cs typeface="Arial"/>
                <a:sym typeface="Arial"/>
              </a:rPr>
              <a:t>Applying AI </a:t>
            </a:r>
            <a:r>
              <a:rPr lang="en-US" sz="1800" b="0" i="0" u="none" strike="noStrike" cap="none" err="1">
                <a:solidFill>
                  <a:srgbClr val="FFFFFF"/>
                </a:solidFill>
                <a:latin typeface="Arial"/>
                <a:ea typeface="Arial"/>
                <a:cs typeface="Arial"/>
                <a:sym typeface="Arial"/>
              </a:rPr>
              <a:t>TRiSM</a:t>
            </a:r>
            <a:r>
              <a:rPr lang="en-US" sz="1800" b="0" i="0" u="none" strike="noStrike" cap="none">
                <a:solidFill>
                  <a:srgbClr val="FFFFFF"/>
                </a:solidFill>
                <a:latin typeface="Arial"/>
                <a:ea typeface="Arial"/>
                <a:cs typeface="Arial"/>
                <a:sym typeface="Arial"/>
              </a:rPr>
              <a:t> increases model longevity and aids compliance</a:t>
            </a:r>
            <a:endParaRPr/>
          </a:p>
        </p:txBody>
      </p:sp>
      <p:cxnSp>
        <p:nvCxnSpPr>
          <p:cNvPr id="12" name="Google Shape;404;p5">
            <a:extLst>
              <a:ext uri="{FF2B5EF4-FFF2-40B4-BE49-F238E27FC236}">
                <a16:creationId xmlns:a16="http://schemas.microsoft.com/office/drawing/2014/main" id="{52E0A72D-0FBD-E1A6-F4BD-34D657348A82}"/>
              </a:ext>
            </a:extLst>
          </p:cNvPr>
          <p:cNvCxnSpPr/>
          <p:nvPr/>
        </p:nvCxnSpPr>
        <p:spPr>
          <a:xfrm>
            <a:off x="4489239" y="3461817"/>
            <a:ext cx="0" cy="793640"/>
          </a:xfrm>
          <a:prstGeom prst="straightConnector1">
            <a:avLst/>
          </a:prstGeom>
          <a:noFill/>
          <a:ln w="12700" cap="flat" cmpd="sng">
            <a:solidFill>
              <a:srgbClr val="FFFFFF"/>
            </a:solidFill>
            <a:prstDash val="solid"/>
            <a:miter lim="800000"/>
            <a:headEnd type="none" w="sm" len="sm"/>
            <a:tailEnd type="none" w="sm" len="sm"/>
          </a:ln>
        </p:spPr>
      </p:cxnSp>
      <p:cxnSp>
        <p:nvCxnSpPr>
          <p:cNvPr id="13" name="Google Shape;405;p5">
            <a:extLst>
              <a:ext uri="{FF2B5EF4-FFF2-40B4-BE49-F238E27FC236}">
                <a16:creationId xmlns:a16="http://schemas.microsoft.com/office/drawing/2014/main" id="{622F4D78-8906-74C2-4656-B9CD78E26D43}"/>
              </a:ext>
            </a:extLst>
          </p:cNvPr>
          <p:cNvCxnSpPr/>
          <p:nvPr/>
        </p:nvCxnSpPr>
        <p:spPr>
          <a:xfrm>
            <a:off x="7388352" y="3461817"/>
            <a:ext cx="0" cy="793640"/>
          </a:xfrm>
          <a:prstGeom prst="straightConnector1">
            <a:avLst/>
          </a:prstGeom>
          <a:noFill/>
          <a:ln w="12700" cap="flat" cmpd="sng">
            <a:solidFill>
              <a:srgbClr val="FFFFFF"/>
            </a:solidFill>
            <a:prstDash val="solid"/>
            <a:miter lim="800000"/>
            <a:headEnd type="none" w="sm" len="sm"/>
            <a:tailEnd type="none" w="sm" len="sm"/>
          </a:ln>
        </p:spPr>
      </p:cxnSp>
      <p:grpSp>
        <p:nvGrpSpPr>
          <p:cNvPr id="4" name="Group 3">
            <a:extLst>
              <a:ext uri="{FF2B5EF4-FFF2-40B4-BE49-F238E27FC236}">
                <a16:creationId xmlns:a16="http://schemas.microsoft.com/office/drawing/2014/main" id="{E61A32F2-4DF8-CD3C-F901-B8E2FF6C6382}"/>
              </a:ext>
            </a:extLst>
          </p:cNvPr>
          <p:cNvGrpSpPr/>
          <p:nvPr/>
        </p:nvGrpSpPr>
        <p:grpSpPr>
          <a:xfrm>
            <a:off x="5542084" y="767192"/>
            <a:ext cx="1107831" cy="1107831"/>
            <a:chOff x="5542084" y="767192"/>
            <a:chExt cx="1107831" cy="1107831"/>
          </a:xfrm>
        </p:grpSpPr>
        <p:sp>
          <p:nvSpPr>
            <p:cNvPr id="14" name="Diamond 13">
              <a:extLst>
                <a:ext uri="{FF2B5EF4-FFF2-40B4-BE49-F238E27FC236}">
                  <a16:creationId xmlns:a16="http://schemas.microsoft.com/office/drawing/2014/main" id="{869437D4-E0C8-A102-28D1-DDAA5791CCF8}"/>
                </a:ext>
              </a:extLst>
            </p:cNvPr>
            <p:cNvSpPr/>
            <p:nvPr/>
          </p:nvSpPr>
          <p:spPr>
            <a:xfrm>
              <a:off x="5542084" y="767192"/>
              <a:ext cx="1107831" cy="1107831"/>
            </a:xfrm>
            <a:prstGeom prst="diamond">
              <a:avLst/>
            </a:prstGeom>
            <a:solidFill>
              <a:srgbClr val="002856"/>
            </a:solidFill>
            <a:ln w="12700">
              <a:solidFill>
                <a:srgbClr val="009AD7">
                  <a:alpha val="22000"/>
                </a:srgbClr>
              </a:solidFill>
            </a:ln>
            <a:effectLst/>
          </p:spPr>
          <p:txBody>
            <a:bodyPr wrap="square" lIns="182880" tIns="91440" rIns="182880" bIns="91440">
              <a:noAutofit/>
            </a:bodyPr>
            <a:lstStyle/>
            <a:p>
              <a:pPr marL="50800">
                <a:spcAft>
                  <a:spcPts val="600"/>
                </a:spcAft>
              </a:pPr>
              <a:endParaRPr lang="en-US" sz="2200">
                <a:solidFill>
                  <a:prstClr val="white"/>
                </a:solidFill>
                <a:latin typeface="Arial"/>
              </a:endParaRPr>
            </a:p>
          </p:txBody>
        </p:sp>
        <p:sp>
          <p:nvSpPr>
            <p:cNvPr id="400" name="Google Shape;400;p5"/>
            <p:cNvSpPr txBox="1"/>
            <p:nvPr/>
          </p:nvSpPr>
          <p:spPr>
            <a:xfrm>
              <a:off x="5941017" y="1014831"/>
              <a:ext cx="364173" cy="646290"/>
            </a:xfrm>
            <a:prstGeom prst="rect">
              <a:avLst/>
            </a:prstGeom>
            <a:noFill/>
            <a:ln>
              <a:noFill/>
            </a:ln>
          </p:spPr>
          <p:txBody>
            <a:bodyPr spcFirstLastPara="1" wrap="square" lIns="0" tIns="45700" rIns="91425" bIns="45700" anchor="t" anchorCtr="0">
              <a:spAutoFit/>
            </a:bodyPr>
            <a:lstStyle/>
            <a:p>
              <a:pPr marL="0" marR="0" lvl="0" indent="0" algn="r" rtl="0">
                <a:lnSpc>
                  <a:spcPct val="100000"/>
                </a:lnSpc>
                <a:spcBef>
                  <a:spcPts val="0"/>
                </a:spcBef>
                <a:spcAft>
                  <a:spcPts val="0"/>
                </a:spcAft>
                <a:buClr>
                  <a:srgbClr val="002856"/>
                </a:buClr>
                <a:buSzPts val="3600"/>
                <a:buFont typeface="Arial Black"/>
                <a:buNone/>
              </a:pPr>
              <a:r>
                <a:rPr lang="en-US" sz="3600" b="1" i="0" u="none" strike="noStrike" cap="none">
                  <a:latin typeface="Arial Black"/>
                  <a:ea typeface="Arial Black"/>
                  <a:cs typeface="Arial Black"/>
                  <a:sym typeface="Arial Black"/>
                </a:rPr>
                <a:t>1</a:t>
              </a:r>
              <a:endParaRPr/>
            </a:p>
          </p:txBody>
        </p:sp>
      </p:grpSp>
    </p:spTree>
    <p:extLst>
      <p:ext uri="{BB962C8B-B14F-4D97-AF65-F5344CB8AC3E}">
        <p14:creationId xmlns:p14="http://schemas.microsoft.com/office/powerpoint/2010/main" val="195452750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EC6778-F0B7-E083-CB6E-8AE9D0DE5D6F}"/>
              </a:ext>
            </a:extLst>
          </p:cNvPr>
          <p:cNvSpPr>
            <a:spLocks noGrp="1"/>
          </p:cNvSpPr>
          <p:nvPr>
            <p:ph type="title"/>
          </p:nvPr>
        </p:nvSpPr>
        <p:spPr/>
        <p:txBody>
          <a:bodyPr/>
          <a:lstStyle/>
          <a:p>
            <a:r>
              <a:rPr kumimoji="0" lang="en-US" sz="3200" b="1" i="0" u="none" strike="noStrike" kern="1200" cap="none" spc="0" normalizeH="0" baseline="0" noProof="0">
                <a:ln>
                  <a:noFill/>
                </a:ln>
                <a:solidFill>
                  <a:prstClr val="white"/>
                </a:solidFill>
                <a:effectLst/>
                <a:uLnTx/>
                <a:uFillTx/>
                <a:latin typeface="Arial Black" panose="020B0604020202020204" pitchFamily="34" charset="0"/>
                <a:ea typeface="+mn-ea"/>
                <a:cs typeface="Arial Black" panose="020B0604020202020204" pitchFamily="34" charset="0"/>
              </a:rPr>
              <a:t>PwC</a:t>
            </a:r>
            <a:r>
              <a:rPr lang="en-US" sz="3200" b="1">
                <a:solidFill>
                  <a:schemeClr val="bg1"/>
                </a:solidFill>
                <a:latin typeface="Arial Black"/>
                <a:cs typeface="Arial Black" panose="020B0604020202020204" pitchFamily="34" charset="0"/>
              </a:rPr>
              <a:t> </a:t>
            </a:r>
            <a:r>
              <a:rPr lang="en-US" sz="3200">
                <a:solidFill>
                  <a:schemeClr val="bg1"/>
                </a:solidFill>
                <a:latin typeface="Arial"/>
                <a:cs typeface="Arial"/>
              </a:rPr>
              <a:t>|</a:t>
            </a:r>
            <a:r>
              <a:rPr lang="en-US" sz="3200" b="1">
                <a:solidFill>
                  <a:schemeClr val="bg1"/>
                </a:solidFill>
                <a:latin typeface="Arial Black"/>
                <a:cs typeface="Arial Black" panose="020B0604020202020204" pitchFamily="34" charset="0"/>
              </a:rPr>
              <a:t> </a:t>
            </a:r>
            <a:r>
              <a:rPr kumimoji="0" lang="en-US" sz="32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t>AI Generated </a:t>
            </a:r>
            <a:r>
              <a:rPr lang="en-US">
                <a:solidFill>
                  <a:prstClr val="white"/>
                </a:solidFill>
                <a:latin typeface="Arial" panose="020B0604020202020204" pitchFamily="34" charset="0"/>
                <a:ea typeface="+mn-ea"/>
                <a:cs typeface="Arial" panose="020B0604020202020204" pitchFamily="34" charset="0"/>
              </a:rPr>
              <a:t>L</a:t>
            </a:r>
            <a:r>
              <a:rPr kumimoji="0" lang="en-US" sz="32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t>egal </a:t>
            </a:r>
            <a:r>
              <a:rPr lang="en-US">
                <a:solidFill>
                  <a:prstClr val="white"/>
                </a:solidFill>
                <a:latin typeface="Arial" panose="020B0604020202020204" pitchFamily="34" charset="0"/>
                <a:ea typeface="+mn-ea"/>
                <a:cs typeface="Arial" panose="020B0604020202020204" pitchFamily="34" charset="0"/>
              </a:rPr>
              <a:t>A</a:t>
            </a:r>
            <a:r>
              <a:rPr kumimoji="0" lang="en-US" sz="3200" b="0" i="0" u="none" strike="noStrike" kern="1200" cap="none" spc="0" normalizeH="0" baseline="0" noProof="0" err="1">
                <a:ln>
                  <a:noFill/>
                </a:ln>
                <a:solidFill>
                  <a:prstClr val="white"/>
                </a:solidFill>
                <a:effectLst/>
                <a:uLnTx/>
                <a:uFillTx/>
                <a:latin typeface="Arial" panose="020B0604020202020204" pitchFamily="34" charset="0"/>
                <a:ea typeface="+mn-ea"/>
                <a:cs typeface="Arial" panose="020B0604020202020204" pitchFamily="34" charset="0"/>
              </a:rPr>
              <a:t>ssistance</a:t>
            </a:r>
            <a:endParaRPr lang="en-US"/>
          </a:p>
        </p:txBody>
      </p:sp>
      <p:sp>
        <p:nvSpPr>
          <p:cNvPr id="4" name="Google Shape;428;p3">
            <a:extLst>
              <a:ext uri="{FF2B5EF4-FFF2-40B4-BE49-F238E27FC236}">
                <a16:creationId xmlns:a16="http://schemas.microsoft.com/office/drawing/2014/main" id="{BCB6B5DA-A792-D0FA-49E2-A6C1A171A126}"/>
              </a:ext>
            </a:extLst>
          </p:cNvPr>
          <p:cNvSpPr txBox="1"/>
          <p:nvPr/>
        </p:nvSpPr>
        <p:spPr>
          <a:xfrm>
            <a:off x="4520493" y="1842275"/>
            <a:ext cx="7217482" cy="4147363"/>
          </a:xfrm>
          <a:prstGeom prst="rect">
            <a:avLst/>
          </a:prstGeom>
          <a:solidFill>
            <a:srgbClr val="F4F4F4"/>
          </a:solidFill>
          <a:ln>
            <a:noFill/>
          </a:ln>
        </p:spPr>
        <p:txBody>
          <a:bodyPr spcFirstLastPara="1" wrap="square" lIns="182880" tIns="182880" rIns="274320" bIns="182880" anchor="ctr" anchorCtr="0">
            <a:noAutofit/>
          </a:bodyPr>
          <a:lstStyle>
            <a:defPPr>
              <a:defRPr lang="en-US"/>
            </a:defPPr>
            <a:lvl1pPr marR="0" lvl="0">
              <a:lnSpc>
                <a:spcPct val="100000"/>
              </a:lnSpc>
              <a:spcBef>
                <a:spcPts val="0"/>
              </a:spcBef>
              <a:spcAft>
                <a:spcPts val="1200"/>
              </a:spcAft>
              <a:buClr>
                <a:srgbClr val="000000"/>
              </a:buClr>
              <a:buSzPts val="2400"/>
              <a:defRPr sz="2000" b="0" i="0" u="none" strike="noStrike" cap="none">
                <a:latin typeface="Arial"/>
                <a:ea typeface="Arial"/>
                <a:cs typeface="Arial"/>
              </a:defRPr>
            </a:lvl1pPr>
          </a:lstStyle>
          <a:p>
            <a:pPr marL="285750" indent="-285750">
              <a:buSzPct val="100000"/>
              <a:buFont typeface="Arial"/>
              <a:buChar char="•"/>
              <a:defRPr/>
            </a:pPr>
            <a:r>
              <a:rPr kumimoji="0" lang="en-US" sz="1600" b="0" i="0" u="none" strike="noStrike" kern="1200" cap="none" spc="0" normalizeH="0" baseline="0" noProof="0">
                <a:ln>
                  <a:noFill/>
                </a:ln>
                <a:solidFill>
                  <a:prstClr val="black"/>
                </a:solidFill>
                <a:effectLst/>
                <a:uLnTx/>
                <a:uFillTx/>
                <a:latin typeface="Arial"/>
                <a:cs typeface="Arial"/>
                <a:sym typeface="Arial"/>
              </a:rPr>
              <a:t>PwC had a global partnership with artificial intelligence (AI) </a:t>
            </a:r>
            <a:r>
              <a:rPr lang="en-US" sz="1600">
                <a:solidFill>
                  <a:prstClr val="black"/>
                </a:solidFill>
                <a:sym typeface="Arial"/>
              </a:rPr>
              <a:t>startup Harvey</a:t>
            </a:r>
            <a:r>
              <a:rPr kumimoji="0" lang="en-US" sz="1600" b="0" i="0" u="none" strike="noStrike" kern="1200" cap="none" spc="0" normalizeH="0" baseline="0" noProof="0">
                <a:ln>
                  <a:noFill/>
                </a:ln>
                <a:solidFill>
                  <a:prstClr val="black"/>
                </a:solidFill>
                <a:effectLst/>
                <a:uLnTx/>
                <a:uFillTx/>
                <a:latin typeface="Arial"/>
                <a:cs typeface="Arial"/>
                <a:sym typeface="Arial"/>
              </a:rPr>
              <a:t>, providing PwC’s Legal </a:t>
            </a:r>
            <a:r>
              <a:rPr lang="en-US" sz="1600">
                <a:solidFill>
                  <a:prstClr val="black"/>
                </a:solidFill>
                <a:sym typeface="Arial"/>
              </a:rPr>
              <a:t>Business Solutions</a:t>
            </a:r>
            <a:r>
              <a:rPr kumimoji="0" lang="en-US" sz="1600" b="0" i="0" u="none" strike="noStrike" kern="1200" cap="none" spc="0" normalizeH="0" baseline="0" noProof="0">
                <a:ln>
                  <a:noFill/>
                </a:ln>
                <a:solidFill>
                  <a:prstClr val="black"/>
                </a:solidFill>
                <a:effectLst/>
                <a:uLnTx/>
                <a:uFillTx/>
                <a:latin typeface="Arial"/>
                <a:cs typeface="Arial"/>
                <a:sym typeface="Arial"/>
              </a:rPr>
              <a:t> professionals exclusive access.</a:t>
            </a:r>
            <a:endParaRPr kumimoji="0" lang="en-US" sz="1600" b="0" i="0" u="none" strike="noStrike" kern="1200" cap="none" spc="0" normalizeH="0" baseline="0" noProof="0">
              <a:ln>
                <a:noFill/>
              </a:ln>
              <a:solidFill>
                <a:prstClr val="black"/>
              </a:solidFill>
              <a:effectLst/>
              <a:uLnTx/>
              <a:uFillTx/>
              <a:latin typeface="Arial"/>
              <a:cs typeface="Arial"/>
            </a:endParaRPr>
          </a:p>
          <a:p>
            <a:pPr marL="285750" marR="0" lvl="0" indent="-285750" algn="l" defTabSz="457200" rtl="0" eaLnBrk="1" fontAlgn="auto" latinLnBrk="0" hangingPunct="1">
              <a:lnSpc>
                <a:spcPct val="100000"/>
              </a:lnSpc>
              <a:spcBef>
                <a:spcPts val="0"/>
              </a:spcBef>
              <a:spcAft>
                <a:spcPts val="1200"/>
              </a:spcAft>
              <a:buClr>
                <a:srgbClr val="000000"/>
              </a:buClr>
              <a:buSzPct val="100000"/>
              <a:buFont typeface="Arial,Sans-Serif"/>
              <a:buChar char="•"/>
              <a:tabLst/>
              <a:defRPr/>
            </a:pPr>
            <a:r>
              <a:rPr kumimoji="0" lang="en-US" sz="1600" b="0" i="0" u="none" strike="noStrike" kern="1200" cap="none" spc="0" normalizeH="0" baseline="0" noProof="0">
                <a:ln>
                  <a:noFill/>
                </a:ln>
                <a:solidFill>
                  <a:prstClr val="black"/>
                </a:solidFill>
                <a:effectLst/>
                <a:uLnTx/>
                <a:uFillTx/>
                <a:latin typeface="Arial"/>
                <a:cs typeface="Arial"/>
              </a:rPr>
              <a:t>PwC worked with Harvey to take the platform to market to help clients further streamline their in-house legal processes. PwC also looked to develop and train its own proprietary AI models with Harvey to create customized products and services for its own use cases and for clients across Legal Business Solutions.</a:t>
            </a:r>
            <a:endParaRPr lang="en-US" sz="1600" b="0" i="0" u="none" strike="noStrike" kern="1200" cap="none" spc="0" normalizeH="0" baseline="0" noProof="0">
              <a:ln>
                <a:noFill/>
              </a:ln>
              <a:solidFill>
                <a:prstClr val="black"/>
              </a:solidFill>
              <a:effectLst/>
              <a:uLnTx/>
              <a:uFillTx/>
              <a:latin typeface="Arial"/>
              <a:cs typeface="Arial"/>
            </a:endParaRPr>
          </a:p>
          <a:p>
            <a:pPr marL="285750" marR="0" lvl="0" indent="-285750" algn="l" defTabSz="457200" rtl="0" eaLnBrk="1" fontAlgn="auto" latinLnBrk="0" hangingPunct="1">
              <a:lnSpc>
                <a:spcPct val="100000"/>
              </a:lnSpc>
              <a:spcBef>
                <a:spcPts val="0"/>
              </a:spcBef>
              <a:spcAft>
                <a:spcPts val="0"/>
              </a:spcAft>
              <a:buClr>
                <a:srgbClr val="000000"/>
              </a:buClr>
              <a:buSzPct val="100000"/>
              <a:buFont typeface="Arial"/>
              <a:buChar char="•"/>
              <a:tabLst/>
              <a:defRPr/>
            </a:pPr>
            <a:r>
              <a:rPr kumimoji="0" lang="en-US" sz="1600" b="0" i="0" u="none" strike="noStrike" kern="1200" cap="none" spc="0" normalizeH="0" baseline="0" noProof="0">
                <a:ln>
                  <a:noFill/>
                </a:ln>
                <a:solidFill>
                  <a:prstClr val="black"/>
                </a:solidFill>
                <a:effectLst/>
                <a:uLnTx/>
                <a:uFillTx/>
                <a:latin typeface="Arial"/>
                <a:cs typeface="Arial"/>
              </a:rPr>
              <a:t>The use of Generative AI democratized information access and enhanced the ability of PwC’s network of more than 4,000 legal professionals to deliver human-led and technology-enabled legal solutions in a range of areas, including contract analysis, regulatory compliance, claims management, due diligence, and broader legal advisory and legal consulting services.</a:t>
            </a:r>
            <a:endParaRPr lang="en-US" sz="1600" b="0" i="0" u="none" strike="noStrike" kern="1200" cap="none" spc="0" normalizeH="0" baseline="0" noProof="0">
              <a:ln>
                <a:noFill/>
              </a:ln>
              <a:solidFill>
                <a:prstClr val="black"/>
              </a:solidFill>
              <a:effectLst/>
              <a:uLnTx/>
              <a:uFillTx/>
              <a:latin typeface="Arial"/>
              <a:cs typeface="Arial"/>
            </a:endParaRPr>
          </a:p>
        </p:txBody>
      </p:sp>
      <p:pic>
        <p:nvPicPr>
          <p:cNvPr id="5" name="Picture 4" descr="A person looking at a tablet&#10;&#10;Description automatically generated">
            <a:extLst>
              <a:ext uri="{FF2B5EF4-FFF2-40B4-BE49-F238E27FC236}">
                <a16:creationId xmlns:a16="http://schemas.microsoft.com/office/drawing/2014/main" id="{F36498D3-7A1C-68D1-A951-B81C0F72F51E}"/>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62844" y="2174009"/>
            <a:ext cx="3693348" cy="3483894"/>
          </a:xfrm>
          <a:prstGeom prst="rect">
            <a:avLst/>
          </a:prstGeom>
          <a:ln>
            <a:solidFill>
              <a:srgbClr val="6F7878"/>
            </a:solidFill>
          </a:ln>
        </p:spPr>
      </p:pic>
      <p:sp>
        <p:nvSpPr>
          <p:cNvPr id="3" name="TextBox 1">
            <a:extLst>
              <a:ext uri="{FF2B5EF4-FFF2-40B4-BE49-F238E27FC236}">
                <a16:creationId xmlns:a16="http://schemas.microsoft.com/office/drawing/2014/main" id="{35D4D8C6-F9D3-6C07-2F49-D5DF73CA6EBB}"/>
              </a:ext>
            </a:extLst>
          </p:cNvPr>
          <p:cNvSpPr txBox="1"/>
          <p:nvPr/>
        </p:nvSpPr>
        <p:spPr>
          <a:xfrm>
            <a:off x="460131" y="6079881"/>
            <a:ext cx="9217267" cy="261610"/>
          </a:xfrm>
          <a:prstGeom prst="rect">
            <a:avLst/>
          </a:prstGeom>
          <a:noFill/>
        </p:spPr>
        <p:txBody>
          <a:bodyPr rot="0" spcFirstLastPara="0" vert="horz" wrap="square" lIns="0" tIns="45720" rIns="0" bIns="45720" numCol="1" spcCol="0" rtlCol="0" fromWordArt="0" anchor="t" anchorCtr="0" forceAA="0" compatLnSpc="1">
            <a:prstTxWarp prst="textNoShape">
              <a:avLst/>
            </a:prstTxWarp>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spcBef>
                <a:spcPts val="600"/>
              </a:spcBef>
            </a:pPr>
            <a:r>
              <a:rPr lang="LID4096" sz="1100">
                <a:solidFill>
                  <a:srgbClr val="6F7878"/>
                </a:solidFill>
                <a:cs typeface="Arial"/>
              </a:rPr>
              <a:t>Source:</a:t>
            </a:r>
            <a:r>
              <a:rPr lang="en-US" sz="1100">
                <a:solidFill>
                  <a:srgbClr val="6F7878"/>
                </a:solidFill>
                <a:cs typeface="Arial"/>
              </a:rPr>
              <a:t> </a:t>
            </a:r>
            <a:r>
              <a:rPr lang="en-US" sz="1100">
                <a:solidFill>
                  <a:srgbClr val="6F7878"/>
                </a:solidFill>
                <a:cs typeface="Arial"/>
                <a:hlinkClick r:id="rId3"/>
              </a:rPr>
              <a:t>PwC Announces Strategic Alliance With Harvey, Positioning PwC’s Legal Business Solutions at the Forefront of Legal Generative AI</a:t>
            </a:r>
            <a:r>
              <a:rPr lang="en-US" sz="1100">
                <a:solidFill>
                  <a:srgbClr val="6F7878"/>
                </a:solidFill>
                <a:cs typeface="Arial"/>
              </a:rPr>
              <a:t>, PWC.</a:t>
            </a:r>
          </a:p>
        </p:txBody>
      </p:sp>
    </p:spTree>
    <p:extLst>
      <p:ext uri="{BB962C8B-B14F-4D97-AF65-F5344CB8AC3E}">
        <p14:creationId xmlns:p14="http://schemas.microsoft.com/office/powerpoint/2010/main" val="383954091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EC6778-F0B7-E083-CB6E-8AE9D0DE5D6F}"/>
              </a:ext>
            </a:extLst>
          </p:cNvPr>
          <p:cNvSpPr>
            <a:spLocks noGrp="1"/>
          </p:cNvSpPr>
          <p:nvPr>
            <p:ph type="title"/>
          </p:nvPr>
        </p:nvSpPr>
        <p:spPr/>
        <p:txBody>
          <a:bodyPr/>
          <a:lstStyle/>
          <a:p>
            <a:r>
              <a:rPr kumimoji="0" lang="en-US" sz="3200" b="1" i="0" u="none" strike="noStrike" kern="1200" cap="none" spc="0" normalizeH="0" baseline="0" noProof="0">
                <a:ln>
                  <a:noFill/>
                </a:ln>
                <a:solidFill>
                  <a:prstClr val="white"/>
                </a:solidFill>
                <a:effectLst/>
                <a:uLnTx/>
                <a:uFillTx/>
                <a:latin typeface="Arial Black"/>
                <a:ea typeface="+mn-ea"/>
                <a:cs typeface="Arial Black" panose="020B0604020202020204" pitchFamily="34" charset="0"/>
              </a:rPr>
              <a:t>CarMax</a:t>
            </a:r>
            <a:r>
              <a:rPr lang="en-US" sz="3200" b="1">
                <a:solidFill>
                  <a:schemeClr val="bg1"/>
                </a:solidFill>
                <a:latin typeface="Arial Black"/>
                <a:cs typeface="Arial Black" panose="020B0604020202020204" pitchFamily="34" charset="0"/>
              </a:rPr>
              <a:t> </a:t>
            </a:r>
            <a:r>
              <a:rPr lang="en-US" sz="3200">
                <a:solidFill>
                  <a:schemeClr val="bg1"/>
                </a:solidFill>
                <a:latin typeface="Arial"/>
                <a:cs typeface="Arial"/>
              </a:rPr>
              <a:t>|</a:t>
            </a:r>
            <a:r>
              <a:rPr lang="en-US" sz="3200" b="1">
                <a:solidFill>
                  <a:schemeClr val="bg1"/>
                </a:solidFill>
                <a:latin typeface="Arial Black"/>
                <a:cs typeface="Arial Black" panose="020B0604020202020204" pitchFamily="34" charset="0"/>
              </a:rPr>
              <a:t> </a:t>
            </a:r>
            <a:r>
              <a:rPr lang="en-US">
                <a:solidFill>
                  <a:prstClr val="white"/>
                </a:solidFill>
                <a:latin typeface="Arial"/>
                <a:ea typeface="+mn-ea"/>
                <a:cs typeface="Arial"/>
              </a:rPr>
              <a:t>C</a:t>
            </a:r>
            <a:r>
              <a:rPr kumimoji="0" lang="en-US" sz="3200" b="0" i="0" u="none" strike="noStrike" kern="1200" cap="none" spc="0" normalizeH="0" baseline="0" noProof="0" err="1">
                <a:ln>
                  <a:noFill/>
                </a:ln>
                <a:solidFill>
                  <a:prstClr val="white"/>
                </a:solidFill>
                <a:effectLst/>
                <a:uLnTx/>
                <a:uFillTx/>
                <a:latin typeface="Arial"/>
                <a:ea typeface="+mn-ea"/>
                <a:cs typeface="Arial"/>
              </a:rPr>
              <a:t>ustomer</a:t>
            </a:r>
            <a:r>
              <a:rPr kumimoji="0" lang="en-US" sz="3200" b="0" i="0" u="none" strike="noStrike" kern="1200" cap="none" spc="0" normalizeH="0" baseline="0" noProof="0">
                <a:ln>
                  <a:noFill/>
                </a:ln>
                <a:solidFill>
                  <a:prstClr val="white"/>
                </a:solidFill>
                <a:effectLst/>
                <a:uLnTx/>
                <a:uFillTx/>
                <a:latin typeface="Arial"/>
                <a:ea typeface="+mn-ea"/>
                <a:cs typeface="Arial"/>
              </a:rPr>
              <a:t> Experience</a:t>
            </a:r>
            <a:endParaRPr lang="en-US"/>
          </a:p>
        </p:txBody>
      </p:sp>
      <p:sp>
        <p:nvSpPr>
          <p:cNvPr id="4" name="Google Shape;428;p3">
            <a:extLst>
              <a:ext uri="{FF2B5EF4-FFF2-40B4-BE49-F238E27FC236}">
                <a16:creationId xmlns:a16="http://schemas.microsoft.com/office/drawing/2014/main" id="{BCB6B5DA-A792-D0FA-49E2-A6C1A171A126}"/>
              </a:ext>
            </a:extLst>
          </p:cNvPr>
          <p:cNvSpPr txBox="1"/>
          <p:nvPr/>
        </p:nvSpPr>
        <p:spPr>
          <a:xfrm>
            <a:off x="4495801" y="1844675"/>
            <a:ext cx="7242174" cy="4144963"/>
          </a:xfrm>
          <a:prstGeom prst="rect">
            <a:avLst/>
          </a:prstGeom>
          <a:solidFill>
            <a:srgbClr val="F4F4F4"/>
          </a:solidFill>
          <a:ln>
            <a:noFill/>
          </a:ln>
        </p:spPr>
        <p:txBody>
          <a:bodyPr spcFirstLastPara="1" wrap="square" lIns="182880" tIns="182880" rIns="182880" bIns="182880" anchor="ctr" anchorCtr="0">
            <a:noAutofit/>
          </a:bodyPr>
          <a:lstStyle>
            <a:defPPr>
              <a:defRPr lang="en-US"/>
            </a:defPPr>
            <a:lvl1pPr marR="0" lvl="0">
              <a:lnSpc>
                <a:spcPct val="100000"/>
              </a:lnSpc>
              <a:spcBef>
                <a:spcPts val="0"/>
              </a:spcBef>
              <a:spcAft>
                <a:spcPts val="1200"/>
              </a:spcAft>
              <a:buClr>
                <a:srgbClr val="000000"/>
              </a:buClr>
              <a:buSzPts val="2400"/>
              <a:defRPr sz="2000" b="0" i="0" u="none" strike="noStrike" cap="none">
                <a:latin typeface="Arial"/>
                <a:ea typeface="Arial"/>
                <a:cs typeface="Arial"/>
              </a:defRPr>
            </a:lvl1pPr>
          </a:lstStyle>
          <a:p>
            <a:pPr marL="285750" marR="0" lvl="0" indent="-285750" algn="l" defTabSz="457200" rtl="0" eaLnBrk="1" fontAlgn="auto" latinLnBrk="0" hangingPunct="1">
              <a:lnSpc>
                <a:spcPct val="100000"/>
              </a:lnSpc>
              <a:spcBef>
                <a:spcPts val="0"/>
              </a:spcBef>
              <a:spcAft>
                <a:spcPts val="1200"/>
              </a:spcAft>
              <a:buClr>
                <a:srgbClr val="000000"/>
              </a:buClr>
              <a:buSzPct val="100000"/>
              <a:buFont typeface="Arial"/>
              <a:buChar char="•"/>
              <a:tabLst/>
              <a:defRPr/>
            </a:pPr>
            <a:r>
              <a:rPr kumimoji="0" lang="en-US" sz="1600" b="0" i="0" u="none" strike="noStrike" kern="1200" cap="none" spc="0" normalizeH="0" baseline="0" noProof="0">
                <a:ln>
                  <a:noFill/>
                </a:ln>
                <a:solidFill>
                  <a:prstClr val="black"/>
                </a:solidFill>
                <a:effectLst/>
                <a:uLnTx/>
                <a:uFillTx/>
                <a:latin typeface="Arial"/>
                <a:cs typeface="Arial"/>
              </a:rPr>
              <a:t>The omnichannel used-car retailer is increasing customer prospecting efforts and enhancing the customer experience through its adoption of Azure </a:t>
            </a:r>
            <a:r>
              <a:rPr kumimoji="0" lang="en-US" sz="1600" b="0" i="0" u="none" strike="noStrike" kern="1200" cap="none" spc="0" normalizeH="0" baseline="0" noProof="0" err="1">
                <a:ln>
                  <a:noFill/>
                </a:ln>
                <a:solidFill>
                  <a:prstClr val="black"/>
                </a:solidFill>
                <a:effectLst/>
                <a:uLnTx/>
                <a:uFillTx/>
                <a:latin typeface="Arial"/>
                <a:cs typeface="Arial"/>
              </a:rPr>
              <a:t>OpenAI</a:t>
            </a:r>
            <a:r>
              <a:rPr kumimoji="0" lang="en-US" sz="1600" b="0" i="0" u="none" strike="noStrike" kern="1200" cap="none" spc="0" normalizeH="0" baseline="0" noProof="0">
                <a:ln>
                  <a:noFill/>
                </a:ln>
                <a:solidFill>
                  <a:prstClr val="black"/>
                </a:solidFill>
                <a:effectLst/>
                <a:uLnTx/>
                <a:uFillTx/>
                <a:latin typeface="Arial"/>
                <a:cs typeface="Arial"/>
              </a:rPr>
              <a:t> and the language models behind </a:t>
            </a:r>
            <a:r>
              <a:rPr kumimoji="0" lang="en-US" sz="1600" b="0" i="0" u="none" strike="noStrike" kern="1200" cap="none" spc="0" normalizeH="0" baseline="0" noProof="0" err="1">
                <a:ln>
                  <a:noFill/>
                </a:ln>
                <a:solidFill>
                  <a:prstClr val="black"/>
                </a:solidFill>
                <a:effectLst/>
                <a:uLnTx/>
                <a:uFillTx/>
                <a:latin typeface="Arial"/>
                <a:cs typeface="Arial"/>
              </a:rPr>
              <a:t>ChatGPT</a:t>
            </a:r>
            <a:r>
              <a:rPr kumimoji="0" lang="en-US" sz="1600" b="0" i="0" u="none" strike="noStrike" kern="1200" cap="none" spc="0" normalizeH="0" baseline="0" noProof="0">
                <a:ln>
                  <a:noFill/>
                </a:ln>
                <a:solidFill>
                  <a:prstClr val="black"/>
                </a:solidFill>
                <a:effectLst/>
                <a:uLnTx/>
                <a:uFillTx/>
                <a:latin typeface="Arial"/>
                <a:cs typeface="Arial"/>
              </a:rPr>
              <a:t>.</a:t>
            </a:r>
          </a:p>
          <a:p>
            <a:pPr marL="285750" marR="0" lvl="0" indent="-285750" algn="l" defTabSz="457200" rtl="0" eaLnBrk="1" fontAlgn="auto" latinLnBrk="0" hangingPunct="1">
              <a:lnSpc>
                <a:spcPct val="100000"/>
              </a:lnSpc>
              <a:spcBef>
                <a:spcPts val="0"/>
              </a:spcBef>
              <a:spcAft>
                <a:spcPts val="1200"/>
              </a:spcAft>
              <a:buClr>
                <a:srgbClr val="000000"/>
              </a:buClr>
              <a:buSzPct val="100000"/>
              <a:buFont typeface="Arial,Sans-Serif"/>
              <a:buChar char="•"/>
              <a:tabLst/>
              <a:defRPr/>
            </a:pPr>
            <a:r>
              <a:rPr kumimoji="0" lang="en-US" sz="1600" b="0" i="0" u="none" strike="noStrike" kern="1200" cap="none" spc="0" normalizeH="0" baseline="0" noProof="0">
                <a:ln>
                  <a:noFill/>
                </a:ln>
                <a:solidFill>
                  <a:prstClr val="black"/>
                </a:solidFill>
                <a:effectLst/>
                <a:uLnTx/>
                <a:uFillTx/>
                <a:latin typeface="Arial"/>
                <a:cs typeface="Arial"/>
              </a:rPr>
              <a:t>The CarMax team employed GPT 3.5’s enhanced “iteration on prompts” to feed scrubbed and formatted data for thousands of used cars into a DaVinci model. Following that, a small dataset was sent for editing and fine-tuning and the content was pumped into the DaVinci model for mass publishing and consumer consumption, enabling better search and transparent information to the users. </a:t>
            </a:r>
          </a:p>
          <a:p>
            <a:pPr marL="285750" marR="0" lvl="0" indent="-285750" algn="l" defTabSz="457200" rtl="0" eaLnBrk="1" fontAlgn="auto" latinLnBrk="0" hangingPunct="1">
              <a:lnSpc>
                <a:spcPct val="100000"/>
              </a:lnSpc>
              <a:spcBef>
                <a:spcPts val="0"/>
              </a:spcBef>
              <a:spcAft>
                <a:spcPts val="0"/>
              </a:spcAft>
              <a:buClr>
                <a:srgbClr val="000000"/>
              </a:buClr>
              <a:buSzPct val="100000"/>
              <a:buFont typeface="Arial,Sans-Serif"/>
              <a:buChar char="•"/>
              <a:tabLst/>
              <a:defRPr/>
            </a:pPr>
            <a:r>
              <a:rPr kumimoji="0" lang="en-US" sz="1600" b="0" i="0" u="none" strike="noStrike" kern="1200" cap="none" spc="0" normalizeH="0" baseline="0" noProof="0">
                <a:ln>
                  <a:noFill/>
                </a:ln>
                <a:solidFill>
                  <a:prstClr val="black"/>
                </a:solidFill>
                <a:effectLst/>
                <a:uLnTx/>
                <a:uFillTx/>
                <a:latin typeface="Arial"/>
                <a:cs typeface="Arial"/>
              </a:rPr>
              <a:t>The use of Generative AI resulted in an increase in their customer engagement and traffic and the company was also able to realize IT cost benefits, in addition to content creation savings.</a:t>
            </a:r>
          </a:p>
        </p:txBody>
      </p:sp>
      <p:pic>
        <p:nvPicPr>
          <p:cNvPr id="5" name="Picture 4" descr="A person holding a cell phone&#10;&#10;Description automatically generated">
            <a:extLst>
              <a:ext uri="{FF2B5EF4-FFF2-40B4-BE49-F238E27FC236}">
                <a16:creationId xmlns:a16="http://schemas.microsoft.com/office/drawing/2014/main" id="{2BD56A36-C690-43CC-18D6-8744414E735C}"/>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69392" y="2521059"/>
            <a:ext cx="3693348" cy="2469417"/>
          </a:xfrm>
          <a:prstGeom prst="rect">
            <a:avLst/>
          </a:prstGeom>
          <a:ln>
            <a:solidFill>
              <a:srgbClr val="6F7878"/>
            </a:solidFill>
          </a:ln>
        </p:spPr>
      </p:pic>
      <p:sp>
        <p:nvSpPr>
          <p:cNvPr id="3" name="TextBox 1">
            <a:extLst>
              <a:ext uri="{FF2B5EF4-FFF2-40B4-BE49-F238E27FC236}">
                <a16:creationId xmlns:a16="http://schemas.microsoft.com/office/drawing/2014/main" id="{BAF71220-9D42-2A48-D402-974601A0B7D3}"/>
              </a:ext>
            </a:extLst>
          </p:cNvPr>
          <p:cNvSpPr txBox="1"/>
          <p:nvPr/>
        </p:nvSpPr>
        <p:spPr>
          <a:xfrm>
            <a:off x="466679" y="6081132"/>
            <a:ext cx="9085632" cy="261610"/>
          </a:xfrm>
          <a:prstGeom prst="rect">
            <a:avLst/>
          </a:prstGeom>
          <a:noFill/>
        </p:spPr>
        <p:txBody>
          <a:bodyPr rot="0" spcFirstLastPara="0" vert="horz" wrap="square" lIns="0" tIns="45720" rIns="0" bIns="45720" numCol="1" spcCol="0" rtlCol="0" fromWordArt="0" anchor="t" anchorCtr="0" forceAA="0" compatLnSpc="1">
            <a:prstTxWarp prst="textNoShape">
              <a:avLst/>
            </a:prstTxWarp>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spcBef>
                <a:spcPts val="600"/>
              </a:spcBef>
            </a:pPr>
            <a:r>
              <a:rPr lang="LID4096" sz="1100">
                <a:solidFill>
                  <a:srgbClr val="6F7878"/>
                </a:solidFill>
                <a:cs typeface="Arial"/>
              </a:rPr>
              <a:t>Source:</a:t>
            </a:r>
            <a:r>
              <a:rPr lang="en-US" sz="1100">
                <a:solidFill>
                  <a:srgbClr val="6F7878"/>
                </a:solidFill>
                <a:cs typeface="Arial"/>
              </a:rPr>
              <a:t> </a:t>
            </a:r>
            <a:r>
              <a:rPr lang="en-US" sz="1100">
                <a:solidFill>
                  <a:srgbClr val="6F7878"/>
                </a:solidFill>
                <a:cs typeface="Arial"/>
                <a:hlinkClick r:id="rId3"/>
              </a:rPr>
              <a:t>Build: Azure OpenAI Service Helps Customers Accelerate Innovation With Large AI Models; Microsoft Expands Availability</a:t>
            </a:r>
            <a:r>
              <a:rPr lang="en-US" sz="1100">
                <a:solidFill>
                  <a:srgbClr val="6F7878"/>
                </a:solidFill>
                <a:cs typeface="Arial"/>
              </a:rPr>
              <a:t>, Microsoft.</a:t>
            </a:r>
          </a:p>
        </p:txBody>
      </p:sp>
    </p:spTree>
    <p:extLst>
      <p:ext uri="{BB962C8B-B14F-4D97-AF65-F5344CB8AC3E}">
        <p14:creationId xmlns:p14="http://schemas.microsoft.com/office/powerpoint/2010/main" val="202721316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03D89384-F2E8-D7B3-B385-82ACA6B468CB}"/>
              </a:ext>
            </a:extLst>
          </p:cNvPr>
          <p:cNvSpPr txBox="1"/>
          <p:nvPr/>
        </p:nvSpPr>
        <p:spPr>
          <a:xfrm>
            <a:off x="647700" y="1666677"/>
            <a:ext cx="11084052" cy="3893863"/>
          </a:xfrm>
          <a:prstGeom prst="rect">
            <a:avLst/>
          </a:prstGeom>
          <a:noFill/>
        </p:spPr>
        <p:txBody>
          <a:bodyPr wrap="square" lIns="0" tIns="45720" rIns="457200" bIns="45720" numCol="2" spcCol="457200" anchor="ctr" anchorCtr="0">
            <a:noAutofit/>
          </a:bodyPr>
          <a:lstStyle/>
          <a:p>
            <a:pPr marL="228600" marR="0" lvl="0" indent="-228600" algn="l" defTabSz="457200" rtl="0" eaLnBrk="1" fontAlgn="auto" latinLnBrk="0" hangingPunct="1">
              <a:lnSpc>
                <a:spcPct val="100000"/>
              </a:lnSpc>
              <a:spcBef>
                <a:spcPts val="0"/>
              </a:spcBef>
              <a:spcAft>
                <a:spcPts val="1200"/>
              </a:spcAft>
              <a:buClrTx/>
              <a:buSzPct val="100000"/>
              <a:buFont typeface="Arial" panose="020B0604020202020204" pitchFamily="34" charset="0"/>
              <a:buChar char="•"/>
              <a:tabLst/>
              <a:defRPr/>
            </a:pPr>
            <a:r>
              <a:rPr kumimoji="0" lang="en-NL" sz="1800" b="0" i="0" u="none" strike="noStrike" kern="1200" cap="none" spc="0" normalizeH="0" baseline="0" noProof="0">
                <a:ln>
                  <a:noFill/>
                </a:ln>
                <a:solidFill>
                  <a:prstClr val="black"/>
                </a:solidFill>
                <a:effectLst/>
                <a:uLnTx/>
                <a:uFillTx/>
                <a:latin typeface="Arial" panose="020B0604020202020204"/>
                <a:ea typeface="+mn-ea"/>
                <a:cs typeface="+mn-cs"/>
              </a:rPr>
              <a:t>Create a prioritized matrix of </a:t>
            </a:r>
            <a:r>
              <a:rPr kumimoji="0" lang="en-NL" sz="1800" b="0" i="0" u="none" strike="noStrike" kern="1200" cap="none" spc="0" normalizeH="0" baseline="0" noProof="0" err="1">
                <a:ln>
                  <a:noFill/>
                </a:ln>
                <a:solidFill>
                  <a:prstClr val="black"/>
                </a:solidFill>
                <a:effectLst/>
                <a:uLnTx/>
                <a:uFillTx/>
                <a:latin typeface="Arial" panose="020B0604020202020204"/>
                <a:ea typeface="+mn-ea"/>
                <a:cs typeface="+mn-cs"/>
              </a:rPr>
              <a:t>GenAI</a:t>
            </a:r>
            <a:r>
              <a:rPr kumimoji="0" lang="en-NL" sz="1800" b="0" i="0" u="none" strike="noStrike" kern="1200" cap="none" spc="0" normalizeH="0" baseline="0" noProof="0">
                <a:ln>
                  <a:noFill/>
                </a:ln>
                <a:solidFill>
                  <a:prstClr val="black"/>
                </a:solidFill>
                <a:effectLst/>
                <a:uLnTx/>
                <a:uFillTx/>
                <a:latin typeface="Arial" panose="020B0604020202020204"/>
                <a:ea typeface="+mn-ea"/>
                <a:cs typeface="+mn-cs"/>
              </a:rPr>
              <a:t> use cases in your industry vertical based on technical feasibility and tangible business value. Identify business functions and tasks with immediate impact and savings. Outline a timeframe for piloting, deployment and production across these use cases.​</a:t>
            </a: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Arial"/>
            </a:endParaRPr>
          </a:p>
          <a:p>
            <a:pPr marL="228600" marR="0" lvl="0" indent="-228600" algn="l" defTabSz="457200" rtl="0" eaLnBrk="1" fontAlgn="auto" latinLnBrk="0" hangingPunct="1">
              <a:lnSpc>
                <a:spcPct val="100000"/>
              </a:lnSpc>
              <a:spcBef>
                <a:spcPts val="0"/>
              </a:spcBef>
              <a:spcAft>
                <a:spcPts val="1200"/>
              </a:spcAft>
              <a:buClrTx/>
              <a:buSzPct val="100000"/>
              <a:buFont typeface="Arial" panose="020B0604020202020204" pitchFamily="34" charset="0"/>
              <a:buChar char="•"/>
              <a:tabLst/>
              <a:defRPr/>
            </a:pPr>
            <a:r>
              <a:rPr kumimoji="0" lang="en-NL" sz="1800" b="0" i="0" u="none" strike="noStrike" kern="1200" cap="none" spc="0" normalizeH="0" baseline="0" noProof="0">
                <a:ln>
                  <a:noFill/>
                </a:ln>
                <a:solidFill>
                  <a:prstClr val="black"/>
                </a:solidFill>
                <a:effectLst/>
                <a:uLnTx/>
                <a:uFillTx/>
                <a:latin typeface="Arial" panose="020B0604020202020204"/>
                <a:ea typeface="+mn-ea"/>
                <a:cs typeface="+mn-cs"/>
              </a:rPr>
              <a:t>Quantify the business value of generative AI using both technical and business metrics and measure it early and in a consistent manner. ​</a:t>
            </a:r>
            <a:endParaRPr kumimoji="0" lang="en-NL" sz="1800" b="0" i="0" u="none" strike="noStrike" kern="1200" cap="none" spc="0" normalizeH="0" baseline="0" noProof="0">
              <a:ln>
                <a:noFill/>
              </a:ln>
              <a:solidFill>
                <a:prstClr val="black"/>
              </a:solidFill>
              <a:effectLst/>
              <a:uLnTx/>
              <a:uFillTx/>
              <a:latin typeface="Arial" panose="020B0604020202020204"/>
              <a:ea typeface="+mn-ea"/>
              <a:cs typeface="Arial"/>
            </a:endParaRPr>
          </a:p>
          <a:p>
            <a:pPr marL="228600" marR="0" lvl="0" indent="-228600" algn="l" defTabSz="457200" rtl="0" eaLnBrk="1" fontAlgn="auto" latinLnBrk="0" hangingPunct="1">
              <a:lnSpc>
                <a:spcPct val="100000"/>
              </a:lnSpc>
              <a:spcBef>
                <a:spcPts val="0"/>
              </a:spcBef>
              <a:spcAft>
                <a:spcPts val="1200"/>
              </a:spcAft>
              <a:buClrTx/>
              <a:buSzPct val="100000"/>
              <a:buFont typeface="Arial" panose="020B0604020202020204" pitchFamily="34" charset="0"/>
              <a:buChar char="•"/>
              <a:tabLst/>
              <a:defRPr/>
            </a:pPr>
            <a:r>
              <a:rPr kumimoji="0" lang="en-NL" sz="1800" b="0" i="0" u="none" strike="noStrike" kern="1200" cap="none" spc="0" normalizeH="0" baseline="0" noProof="0">
                <a:ln>
                  <a:noFill/>
                </a:ln>
                <a:solidFill>
                  <a:prstClr val="black"/>
                </a:solidFill>
                <a:effectLst/>
                <a:uLnTx/>
                <a:uFillTx/>
                <a:latin typeface="Arial" panose="020B0604020202020204"/>
                <a:ea typeface="+mn-ea"/>
                <a:cs typeface="+mn-cs"/>
              </a:rPr>
              <a:t>Employ a change management approach that prioritizes employee training and well-being. Do so by equipping employees with the knowledge to use </a:t>
            </a:r>
            <a:r>
              <a:rPr kumimoji="0" lang="en-NL" sz="1800" b="0" i="0" u="none" strike="noStrike" kern="1200" cap="none" spc="0" normalizeH="0" baseline="0" noProof="0" err="1">
                <a:ln>
                  <a:noFill/>
                </a:ln>
                <a:solidFill>
                  <a:prstClr val="black"/>
                </a:solidFill>
                <a:effectLst/>
                <a:uLnTx/>
                <a:uFillTx/>
                <a:latin typeface="Arial" panose="020B0604020202020204"/>
                <a:ea typeface="+mn-ea"/>
                <a:cs typeface="+mn-cs"/>
              </a:rPr>
              <a:t>GenAI</a:t>
            </a:r>
            <a:r>
              <a:rPr kumimoji="0" lang="en-NL" sz="1800" b="0" i="0" u="none" strike="noStrike" kern="1200" cap="none" spc="0" normalizeH="0" baseline="0" noProof="0">
                <a:ln>
                  <a:noFill/>
                </a:ln>
                <a:solidFill>
                  <a:prstClr val="black"/>
                </a:solidFill>
                <a:effectLst/>
                <a:uLnTx/>
                <a:uFillTx/>
                <a:latin typeface="Arial" panose="020B0604020202020204"/>
                <a:ea typeface="+mn-ea"/>
                <a:cs typeface="+mn-cs"/>
              </a:rPr>
              <a:t> tools safely and confidently, while showing them that these tools will help them automate routine tasks. ​</a:t>
            </a:r>
            <a:endParaRPr kumimoji="0" lang="en-NL" sz="1800" b="0" i="0" u="none" strike="noStrike" kern="1200" cap="none" spc="0" normalizeH="0" baseline="0" noProof="0">
              <a:ln>
                <a:noFill/>
              </a:ln>
              <a:solidFill>
                <a:prstClr val="black"/>
              </a:solidFill>
              <a:effectLst/>
              <a:uLnTx/>
              <a:uFillTx/>
              <a:latin typeface="Arial" panose="020B0604020202020204"/>
              <a:ea typeface="+mn-ea"/>
              <a:cs typeface="Arial"/>
            </a:endParaRPr>
          </a:p>
          <a:p>
            <a:pPr marL="228600" marR="0" lvl="0" indent="-228600" algn="l" defTabSz="457200" rtl="0" eaLnBrk="1" fontAlgn="auto" latinLnBrk="0" hangingPunct="1">
              <a:lnSpc>
                <a:spcPct val="100000"/>
              </a:lnSpc>
              <a:spcBef>
                <a:spcPts val="0"/>
              </a:spcBef>
              <a:spcAft>
                <a:spcPts val="1200"/>
              </a:spcAft>
              <a:buClrTx/>
              <a:buSzPct val="100000"/>
              <a:buFont typeface="Arial" panose="020B0604020202020204" pitchFamily="34" charset="0"/>
              <a:buChar char="•"/>
              <a:tabLst/>
              <a:defRPr/>
            </a:pPr>
            <a:r>
              <a:rPr kumimoji="0" lang="en-NL" sz="1800" b="0" i="0" u="none" strike="noStrike" kern="1200" cap="none" spc="0" normalizeH="0" baseline="0" noProof="0">
                <a:ln>
                  <a:noFill/>
                </a:ln>
                <a:solidFill>
                  <a:prstClr val="black"/>
                </a:solidFill>
                <a:effectLst/>
                <a:uLnTx/>
                <a:uFillTx/>
                <a:latin typeface="Arial" panose="020B0604020202020204"/>
                <a:ea typeface="+mn-ea"/>
                <a:cs typeface="+mn-cs"/>
              </a:rPr>
              <a:t>Implement governance to enable democratization in a responsible way </a:t>
            </a:r>
            <a:r>
              <a:rPr lang="en-NL">
                <a:solidFill>
                  <a:prstClr val="black"/>
                </a:solidFill>
                <a:latin typeface="Arial" panose="020B0604020202020204"/>
              </a:rPr>
              <a:t>—</a:t>
            </a:r>
            <a:r>
              <a:rPr kumimoji="0" lang="en-NL" sz="1800" b="0" i="0" u="none" strike="noStrike" kern="1200" cap="none" spc="0" normalizeH="0" baseline="0" noProof="0">
                <a:ln>
                  <a:noFill/>
                </a:ln>
                <a:solidFill>
                  <a:prstClr val="black"/>
                </a:solidFill>
                <a:effectLst/>
                <a:uLnTx/>
                <a:uFillTx/>
                <a:latin typeface="Arial" panose="020B0604020202020204"/>
                <a:ea typeface="+mn-ea"/>
                <a:cs typeface="+mn-cs"/>
              </a:rPr>
              <a:t> ensure there are checks and balances for content accuracy, authenticity and guardrails to prevent intended or unintended consequences of the </a:t>
            </a:r>
            <a:r>
              <a:rPr kumimoji="0" lang="en-NL" sz="1800" b="0" i="0" u="none" strike="noStrike" kern="1200" cap="none" spc="0" normalizeH="0" baseline="0" noProof="0" err="1">
                <a:ln>
                  <a:noFill/>
                </a:ln>
                <a:solidFill>
                  <a:prstClr val="black"/>
                </a:solidFill>
                <a:effectLst/>
                <a:uLnTx/>
                <a:uFillTx/>
                <a:latin typeface="Arial" panose="020B0604020202020204"/>
                <a:ea typeface="+mn-ea"/>
                <a:cs typeface="+mn-cs"/>
              </a:rPr>
              <a:t>GenAI</a:t>
            </a:r>
            <a:r>
              <a:rPr kumimoji="0" lang="en-NL" sz="1800" b="0" i="0" u="none" strike="noStrike" kern="1200" cap="none" spc="0" normalizeH="0" baseline="0" noProof="0">
                <a:ln>
                  <a:noFill/>
                </a:ln>
                <a:solidFill>
                  <a:prstClr val="black"/>
                </a:solidFill>
                <a:effectLst/>
                <a:uLnTx/>
                <a:uFillTx/>
                <a:latin typeface="Arial" panose="020B0604020202020204"/>
                <a:ea typeface="+mn-ea"/>
                <a:cs typeface="+mn-cs"/>
              </a:rPr>
              <a:t> applications with humans in the loop. ​​</a:t>
            </a: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Arial"/>
            </a:endParaRPr>
          </a:p>
        </p:txBody>
      </p:sp>
      <p:sp>
        <p:nvSpPr>
          <p:cNvPr id="2" name="Text Placeholder 1">
            <a:extLst>
              <a:ext uri="{FF2B5EF4-FFF2-40B4-BE49-F238E27FC236}">
                <a16:creationId xmlns:a16="http://schemas.microsoft.com/office/drawing/2014/main" id="{87577D45-4D10-5479-F7DC-F6071CB10D62}"/>
              </a:ext>
            </a:extLst>
          </p:cNvPr>
          <p:cNvSpPr>
            <a:spLocks noGrp="1"/>
          </p:cNvSpPr>
          <p:nvPr>
            <p:ph type="body" sz="quarter" idx="10"/>
          </p:nvPr>
        </p:nvSpPr>
        <p:spPr/>
        <p:txBody>
          <a:bodyPr/>
          <a:lstStyle/>
          <a:p>
            <a:r>
              <a:rPr lang="en-US"/>
              <a:t>Democratized Generative AI</a:t>
            </a:r>
          </a:p>
        </p:txBody>
      </p:sp>
    </p:spTree>
    <p:extLst>
      <p:ext uri="{BB962C8B-B14F-4D97-AF65-F5344CB8AC3E}">
        <p14:creationId xmlns:p14="http://schemas.microsoft.com/office/powerpoint/2010/main" val="401635174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sp>
        <p:nvSpPr>
          <p:cNvPr id="2" name="TextBox 1">
            <a:extLst>
              <a:ext uri="{FF2B5EF4-FFF2-40B4-BE49-F238E27FC236}">
                <a16:creationId xmlns:a16="http://schemas.microsoft.com/office/drawing/2014/main" id="{C61BCA72-99C6-EECE-8F30-41DB32C56D22}"/>
              </a:ext>
            </a:extLst>
          </p:cNvPr>
          <p:cNvSpPr txBox="1"/>
          <p:nvPr/>
        </p:nvSpPr>
        <p:spPr>
          <a:xfrm>
            <a:off x="0" y="1322174"/>
            <a:ext cx="12191999" cy="3371118"/>
          </a:xfrm>
          <a:prstGeom prst="rect">
            <a:avLst/>
          </a:prstGeom>
          <a:solidFill>
            <a:srgbClr val="000000">
              <a:alpha val="78852"/>
            </a:srgbClr>
          </a:solidFill>
          <a:ln>
            <a:noFill/>
          </a:ln>
          <a:effectLst/>
        </p:spPr>
        <p:txBody>
          <a:bodyPr wrap="square" lIns="182880" tIns="91440" rIns="182880" bIns="91440">
            <a:noAutofit/>
          </a:bodyPr>
          <a:lstStyle>
            <a:defPPr>
              <a:defRPr lang="en-US"/>
            </a:defPPr>
            <a:lvl1pPr marL="50800">
              <a:spcBef>
                <a:spcPts val="0"/>
              </a:spcBef>
              <a:spcAft>
                <a:spcPts val="0"/>
              </a:spcAft>
              <a:defRPr sz="2000" b="0" i="0" u="none" strike="noStrike">
                <a:effectLst/>
              </a:defRPr>
            </a:lvl1pPr>
            <a:lvl2pPr marL="0" marR="0" lvl="1">
              <a:lnSpc>
                <a:spcPct val="100000"/>
              </a:lnSpc>
              <a:spcBef>
                <a:spcPts val="0"/>
              </a:spcBef>
              <a:spcAft>
                <a:spcPts val="1200"/>
              </a:spcAft>
              <a:buClr>
                <a:schemeClr val="tx1"/>
              </a:buClr>
              <a:buSzPct val="100000"/>
              <a:defRPr b="0" i="0" u="none" strike="noStrike">
                <a:latin typeface="Arial"/>
                <a:ea typeface="Arial"/>
                <a:cs typeface="Arial"/>
              </a:defRPr>
            </a:lvl2pPr>
          </a:lstStyle>
          <a:p>
            <a:pPr marL="50800" marR="0" lvl="0" indent="0" algn="l" defTabSz="457200" rtl="0" eaLnBrk="1" fontAlgn="auto" latinLnBrk="0" hangingPunct="1">
              <a:lnSpc>
                <a:spcPct val="100000"/>
              </a:lnSpc>
              <a:spcBef>
                <a:spcPts val="0"/>
              </a:spcBef>
              <a:spcAft>
                <a:spcPts val="600"/>
              </a:spcAft>
              <a:buClrTx/>
              <a:buSzTx/>
              <a:buFontTx/>
              <a:buNone/>
              <a:tabLst/>
              <a:defRPr/>
            </a:pPr>
            <a:endParaRPr kumimoji="0" lang="en-US" sz="2200" b="0" i="0" u="none" strike="noStrike" kern="1200" cap="none" spc="0" normalizeH="0" baseline="0" noProof="0">
              <a:ln>
                <a:noFill/>
              </a:ln>
              <a:solidFill>
                <a:prstClr val="white"/>
              </a:solidFill>
              <a:effectLst/>
              <a:uLnTx/>
              <a:uFillTx/>
              <a:latin typeface="Arial"/>
              <a:ea typeface="+mn-ea"/>
              <a:cs typeface="+mn-cs"/>
            </a:endParaRPr>
          </a:p>
        </p:txBody>
      </p:sp>
      <p:sp>
        <p:nvSpPr>
          <p:cNvPr id="10" name="Google Shape;1256;p57">
            <a:extLst>
              <a:ext uri="{FF2B5EF4-FFF2-40B4-BE49-F238E27FC236}">
                <a16:creationId xmlns:a16="http://schemas.microsoft.com/office/drawing/2014/main" id="{EB180540-8C96-62AD-541C-8C749CFFBFA9}"/>
              </a:ext>
            </a:extLst>
          </p:cNvPr>
          <p:cNvSpPr txBox="1"/>
          <p:nvPr/>
        </p:nvSpPr>
        <p:spPr>
          <a:xfrm>
            <a:off x="3294743" y="1966646"/>
            <a:ext cx="5602514" cy="369332"/>
          </a:xfrm>
          <a:prstGeom prst="rect">
            <a:avLst/>
          </a:prstGeom>
          <a:noFill/>
          <a:ln>
            <a:noFill/>
          </a:ln>
        </p:spPr>
        <p:txBody>
          <a:bodyPr spcFirstLastPara="1" wrap="square" lIns="0" tIns="45700" rIns="91425" bIns="45700" anchor="t" anchorCtr="0">
            <a:spAutoFit/>
          </a:bodyPr>
          <a:lstStyle/>
          <a:p>
            <a:pPr marL="0" marR="0" lvl="0" indent="0" algn="ctr" rtl="0">
              <a:lnSpc>
                <a:spcPct val="100000"/>
              </a:lnSpc>
              <a:spcBef>
                <a:spcPts val="0"/>
              </a:spcBef>
              <a:spcAft>
                <a:spcPts val="0"/>
              </a:spcAft>
              <a:buClr>
                <a:srgbClr val="FFFFFF"/>
              </a:buClr>
              <a:buSzPts val="1800"/>
              <a:buFont typeface="Arial"/>
              <a:buNone/>
            </a:pPr>
            <a:r>
              <a:rPr lang="en-US" sz="1800" b="0" i="0" u="none" strike="noStrike" cap="none">
                <a:solidFill>
                  <a:srgbClr val="FFFFFF"/>
                </a:solidFill>
                <a:latin typeface="Arial"/>
                <a:ea typeface="Arial"/>
                <a:cs typeface="Arial"/>
                <a:sym typeface="Arial"/>
              </a:rPr>
              <a:t>Push the Pioneers</a:t>
            </a:r>
            <a:endParaRPr sz="1800" b="0" i="0" u="none" strike="noStrike" cap="none">
              <a:solidFill>
                <a:srgbClr val="FFFFFF"/>
              </a:solidFill>
              <a:latin typeface="Arial"/>
              <a:ea typeface="Arial"/>
              <a:cs typeface="Arial"/>
              <a:sym typeface="Arial"/>
            </a:endParaRPr>
          </a:p>
        </p:txBody>
      </p:sp>
      <p:sp>
        <p:nvSpPr>
          <p:cNvPr id="11" name="Google Shape;1257;p57">
            <a:extLst>
              <a:ext uri="{FF2B5EF4-FFF2-40B4-BE49-F238E27FC236}">
                <a16:creationId xmlns:a16="http://schemas.microsoft.com/office/drawing/2014/main" id="{BB3907FF-67BB-C772-DBF6-5EC16C4DB6E4}"/>
              </a:ext>
            </a:extLst>
          </p:cNvPr>
          <p:cNvSpPr txBox="1"/>
          <p:nvPr/>
        </p:nvSpPr>
        <p:spPr>
          <a:xfrm>
            <a:off x="457200" y="2536746"/>
            <a:ext cx="11276013" cy="443198"/>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rgbClr val="FFFFFF"/>
              </a:buClr>
              <a:buSzPts val="3200"/>
              <a:buFont typeface="Arial Black"/>
              <a:buNone/>
            </a:pPr>
            <a:r>
              <a:rPr lang="en-US" sz="3200" b="0" i="0" u="none" strike="noStrike" cap="none">
                <a:solidFill>
                  <a:srgbClr val="FFFFFF"/>
                </a:solidFill>
                <a:latin typeface="Arial Black"/>
                <a:ea typeface="Arial Black"/>
                <a:cs typeface="Arial Black"/>
                <a:sym typeface="Arial Black"/>
              </a:rPr>
              <a:t>Augmented Connected Workforce</a:t>
            </a:r>
            <a:endParaRPr sz="3200" b="0" i="0" u="none" strike="noStrike" cap="none">
              <a:solidFill>
                <a:srgbClr val="FFFFFF"/>
              </a:solidFill>
              <a:latin typeface="Arial Black"/>
              <a:ea typeface="Arial Black"/>
              <a:cs typeface="Arial Black"/>
              <a:sym typeface="Arial Black"/>
            </a:endParaRPr>
          </a:p>
        </p:txBody>
      </p:sp>
      <p:sp>
        <p:nvSpPr>
          <p:cNvPr id="13" name="Google Shape;1260;p57">
            <a:extLst>
              <a:ext uri="{FF2B5EF4-FFF2-40B4-BE49-F238E27FC236}">
                <a16:creationId xmlns:a16="http://schemas.microsoft.com/office/drawing/2014/main" id="{FAD2313E-0CAA-CFD1-494E-A6DED84B629B}"/>
              </a:ext>
            </a:extLst>
          </p:cNvPr>
          <p:cNvSpPr txBox="1"/>
          <p:nvPr/>
        </p:nvSpPr>
        <p:spPr>
          <a:xfrm>
            <a:off x="1283687" y="3195959"/>
            <a:ext cx="3437439" cy="1200288"/>
          </a:xfrm>
          <a:prstGeom prst="rect">
            <a:avLst/>
          </a:prstGeom>
          <a:noFill/>
          <a:ln>
            <a:noFill/>
          </a:ln>
        </p:spPr>
        <p:txBody>
          <a:bodyPr spcFirstLastPara="1" wrap="square" lIns="0" tIns="45700" rIns="91425" bIns="45700" anchor="t" anchorCtr="0">
            <a:spAutoFit/>
          </a:bodyPr>
          <a:lstStyle/>
          <a:p>
            <a:pPr marL="0" marR="0" lvl="0" indent="0" algn="l" rtl="0">
              <a:lnSpc>
                <a:spcPct val="100000"/>
              </a:lnSpc>
              <a:spcBef>
                <a:spcPts val="0"/>
              </a:spcBef>
              <a:spcAft>
                <a:spcPts val="0"/>
              </a:spcAft>
              <a:buClr>
                <a:srgbClr val="FFFFFF"/>
              </a:buClr>
              <a:buSzPts val="1800"/>
              <a:buFont typeface="Arial"/>
              <a:buNone/>
            </a:pPr>
            <a:r>
              <a:rPr lang="en-US" sz="1800" b="0" i="0" u="none" strike="noStrike" cap="none">
                <a:solidFill>
                  <a:srgbClr val="FFFFFF"/>
                </a:solidFill>
                <a:latin typeface="Arial"/>
                <a:ea typeface="Arial"/>
                <a:cs typeface="Arial"/>
                <a:sym typeface="Arial"/>
              </a:rPr>
              <a:t>Onboarding, training, productivity supported in automated fashion, incl. nudging for performance and well-being</a:t>
            </a:r>
            <a:endParaRPr/>
          </a:p>
        </p:txBody>
      </p:sp>
      <p:sp>
        <p:nvSpPr>
          <p:cNvPr id="14" name="Google Shape;1261;p57">
            <a:extLst>
              <a:ext uri="{FF2B5EF4-FFF2-40B4-BE49-F238E27FC236}">
                <a16:creationId xmlns:a16="http://schemas.microsoft.com/office/drawing/2014/main" id="{D7BC1B52-865A-D843-8D4C-C7B02D49CAA7}"/>
              </a:ext>
            </a:extLst>
          </p:cNvPr>
          <p:cNvSpPr txBox="1"/>
          <p:nvPr/>
        </p:nvSpPr>
        <p:spPr>
          <a:xfrm>
            <a:off x="5190518" y="3334438"/>
            <a:ext cx="2584704" cy="923330"/>
          </a:xfrm>
          <a:prstGeom prst="rect">
            <a:avLst/>
          </a:prstGeom>
          <a:noFill/>
          <a:ln>
            <a:noFill/>
          </a:ln>
        </p:spPr>
        <p:txBody>
          <a:bodyPr spcFirstLastPara="1" wrap="square" lIns="0" tIns="45700" rIns="91425" bIns="45700" anchor="t" anchorCtr="0">
            <a:spAutoFit/>
          </a:bodyPr>
          <a:lstStyle/>
          <a:p>
            <a:pPr marL="0" marR="0" lvl="0" indent="0" algn="l" rtl="0">
              <a:lnSpc>
                <a:spcPct val="100000"/>
              </a:lnSpc>
              <a:spcBef>
                <a:spcPts val="0"/>
              </a:spcBef>
              <a:spcAft>
                <a:spcPts val="0"/>
              </a:spcAft>
              <a:buClr>
                <a:srgbClr val="FFFFFF"/>
              </a:buClr>
              <a:buSzPts val="1800"/>
              <a:buFont typeface="Arial"/>
              <a:buNone/>
            </a:pPr>
            <a:r>
              <a:rPr lang="en-US" sz="1800" b="0" i="0" u="none" strike="noStrike" cap="none">
                <a:solidFill>
                  <a:srgbClr val="FFFFFF"/>
                </a:solidFill>
                <a:latin typeface="Arial"/>
                <a:ea typeface="Arial"/>
                <a:cs typeface="Arial"/>
                <a:sym typeface="Arial"/>
              </a:rPr>
              <a:t>Optimization of effect through digital employee experience (DEX)</a:t>
            </a:r>
            <a:endParaRPr/>
          </a:p>
        </p:txBody>
      </p:sp>
      <p:sp>
        <p:nvSpPr>
          <p:cNvPr id="15" name="Google Shape;1262;p57">
            <a:extLst>
              <a:ext uri="{FF2B5EF4-FFF2-40B4-BE49-F238E27FC236}">
                <a16:creationId xmlns:a16="http://schemas.microsoft.com/office/drawing/2014/main" id="{EF58C256-CC84-F825-090D-D5B5AC2CF705}"/>
              </a:ext>
            </a:extLst>
          </p:cNvPr>
          <p:cNvSpPr txBox="1"/>
          <p:nvPr/>
        </p:nvSpPr>
        <p:spPr>
          <a:xfrm>
            <a:off x="8314954" y="3195939"/>
            <a:ext cx="2584704" cy="1200329"/>
          </a:xfrm>
          <a:prstGeom prst="rect">
            <a:avLst/>
          </a:prstGeom>
          <a:noFill/>
          <a:ln>
            <a:noFill/>
          </a:ln>
        </p:spPr>
        <p:txBody>
          <a:bodyPr spcFirstLastPara="1" wrap="square" lIns="0" tIns="45700" rIns="91425" bIns="45700" anchor="t" anchorCtr="0">
            <a:spAutoFit/>
          </a:bodyPr>
          <a:lstStyle/>
          <a:p>
            <a:pPr marL="0" marR="0" lvl="0" indent="0" algn="l" rtl="0">
              <a:lnSpc>
                <a:spcPct val="100000"/>
              </a:lnSpc>
              <a:spcBef>
                <a:spcPts val="0"/>
              </a:spcBef>
              <a:spcAft>
                <a:spcPts val="0"/>
              </a:spcAft>
              <a:buClr>
                <a:srgbClr val="FFFFFF"/>
              </a:buClr>
              <a:buSzPts val="1800"/>
              <a:buFont typeface="Arial"/>
              <a:buNone/>
            </a:pPr>
            <a:r>
              <a:rPr lang="en-US" sz="1800" b="0" i="0" u="none" strike="noStrike" cap="none">
                <a:solidFill>
                  <a:srgbClr val="FFFFFF"/>
                </a:solidFill>
                <a:latin typeface="Arial"/>
                <a:ea typeface="Arial"/>
                <a:cs typeface="Arial"/>
                <a:sym typeface="Arial"/>
              </a:rPr>
              <a:t>Augment for SLA, quality and response improvement, baseline of work and productivity</a:t>
            </a:r>
            <a:endParaRPr/>
          </a:p>
        </p:txBody>
      </p:sp>
      <p:cxnSp>
        <p:nvCxnSpPr>
          <p:cNvPr id="16" name="Google Shape;1263;p57">
            <a:extLst>
              <a:ext uri="{FF2B5EF4-FFF2-40B4-BE49-F238E27FC236}">
                <a16:creationId xmlns:a16="http://schemas.microsoft.com/office/drawing/2014/main" id="{88495BA2-9FEB-8B43-56E7-81D3900AC239}"/>
              </a:ext>
            </a:extLst>
          </p:cNvPr>
          <p:cNvCxnSpPr>
            <a:cxnSpLocks/>
          </p:cNvCxnSpPr>
          <p:nvPr/>
        </p:nvCxnSpPr>
        <p:spPr>
          <a:xfrm>
            <a:off x="4885482" y="3399283"/>
            <a:ext cx="0" cy="793640"/>
          </a:xfrm>
          <a:prstGeom prst="straightConnector1">
            <a:avLst/>
          </a:prstGeom>
          <a:noFill/>
          <a:ln w="12700" cap="flat" cmpd="sng">
            <a:solidFill>
              <a:srgbClr val="FFFFFF"/>
            </a:solidFill>
            <a:prstDash val="solid"/>
            <a:miter lim="800000"/>
            <a:headEnd type="none" w="sm" len="sm"/>
            <a:tailEnd type="none" w="sm" len="sm"/>
          </a:ln>
        </p:spPr>
      </p:cxnSp>
      <p:cxnSp>
        <p:nvCxnSpPr>
          <p:cNvPr id="17" name="Google Shape;1264;p57">
            <a:extLst>
              <a:ext uri="{FF2B5EF4-FFF2-40B4-BE49-F238E27FC236}">
                <a16:creationId xmlns:a16="http://schemas.microsoft.com/office/drawing/2014/main" id="{A96A99F8-DF72-F682-886E-D8ADC7D814A8}"/>
              </a:ext>
            </a:extLst>
          </p:cNvPr>
          <p:cNvCxnSpPr>
            <a:cxnSpLocks/>
          </p:cNvCxnSpPr>
          <p:nvPr/>
        </p:nvCxnSpPr>
        <p:spPr>
          <a:xfrm>
            <a:off x="8009918" y="3399283"/>
            <a:ext cx="0" cy="793640"/>
          </a:xfrm>
          <a:prstGeom prst="straightConnector1">
            <a:avLst/>
          </a:prstGeom>
          <a:noFill/>
          <a:ln w="12700" cap="flat" cmpd="sng">
            <a:solidFill>
              <a:srgbClr val="FFFFFF"/>
            </a:solidFill>
            <a:prstDash val="solid"/>
            <a:miter lim="800000"/>
            <a:headEnd type="none" w="sm" len="sm"/>
            <a:tailEnd type="none" w="sm" len="sm"/>
          </a:ln>
        </p:spPr>
      </p:cxnSp>
      <p:grpSp>
        <p:nvGrpSpPr>
          <p:cNvPr id="6" name="Group 5">
            <a:extLst>
              <a:ext uri="{FF2B5EF4-FFF2-40B4-BE49-F238E27FC236}">
                <a16:creationId xmlns:a16="http://schemas.microsoft.com/office/drawing/2014/main" id="{91B175FA-4039-5816-5F3B-4B9C6F37174E}"/>
              </a:ext>
            </a:extLst>
          </p:cNvPr>
          <p:cNvGrpSpPr/>
          <p:nvPr/>
        </p:nvGrpSpPr>
        <p:grpSpPr>
          <a:xfrm>
            <a:off x="5542084" y="767192"/>
            <a:ext cx="1107831" cy="1107831"/>
            <a:chOff x="5542084" y="767192"/>
            <a:chExt cx="1107831" cy="1107831"/>
          </a:xfrm>
        </p:grpSpPr>
        <p:sp>
          <p:nvSpPr>
            <p:cNvPr id="4" name="Diamond 3">
              <a:extLst>
                <a:ext uri="{FF2B5EF4-FFF2-40B4-BE49-F238E27FC236}">
                  <a16:creationId xmlns:a16="http://schemas.microsoft.com/office/drawing/2014/main" id="{EA9426CD-530F-0E23-6909-7CE4C6ACFC44}"/>
                </a:ext>
              </a:extLst>
            </p:cNvPr>
            <p:cNvSpPr/>
            <p:nvPr/>
          </p:nvSpPr>
          <p:spPr>
            <a:xfrm>
              <a:off x="5542084" y="767192"/>
              <a:ext cx="1107831" cy="1107831"/>
            </a:xfrm>
            <a:prstGeom prst="diamond">
              <a:avLst/>
            </a:prstGeom>
            <a:solidFill>
              <a:srgbClr val="002856"/>
            </a:solidFill>
            <a:ln w="12700">
              <a:solidFill>
                <a:srgbClr val="009AD7">
                  <a:alpha val="22000"/>
                </a:srgbClr>
              </a:solidFill>
            </a:ln>
            <a:effectLst/>
          </p:spPr>
          <p:txBody>
            <a:bodyPr wrap="square" lIns="182880" tIns="91440" rIns="182880" bIns="91440">
              <a:noAutofit/>
            </a:bodyPr>
            <a:lstStyle/>
            <a:p>
              <a:pPr marL="50800">
                <a:spcAft>
                  <a:spcPts val="600"/>
                </a:spcAft>
              </a:pPr>
              <a:endParaRPr lang="en-US" sz="2200">
                <a:solidFill>
                  <a:prstClr val="white"/>
                </a:solidFill>
                <a:latin typeface="Arial"/>
              </a:endParaRPr>
            </a:p>
          </p:txBody>
        </p:sp>
        <p:sp>
          <p:nvSpPr>
            <p:cNvPr id="5" name="Google Shape;400;p5">
              <a:extLst>
                <a:ext uri="{FF2B5EF4-FFF2-40B4-BE49-F238E27FC236}">
                  <a16:creationId xmlns:a16="http://schemas.microsoft.com/office/drawing/2014/main" id="{6D6B26B1-4A68-3D5A-DB5F-BCC4E26DC135}"/>
                </a:ext>
              </a:extLst>
            </p:cNvPr>
            <p:cNvSpPr txBox="1"/>
            <p:nvPr/>
          </p:nvSpPr>
          <p:spPr>
            <a:xfrm>
              <a:off x="5941017" y="1014831"/>
              <a:ext cx="364173" cy="646290"/>
            </a:xfrm>
            <a:prstGeom prst="rect">
              <a:avLst/>
            </a:prstGeom>
            <a:noFill/>
            <a:ln>
              <a:noFill/>
            </a:ln>
          </p:spPr>
          <p:txBody>
            <a:bodyPr spcFirstLastPara="1" wrap="square" lIns="0" tIns="45700" rIns="91425" bIns="45700" anchor="t" anchorCtr="0">
              <a:spAutoFit/>
            </a:bodyPr>
            <a:lstStyle/>
            <a:p>
              <a:pPr marL="0" marR="0" lvl="0" indent="0" algn="r">
                <a:lnSpc>
                  <a:spcPct val="100000"/>
                </a:lnSpc>
                <a:spcBef>
                  <a:spcPts val="0"/>
                </a:spcBef>
                <a:spcAft>
                  <a:spcPts val="0"/>
                </a:spcAft>
                <a:buNone/>
              </a:pPr>
              <a:r>
                <a:rPr lang="en-US" sz="3600" b="1">
                  <a:latin typeface="Arial Black"/>
                  <a:sym typeface="Arial Black"/>
                </a:rPr>
                <a:t>9</a:t>
              </a:r>
              <a:endParaRPr lang="en-US"/>
            </a:p>
          </p:txBody>
        </p:sp>
      </p:grpSp>
    </p:spTree>
    <p:extLst>
      <p:ext uri="{BB962C8B-B14F-4D97-AF65-F5344CB8AC3E}">
        <p14:creationId xmlns:p14="http://schemas.microsoft.com/office/powerpoint/2010/main" val="343852468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 name="Group 50">
            <a:extLst>
              <a:ext uri="{FF2B5EF4-FFF2-40B4-BE49-F238E27FC236}">
                <a16:creationId xmlns:a16="http://schemas.microsoft.com/office/drawing/2014/main" id="{01BB0655-C412-9952-9305-79CA552C2ECD}"/>
              </a:ext>
            </a:extLst>
          </p:cNvPr>
          <p:cNvGrpSpPr/>
          <p:nvPr/>
        </p:nvGrpSpPr>
        <p:grpSpPr>
          <a:xfrm>
            <a:off x="2090138" y="1524000"/>
            <a:ext cx="7015823" cy="4686623"/>
            <a:chOff x="2190169" y="1620867"/>
            <a:chExt cx="7015823" cy="4686623"/>
          </a:xfrm>
        </p:grpSpPr>
        <p:sp>
          <p:nvSpPr>
            <p:cNvPr id="3" name="Freeform 2">
              <a:extLst>
                <a:ext uri="{FF2B5EF4-FFF2-40B4-BE49-F238E27FC236}">
                  <a16:creationId xmlns:a16="http://schemas.microsoft.com/office/drawing/2014/main" id="{B43255FA-D7C0-1DC1-3E71-EB091FA3D37F}"/>
                </a:ext>
              </a:extLst>
            </p:cNvPr>
            <p:cNvSpPr/>
            <p:nvPr/>
          </p:nvSpPr>
          <p:spPr>
            <a:xfrm>
              <a:off x="2190169" y="4465990"/>
              <a:ext cx="7015823" cy="800100"/>
            </a:xfrm>
            <a:custGeom>
              <a:avLst/>
              <a:gdLst/>
              <a:ahLst/>
              <a:cxnLst/>
              <a:rect l="l" t="t" r="r" b="b"/>
              <a:pathLst>
                <a:path w="7015823" h="800100">
                  <a:moveTo>
                    <a:pt x="0" y="800100"/>
                  </a:moveTo>
                  <a:lnTo>
                    <a:pt x="7015823" y="800100"/>
                  </a:lnTo>
                  <a:lnTo>
                    <a:pt x="7015823" y="0"/>
                  </a:lnTo>
                  <a:lnTo>
                    <a:pt x="0" y="0"/>
                  </a:lnTo>
                  <a:close/>
                </a:path>
              </a:pathLst>
            </a:custGeom>
            <a:solidFill>
              <a:srgbClr val="D3D3D3"/>
            </a:solidFill>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4" name="Freeform 3">
              <a:extLst>
                <a:ext uri="{FF2B5EF4-FFF2-40B4-BE49-F238E27FC236}">
                  <a16:creationId xmlns:a16="http://schemas.microsoft.com/office/drawing/2014/main" id="{30185756-67DB-B578-C8B3-A922A4D390B1}"/>
                </a:ext>
              </a:extLst>
            </p:cNvPr>
            <p:cNvSpPr/>
            <p:nvPr/>
          </p:nvSpPr>
          <p:spPr>
            <a:xfrm>
              <a:off x="2190169" y="5507390"/>
              <a:ext cx="7015823" cy="800100"/>
            </a:xfrm>
            <a:custGeom>
              <a:avLst/>
              <a:gdLst/>
              <a:ahLst/>
              <a:cxnLst/>
              <a:rect l="l" t="t" r="r" b="b"/>
              <a:pathLst>
                <a:path w="7015823" h="800100">
                  <a:moveTo>
                    <a:pt x="0" y="800100"/>
                  </a:moveTo>
                  <a:lnTo>
                    <a:pt x="7015823" y="800100"/>
                  </a:lnTo>
                  <a:lnTo>
                    <a:pt x="7015823" y="0"/>
                  </a:lnTo>
                  <a:lnTo>
                    <a:pt x="0" y="0"/>
                  </a:lnTo>
                  <a:close/>
                </a:path>
              </a:pathLst>
            </a:custGeom>
            <a:solidFill>
              <a:srgbClr val="D3D3D3"/>
            </a:solidFill>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5" name="TextBox 4">
              <a:extLst>
                <a:ext uri="{FF2B5EF4-FFF2-40B4-BE49-F238E27FC236}">
                  <a16:creationId xmlns:a16="http://schemas.microsoft.com/office/drawing/2014/main" id="{B0CF52D9-32E1-3216-8DD5-D3324578A318}"/>
                </a:ext>
              </a:extLst>
            </p:cNvPr>
            <p:cNvSpPr txBox="1"/>
            <p:nvPr/>
          </p:nvSpPr>
          <p:spPr>
            <a:xfrm>
              <a:off x="2291773" y="5814259"/>
              <a:ext cx="1193800" cy="215900"/>
            </a:xfrm>
            <a:prstGeom prst="rect">
              <a:avLst/>
            </a:prstGeom>
          </p:spPr>
          <p:txBody>
            <a:bodyPr wrap="none" lIns="0" tIns="0" rIns="0" bIns="0" anchor="t"/>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Governance</a:t>
              </a:r>
            </a:p>
          </p:txBody>
        </p:sp>
        <p:grpSp>
          <p:nvGrpSpPr>
            <p:cNvPr id="50" name="Group 49">
              <a:extLst>
                <a:ext uri="{FF2B5EF4-FFF2-40B4-BE49-F238E27FC236}">
                  <a16:creationId xmlns:a16="http://schemas.microsoft.com/office/drawing/2014/main" id="{C012FC5F-FEBF-E3FB-C983-856ADF17F0D4}"/>
                </a:ext>
              </a:extLst>
            </p:cNvPr>
            <p:cNvGrpSpPr/>
            <p:nvPr/>
          </p:nvGrpSpPr>
          <p:grpSpPr>
            <a:xfrm>
              <a:off x="5076793" y="1620867"/>
              <a:ext cx="2408576" cy="2650027"/>
              <a:chOff x="5076793" y="1620867"/>
              <a:chExt cx="2408576" cy="2650027"/>
            </a:xfrm>
          </p:grpSpPr>
          <p:sp>
            <p:nvSpPr>
              <p:cNvPr id="6" name="Freeform 5">
                <a:extLst>
                  <a:ext uri="{FF2B5EF4-FFF2-40B4-BE49-F238E27FC236}">
                    <a16:creationId xmlns:a16="http://schemas.microsoft.com/office/drawing/2014/main" id="{8871DE2D-2F7A-56ED-001B-1C1635B0DA2E}"/>
                  </a:ext>
                </a:extLst>
              </p:cNvPr>
              <p:cNvSpPr/>
              <p:nvPr/>
            </p:nvSpPr>
            <p:spPr>
              <a:xfrm>
                <a:off x="6106743" y="2355006"/>
                <a:ext cx="355600" cy="426720"/>
              </a:xfrm>
              <a:custGeom>
                <a:avLst/>
                <a:gdLst/>
                <a:ahLst/>
                <a:cxnLst/>
                <a:rect l="l" t="t" r="r" b="b"/>
                <a:pathLst>
                  <a:path w="355600" h="426720">
                    <a:moveTo>
                      <a:pt x="253949" y="222695"/>
                    </a:moveTo>
                    <a:cubicBezTo>
                      <a:pt x="283286" y="199911"/>
                      <a:pt x="302260" y="164402"/>
                      <a:pt x="302260" y="124460"/>
                    </a:cubicBezTo>
                    <a:cubicBezTo>
                      <a:pt x="302260" y="55829"/>
                      <a:pt x="246430" y="0"/>
                      <a:pt x="177800" y="0"/>
                    </a:cubicBezTo>
                    <a:cubicBezTo>
                      <a:pt x="109182" y="0"/>
                      <a:pt x="53340" y="55829"/>
                      <a:pt x="53340" y="124460"/>
                    </a:cubicBezTo>
                    <a:cubicBezTo>
                      <a:pt x="53340" y="164402"/>
                      <a:pt x="72326" y="199911"/>
                      <a:pt x="101663" y="222695"/>
                    </a:cubicBezTo>
                    <a:lnTo>
                      <a:pt x="0" y="222695"/>
                    </a:lnTo>
                    <a:lnTo>
                      <a:pt x="0" y="426720"/>
                    </a:lnTo>
                    <a:lnTo>
                      <a:pt x="35560" y="426720"/>
                    </a:lnTo>
                    <a:lnTo>
                      <a:pt x="35560" y="258254"/>
                    </a:lnTo>
                    <a:lnTo>
                      <a:pt x="320040" y="258254"/>
                    </a:lnTo>
                    <a:lnTo>
                      <a:pt x="320040" y="426720"/>
                    </a:lnTo>
                    <a:lnTo>
                      <a:pt x="355600" y="426720"/>
                    </a:lnTo>
                    <a:lnTo>
                      <a:pt x="355600" y="222695"/>
                    </a:lnTo>
                    <a:close/>
                    <a:moveTo>
                      <a:pt x="88900" y="124460"/>
                    </a:moveTo>
                    <a:cubicBezTo>
                      <a:pt x="88900" y="75438"/>
                      <a:pt x="128778" y="35560"/>
                      <a:pt x="177800" y="35560"/>
                    </a:cubicBezTo>
                    <a:cubicBezTo>
                      <a:pt x="226822" y="35560"/>
                      <a:pt x="266700" y="75438"/>
                      <a:pt x="266700" y="124460"/>
                    </a:cubicBezTo>
                    <a:cubicBezTo>
                      <a:pt x="266700" y="173482"/>
                      <a:pt x="226822" y="213360"/>
                      <a:pt x="177800" y="213360"/>
                    </a:cubicBezTo>
                    <a:cubicBezTo>
                      <a:pt x="128778" y="213360"/>
                      <a:pt x="88900" y="173482"/>
                      <a:pt x="88900" y="124460"/>
                    </a:cubicBezTo>
                  </a:path>
                </a:pathLst>
              </a:custGeom>
              <a:solidFill>
                <a:srgbClr val="002957"/>
              </a:solidFill>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7" name="TextBox 6">
                <a:extLst>
                  <a:ext uri="{FF2B5EF4-FFF2-40B4-BE49-F238E27FC236}">
                    <a16:creationId xmlns:a16="http://schemas.microsoft.com/office/drawing/2014/main" id="{67E88CC7-1131-6EA6-C068-2971754BD89C}"/>
                  </a:ext>
                </a:extLst>
              </p:cNvPr>
              <p:cNvSpPr txBox="1"/>
              <p:nvPr/>
            </p:nvSpPr>
            <p:spPr>
              <a:xfrm>
                <a:off x="5620548" y="2824907"/>
                <a:ext cx="1346200" cy="647700"/>
              </a:xfrm>
              <a:prstGeom prst="rect">
                <a:avLst/>
              </a:prstGeom>
            </p:spPr>
            <p:txBody>
              <a:bodyPr lIns="0" tIns="0" rIns="0" bIns="0" anchor="t"/>
              <a:lstStyle/>
              <a:p>
                <a:pPr marL="0" marR="0" lvl="0" indent="0" algn="ctr" defTabSz="457200" rtl="0" eaLnBrk="1" fontAlgn="auto" latinLnBrk="0" hangingPunct="1">
                  <a:lnSpc>
                    <a:spcPts val="17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Context</a:t>
                </a:r>
                <a:br>
                  <a:rPr kumimoji="0" lang="en-US" sz="14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br>
                <a:r>
                  <a:rPr kumimoji="0" lang="en-US" sz="14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Decisions </a:t>
                </a:r>
                <a:br>
                  <a:rPr kumimoji="0" lang="en-US" sz="14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br>
                <a:r>
                  <a:rPr kumimoji="0" lang="en-US" sz="14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Standard Work</a:t>
                </a:r>
              </a:p>
            </p:txBody>
          </p:sp>
          <p:sp>
            <p:nvSpPr>
              <p:cNvPr id="8" name="Freeform 7">
                <a:extLst>
                  <a:ext uri="{FF2B5EF4-FFF2-40B4-BE49-F238E27FC236}">
                    <a16:creationId xmlns:a16="http://schemas.microsoft.com/office/drawing/2014/main" id="{A187F14A-B67B-6DD6-9F11-8BEE61239110}"/>
                  </a:ext>
                </a:extLst>
              </p:cNvPr>
              <p:cNvSpPr/>
              <p:nvPr/>
            </p:nvSpPr>
            <p:spPr>
              <a:xfrm>
                <a:off x="5076793" y="1620867"/>
                <a:ext cx="1345311" cy="2526589"/>
              </a:xfrm>
              <a:custGeom>
                <a:avLst/>
                <a:gdLst/>
                <a:ahLst/>
                <a:cxnLst/>
                <a:rect l="l" t="t" r="r" b="b"/>
                <a:pathLst>
                  <a:path w="1345311" h="2526589">
                    <a:moveTo>
                      <a:pt x="0" y="1325029"/>
                    </a:moveTo>
                    <a:cubicBezTo>
                      <a:pt x="0" y="1971891"/>
                      <a:pt x="510400" y="2498116"/>
                      <a:pt x="1150239" y="2526589"/>
                    </a:cubicBezTo>
                    <a:lnTo>
                      <a:pt x="991641" y="2367991"/>
                    </a:lnTo>
                    <a:lnTo>
                      <a:pt x="1157592" y="2202041"/>
                    </a:lnTo>
                    <a:cubicBezTo>
                      <a:pt x="692810" y="2177276"/>
                      <a:pt x="322580" y="1795996"/>
                      <a:pt x="322580" y="1325029"/>
                    </a:cubicBezTo>
                    <a:cubicBezTo>
                      <a:pt x="322580" y="886943"/>
                      <a:pt x="644448" y="530975"/>
                      <a:pt x="1063269" y="462852"/>
                    </a:cubicBezTo>
                    <a:lnTo>
                      <a:pt x="1063269" y="564084"/>
                    </a:lnTo>
                    <a:lnTo>
                      <a:pt x="1345311" y="282042"/>
                    </a:lnTo>
                    <a:lnTo>
                      <a:pt x="1063269" y="0"/>
                    </a:lnTo>
                    <a:lnTo>
                      <a:pt x="1063269" y="131839"/>
                    </a:lnTo>
                    <a:cubicBezTo>
                      <a:pt x="464959" y="201905"/>
                      <a:pt x="0" y="707898"/>
                      <a:pt x="0" y="1325029"/>
                    </a:cubicBezTo>
                  </a:path>
                </a:pathLst>
              </a:custGeom>
              <a:solidFill>
                <a:srgbClr val="002856"/>
              </a:solidFill>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2" name="Freeform 11">
                <a:extLst>
                  <a:ext uri="{FF2B5EF4-FFF2-40B4-BE49-F238E27FC236}">
                    <a16:creationId xmlns:a16="http://schemas.microsoft.com/office/drawing/2014/main" id="{6DD6E8D2-D851-C97C-2105-91A29725D3D0}"/>
                  </a:ext>
                </a:extLst>
              </p:cNvPr>
              <p:cNvSpPr/>
              <p:nvPr/>
            </p:nvSpPr>
            <p:spPr>
              <a:xfrm>
                <a:off x="6140058" y="1744344"/>
                <a:ext cx="1345311" cy="2526550"/>
              </a:xfrm>
              <a:custGeom>
                <a:avLst/>
                <a:gdLst/>
                <a:ahLst/>
                <a:cxnLst/>
                <a:rect l="l" t="t" r="r" b="b"/>
                <a:pathLst>
                  <a:path w="1345311" h="2526550">
                    <a:moveTo>
                      <a:pt x="282042" y="2526551"/>
                    </a:moveTo>
                    <a:lnTo>
                      <a:pt x="282042" y="2394750"/>
                    </a:lnTo>
                    <a:cubicBezTo>
                      <a:pt x="880352" y="2324672"/>
                      <a:pt x="1345311" y="1818679"/>
                      <a:pt x="1345311" y="1201547"/>
                    </a:cubicBezTo>
                    <a:cubicBezTo>
                      <a:pt x="1345311" y="554698"/>
                      <a:pt x="834924" y="28486"/>
                      <a:pt x="195098" y="0"/>
                    </a:cubicBezTo>
                    <a:lnTo>
                      <a:pt x="353670" y="158560"/>
                    </a:lnTo>
                    <a:lnTo>
                      <a:pt x="187694" y="324549"/>
                    </a:lnTo>
                    <a:cubicBezTo>
                      <a:pt x="652489" y="349301"/>
                      <a:pt x="1022731" y="730581"/>
                      <a:pt x="1022731" y="1201547"/>
                    </a:cubicBezTo>
                    <a:cubicBezTo>
                      <a:pt x="1022731" y="1639634"/>
                      <a:pt x="700863" y="1995602"/>
                      <a:pt x="282042" y="2063738"/>
                    </a:cubicBezTo>
                    <a:lnTo>
                      <a:pt x="282042" y="1962468"/>
                    </a:lnTo>
                    <a:lnTo>
                      <a:pt x="0" y="2244510"/>
                    </a:lnTo>
                    <a:close/>
                  </a:path>
                </a:pathLst>
              </a:custGeom>
              <a:solidFill>
                <a:srgbClr val="009AD7"/>
              </a:solidFill>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3" name="TextBox 12">
                <a:extLst>
                  <a:ext uri="{FF2B5EF4-FFF2-40B4-BE49-F238E27FC236}">
                    <a16:creationId xmlns:a16="http://schemas.microsoft.com/office/drawing/2014/main" id="{66BE2946-B9E7-C806-942D-F2745C218E5C}"/>
                  </a:ext>
                </a:extLst>
              </p:cNvPr>
              <p:cNvSpPr txBox="1"/>
              <p:nvPr/>
            </p:nvSpPr>
            <p:spPr>
              <a:xfrm rot="16200000">
                <a:off x="5190241" y="3056635"/>
                <a:ext cx="139700" cy="215900"/>
              </a:xfrm>
              <a:prstGeom prst="rect">
                <a:avLst/>
              </a:prstGeom>
            </p:spPr>
            <p:txBody>
              <a:bodyPr wrap="none" lIns="0" tIns="0" rIns="0" bIns="0" anchor="t"/>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EFF"/>
                    </a:solidFill>
                    <a:effectLst/>
                    <a:uLnTx/>
                    <a:uFillTx/>
                    <a:latin typeface="Arial" panose="020B0604020202020204" pitchFamily="34" charset="0"/>
                    <a:ea typeface="+mn-ea"/>
                    <a:cs typeface="Arial" panose="020B0604020202020204" pitchFamily="34" charset="0"/>
                  </a:rPr>
                  <a:t>D</a:t>
                </a:r>
              </a:p>
            </p:txBody>
          </p:sp>
          <p:sp>
            <p:nvSpPr>
              <p:cNvPr id="14" name="TextBox 13">
                <a:extLst>
                  <a:ext uri="{FF2B5EF4-FFF2-40B4-BE49-F238E27FC236}">
                    <a16:creationId xmlns:a16="http://schemas.microsoft.com/office/drawing/2014/main" id="{E81DB41C-20D3-7C87-2DDB-5EA5486716F2}"/>
                  </a:ext>
                </a:extLst>
              </p:cNvPr>
              <p:cNvSpPr txBox="1"/>
              <p:nvPr/>
            </p:nvSpPr>
            <p:spPr>
              <a:xfrm rot="16200000">
                <a:off x="5214571" y="2974178"/>
                <a:ext cx="50800" cy="215900"/>
              </a:xfrm>
              <a:prstGeom prst="rect">
                <a:avLst/>
              </a:prstGeom>
            </p:spPr>
            <p:txBody>
              <a:bodyPr wrap="none" lIns="0" tIns="0" rIns="0" bIns="0" anchor="t"/>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EFF"/>
                    </a:solidFill>
                    <a:effectLst/>
                    <a:uLnTx/>
                    <a:uFillTx/>
                    <a:latin typeface="Arial" panose="020B0604020202020204" pitchFamily="34" charset="0"/>
                    <a:ea typeface="+mn-ea"/>
                    <a:cs typeface="Arial" panose="020B0604020202020204" pitchFamily="34" charset="0"/>
                  </a:rPr>
                  <a:t>i</a:t>
                </a:r>
              </a:p>
            </p:txBody>
          </p:sp>
          <p:sp>
            <p:nvSpPr>
              <p:cNvPr id="15" name="TextBox 14">
                <a:extLst>
                  <a:ext uri="{FF2B5EF4-FFF2-40B4-BE49-F238E27FC236}">
                    <a16:creationId xmlns:a16="http://schemas.microsoft.com/office/drawing/2014/main" id="{5BB358D0-1496-07AE-27DB-13A61A5BB5AB}"/>
                  </a:ext>
                </a:extLst>
              </p:cNvPr>
              <p:cNvSpPr txBox="1"/>
              <p:nvPr/>
            </p:nvSpPr>
            <p:spPr>
              <a:xfrm rot="16468908">
                <a:off x="5177628" y="2886780"/>
                <a:ext cx="114300" cy="215900"/>
              </a:xfrm>
              <a:prstGeom prst="rect">
                <a:avLst/>
              </a:prstGeom>
            </p:spPr>
            <p:txBody>
              <a:bodyPr wrap="none" lIns="0" tIns="0" rIns="0" bIns="0" anchor="t"/>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399" b="0" i="0" u="none" strike="noStrike" kern="1200" cap="none" spc="0" normalizeH="0" baseline="0" noProof="0">
                    <a:ln>
                      <a:noFill/>
                    </a:ln>
                    <a:solidFill>
                      <a:srgbClr val="FFFEFF"/>
                    </a:solidFill>
                    <a:effectLst/>
                    <a:uLnTx/>
                    <a:uFillTx/>
                    <a:latin typeface="Arial" panose="020B0604020202020204" pitchFamily="34" charset="0"/>
                    <a:ea typeface="+mn-ea"/>
                    <a:cs typeface="Arial" panose="020B0604020202020204" pitchFamily="34" charset="0"/>
                  </a:rPr>
                  <a:t>g</a:t>
                </a:r>
              </a:p>
            </p:txBody>
          </p:sp>
          <p:sp>
            <p:nvSpPr>
              <p:cNvPr id="16" name="TextBox 15">
                <a:extLst>
                  <a:ext uri="{FF2B5EF4-FFF2-40B4-BE49-F238E27FC236}">
                    <a16:creationId xmlns:a16="http://schemas.microsoft.com/office/drawing/2014/main" id="{091BAFA6-FC56-520C-E124-C834F4591FEE}"/>
                  </a:ext>
                </a:extLst>
              </p:cNvPr>
              <p:cNvSpPr txBox="1"/>
              <p:nvPr/>
            </p:nvSpPr>
            <p:spPr>
              <a:xfrm rot="16306886">
                <a:off x="5223185" y="2806803"/>
                <a:ext cx="50800" cy="215900"/>
              </a:xfrm>
              <a:prstGeom prst="rect">
                <a:avLst/>
              </a:prstGeom>
            </p:spPr>
            <p:txBody>
              <a:bodyPr wrap="none" lIns="0" tIns="0" rIns="0" bIns="0" anchor="t"/>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399" b="0" i="0" u="none" strike="noStrike" kern="1200" cap="none" spc="0" normalizeH="0" baseline="0" noProof="0">
                    <a:ln>
                      <a:noFill/>
                    </a:ln>
                    <a:solidFill>
                      <a:srgbClr val="FFFEFF"/>
                    </a:solidFill>
                    <a:effectLst/>
                    <a:uLnTx/>
                    <a:uFillTx/>
                    <a:latin typeface="Arial" panose="020B0604020202020204" pitchFamily="34" charset="0"/>
                    <a:ea typeface="+mn-ea"/>
                    <a:cs typeface="Arial" panose="020B0604020202020204" pitchFamily="34" charset="0"/>
                  </a:rPr>
                  <a:t>i</a:t>
                </a:r>
              </a:p>
            </p:txBody>
          </p:sp>
          <p:sp>
            <p:nvSpPr>
              <p:cNvPr id="17" name="TextBox 16">
                <a:extLst>
                  <a:ext uri="{FF2B5EF4-FFF2-40B4-BE49-F238E27FC236}">
                    <a16:creationId xmlns:a16="http://schemas.microsoft.com/office/drawing/2014/main" id="{F9ACDEE2-6B27-7D1C-A278-D1E8CDE219CD}"/>
                  </a:ext>
                </a:extLst>
              </p:cNvPr>
              <p:cNvSpPr txBox="1"/>
              <p:nvPr/>
            </p:nvSpPr>
            <p:spPr>
              <a:xfrm rot="16478493">
                <a:off x="5214207" y="2743188"/>
                <a:ext cx="76200" cy="215900"/>
              </a:xfrm>
              <a:prstGeom prst="rect">
                <a:avLst/>
              </a:prstGeom>
            </p:spPr>
            <p:txBody>
              <a:bodyPr wrap="none" lIns="0" tIns="0" rIns="0" bIns="0" anchor="t"/>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EFF"/>
                    </a:solidFill>
                    <a:effectLst/>
                    <a:uLnTx/>
                    <a:uFillTx/>
                    <a:latin typeface="Arial" panose="020B0604020202020204" pitchFamily="34" charset="0"/>
                    <a:ea typeface="+mn-ea"/>
                    <a:cs typeface="Arial" panose="020B0604020202020204" pitchFamily="34" charset="0"/>
                  </a:rPr>
                  <a:t>t</a:t>
                </a:r>
              </a:p>
            </p:txBody>
          </p:sp>
          <p:sp>
            <p:nvSpPr>
              <p:cNvPr id="18" name="TextBox 17">
                <a:extLst>
                  <a:ext uri="{FF2B5EF4-FFF2-40B4-BE49-F238E27FC236}">
                    <a16:creationId xmlns:a16="http://schemas.microsoft.com/office/drawing/2014/main" id="{F6245167-76DE-DBAB-69D2-643A42792C04}"/>
                  </a:ext>
                </a:extLst>
              </p:cNvPr>
              <p:cNvSpPr txBox="1"/>
              <p:nvPr/>
            </p:nvSpPr>
            <p:spPr>
              <a:xfrm rot="16734186">
                <a:off x="5206718" y="2654344"/>
                <a:ext cx="114300" cy="215900"/>
              </a:xfrm>
              <a:prstGeom prst="rect">
                <a:avLst/>
              </a:prstGeom>
            </p:spPr>
            <p:txBody>
              <a:bodyPr wrap="none" lIns="0" tIns="0" rIns="0" bIns="0" anchor="t"/>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399" b="0" i="0" u="none" strike="noStrike" kern="1200" cap="none" spc="0" normalizeH="0" baseline="0" noProof="0">
                    <a:ln>
                      <a:noFill/>
                    </a:ln>
                    <a:solidFill>
                      <a:srgbClr val="FFFEFF"/>
                    </a:solidFill>
                    <a:effectLst/>
                    <a:uLnTx/>
                    <a:uFillTx/>
                    <a:latin typeface="Arial" panose="020B0604020202020204" pitchFamily="34" charset="0"/>
                    <a:ea typeface="+mn-ea"/>
                    <a:cs typeface="Arial" panose="020B0604020202020204" pitchFamily="34" charset="0"/>
                  </a:rPr>
                  <a:t>a</a:t>
                </a:r>
              </a:p>
            </p:txBody>
          </p:sp>
          <p:sp>
            <p:nvSpPr>
              <p:cNvPr id="19" name="TextBox 18">
                <a:extLst>
                  <a:ext uri="{FF2B5EF4-FFF2-40B4-BE49-F238E27FC236}">
                    <a16:creationId xmlns:a16="http://schemas.microsoft.com/office/drawing/2014/main" id="{8B33936C-F230-E0F1-78C0-6B465326A0A3}"/>
                  </a:ext>
                </a:extLst>
              </p:cNvPr>
              <p:cNvSpPr txBox="1"/>
              <p:nvPr/>
            </p:nvSpPr>
            <p:spPr>
              <a:xfrm rot="16987659">
                <a:off x="5253143" y="2584739"/>
                <a:ext cx="50800" cy="215900"/>
              </a:xfrm>
              <a:prstGeom prst="rect">
                <a:avLst/>
              </a:prstGeom>
            </p:spPr>
            <p:txBody>
              <a:bodyPr wrap="none" lIns="0" tIns="0" rIns="0" bIns="0" anchor="t"/>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399" b="0" i="0" u="none" strike="noStrike" kern="1200" cap="none" spc="0" normalizeH="0" baseline="0" noProof="0">
                    <a:ln>
                      <a:noFill/>
                    </a:ln>
                    <a:solidFill>
                      <a:srgbClr val="FFFEFF"/>
                    </a:solidFill>
                    <a:effectLst/>
                    <a:uLnTx/>
                    <a:uFillTx/>
                    <a:latin typeface="Arial" panose="020B0604020202020204" pitchFamily="34" charset="0"/>
                    <a:ea typeface="+mn-ea"/>
                    <a:cs typeface="Arial" panose="020B0604020202020204" pitchFamily="34" charset="0"/>
                  </a:rPr>
                  <a:t>l</a:t>
                </a:r>
              </a:p>
            </p:txBody>
          </p:sp>
          <p:sp>
            <p:nvSpPr>
              <p:cNvPr id="20" name="TextBox 19">
                <a:extLst>
                  <a:ext uri="{FF2B5EF4-FFF2-40B4-BE49-F238E27FC236}">
                    <a16:creationId xmlns:a16="http://schemas.microsoft.com/office/drawing/2014/main" id="{3DEA6C92-1118-6530-59D8-40A32B4AA3A9}"/>
                  </a:ext>
                </a:extLst>
              </p:cNvPr>
              <p:cNvSpPr txBox="1"/>
              <p:nvPr/>
            </p:nvSpPr>
            <p:spPr>
              <a:xfrm rot="4464177">
                <a:off x="7222749" y="2508074"/>
                <a:ext cx="114300" cy="215900"/>
              </a:xfrm>
              <a:prstGeom prst="rect">
                <a:avLst/>
              </a:prstGeom>
            </p:spPr>
            <p:txBody>
              <a:bodyPr wrap="none" lIns="0" tIns="0" rIns="0" bIns="0" anchor="t"/>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P</a:t>
                </a:r>
              </a:p>
            </p:txBody>
          </p:sp>
          <p:sp>
            <p:nvSpPr>
              <p:cNvPr id="21" name="TextBox 20">
                <a:extLst>
                  <a:ext uri="{FF2B5EF4-FFF2-40B4-BE49-F238E27FC236}">
                    <a16:creationId xmlns:a16="http://schemas.microsoft.com/office/drawing/2014/main" id="{A6BED7FE-F9D7-F650-2B89-167FE38480AC}"/>
                  </a:ext>
                </a:extLst>
              </p:cNvPr>
              <p:cNvSpPr txBox="1"/>
              <p:nvPr/>
            </p:nvSpPr>
            <p:spPr>
              <a:xfrm rot="4717677">
                <a:off x="7247584" y="2612643"/>
                <a:ext cx="114300" cy="215900"/>
              </a:xfrm>
              <a:prstGeom prst="rect">
                <a:avLst/>
              </a:prstGeom>
            </p:spPr>
            <p:txBody>
              <a:bodyPr wrap="none" lIns="0" tIns="0" rIns="0" bIns="0" anchor="t"/>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399"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h</a:t>
                </a:r>
              </a:p>
            </p:txBody>
          </p:sp>
          <p:sp>
            <p:nvSpPr>
              <p:cNvPr id="22" name="TextBox 21">
                <a:extLst>
                  <a:ext uri="{FF2B5EF4-FFF2-40B4-BE49-F238E27FC236}">
                    <a16:creationId xmlns:a16="http://schemas.microsoft.com/office/drawing/2014/main" id="{64B58F50-74B5-AF51-DA57-BF87C1547151}"/>
                  </a:ext>
                </a:extLst>
              </p:cNvPr>
              <p:cNvSpPr txBox="1"/>
              <p:nvPr/>
            </p:nvSpPr>
            <p:spPr>
              <a:xfrm rot="5052367">
                <a:off x="7263037" y="2720725"/>
                <a:ext cx="114300" cy="215900"/>
              </a:xfrm>
              <a:prstGeom prst="rect">
                <a:avLst/>
              </a:prstGeom>
            </p:spPr>
            <p:txBody>
              <a:bodyPr wrap="none" lIns="0" tIns="0" rIns="0" bIns="0" anchor="t"/>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y</a:t>
                </a:r>
              </a:p>
            </p:txBody>
          </p:sp>
          <p:sp>
            <p:nvSpPr>
              <p:cNvPr id="23" name="TextBox 22">
                <a:extLst>
                  <a:ext uri="{FF2B5EF4-FFF2-40B4-BE49-F238E27FC236}">
                    <a16:creationId xmlns:a16="http://schemas.microsoft.com/office/drawing/2014/main" id="{ECDD2645-0953-CA55-D3E6-D259543A814A}"/>
                  </a:ext>
                </a:extLst>
              </p:cNvPr>
              <p:cNvSpPr txBox="1"/>
              <p:nvPr/>
            </p:nvSpPr>
            <p:spPr>
              <a:xfrm rot="5301196">
                <a:off x="7274840" y="2812379"/>
                <a:ext cx="101600" cy="215900"/>
              </a:xfrm>
              <a:prstGeom prst="rect">
                <a:avLst/>
              </a:prstGeom>
            </p:spPr>
            <p:txBody>
              <a:bodyPr wrap="none" lIns="0" tIns="0" rIns="0" bIns="0" anchor="t"/>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399"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s</a:t>
                </a:r>
              </a:p>
            </p:txBody>
          </p:sp>
          <p:sp>
            <p:nvSpPr>
              <p:cNvPr id="24" name="TextBox 23">
                <a:extLst>
                  <a:ext uri="{FF2B5EF4-FFF2-40B4-BE49-F238E27FC236}">
                    <a16:creationId xmlns:a16="http://schemas.microsoft.com/office/drawing/2014/main" id="{6697BA0D-CD91-EE97-51A5-E67E2822FC0C}"/>
                  </a:ext>
                </a:extLst>
              </p:cNvPr>
              <p:cNvSpPr txBox="1"/>
              <p:nvPr/>
            </p:nvSpPr>
            <p:spPr>
              <a:xfrm rot="5400000">
                <a:off x="7294787" y="2870180"/>
                <a:ext cx="50800" cy="215900"/>
              </a:xfrm>
              <a:prstGeom prst="rect">
                <a:avLst/>
              </a:prstGeom>
            </p:spPr>
            <p:txBody>
              <a:bodyPr wrap="none" lIns="0" tIns="0" rIns="0" bIns="0" anchor="t"/>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i</a:t>
                </a:r>
              </a:p>
            </p:txBody>
          </p:sp>
          <p:sp>
            <p:nvSpPr>
              <p:cNvPr id="25" name="TextBox 24">
                <a:extLst>
                  <a:ext uri="{FF2B5EF4-FFF2-40B4-BE49-F238E27FC236}">
                    <a16:creationId xmlns:a16="http://schemas.microsoft.com/office/drawing/2014/main" id="{1138A814-5B90-DFC7-A237-5BF9142CB1D2}"/>
                  </a:ext>
                </a:extLst>
              </p:cNvPr>
              <p:cNvSpPr txBox="1"/>
              <p:nvPr/>
            </p:nvSpPr>
            <p:spPr>
              <a:xfrm rot="5760567">
                <a:off x="7258273" y="2955796"/>
                <a:ext cx="101600" cy="215900"/>
              </a:xfrm>
              <a:prstGeom prst="rect">
                <a:avLst/>
              </a:prstGeom>
            </p:spPr>
            <p:txBody>
              <a:bodyPr wrap="none" lIns="0" tIns="0" rIns="0" bIns="0" anchor="t"/>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399"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c</a:t>
                </a:r>
              </a:p>
            </p:txBody>
          </p:sp>
          <p:sp>
            <p:nvSpPr>
              <p:cNvPr id="26" name="TextBox 25">
                <a:extLst>
                  <a:ext uri="{FF2B5EF4-FFF2-40B4-BE49-F238E27FC236}">
                    <a16:creationId xmlns:a16="http://schemas.microsoft.com/office/drawing/2014/main" id="{053D701D-1E4E-90C3-6E43-BEE90D9D2B95}"/>
                  </a:ext>
                </a:extLst>
              </p:cNvPr>
              <p:cNvSpPr txBox="1"/>
              <p:nvPr/>
            </p:nvSpPr>
            <p:spPr>
              <a:xfrm rot="6224168">
                <a:off x="7225934" y="3067933"/>
                <a:ext cx="114300" cy="215900"/>
              </a:xfrm>
              <a:prstGeom prst="rect">
                <a:avLst/>
              </a:prstGeom>
            </p:spPr>
            <p:txBody>
              <a:bodyPr wrap="none" lIns="0" tIns="0" rIns="0" bIns="0" anchor="t"/>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399"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a</a:t>
                </a:r>
              </a:p>
            </p:txBody>
          </p:sp>
          <p:sp>
            <p:nvSpPr>
              <p:cNvPr id="27" name="TextBox 26">
                <a:extLst>
                  <a:ext uri="{FF2B5EF4-FFF2-40B4-BE49-F238E27FC236}">
                    <a16:creationId xmlns:a16="http://schemas.microsoft.com/office/drawing/2014/main" id="{80BE3A76-D38D-6C26-0263-DF28AFCD7F54}"/>
                  </a:ext>
                </a:extLst>
              </p:cNvPr>
              <p:cNvSpPr txBox="1"/>
              <p:nvPr/>
            </p:nvSpPr>
            <p:spPr>
              <a:xfrm rot="6300000">
                <a:off x="7245244" y="3132344"/>
                <a:ext cx="50800" cy="215900"/>
              </a:xfrm>
              <a:prstGeom prst="rect">
                <a:avLst/>
              </a:prstGeom>
            </p:spPr>
            <p:txBody>
              <a:bodyPr wrap="none" lIns="0" tIns="0" rIns="0" bIns="0" anchor="t"/>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399"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l</a:t>
                </a:r>
              </a:p>
            </p:txBody>
          </p:sp>
        </p:grpSp>
        <p:sp>
          <p:nvSpPr>
            <p:cNvPr id="28" name="Freeform 27">
              <a:extLst>
                <a:ext uri="{FF2B5EF4-FFF2-40B4-BE49-F238E27FC236}">
                  <a16:creationId xmlns:a16="http://schemas.microsoft.com/office/drawing/2014/main" id="{AC40149A-6606-59E7-35D2-C34BA8733B7A}"/>
                </a:ext>
              </a:extLst>
            </p:cNvPr>
            <p:cNvSpPr/>
            <p:nvPr/>
          </p:nvSpPr>
          <p:spPr>
            <a:xfrm>
              <a:off x="3516176" y="5613270"/>
              <a:ext cx="1326845" cy="588340"/>
            </a:xfrm>
            <a:custGeom>
              <a:avLst/>
              <a:gdLst/>
              <a:ahLst/>
              <a:cxnLst/>
              <a:rect l="l" t="t" r="r" b="b"/>
              <a:pathLst>
                <a:path w="1326845" h="588340">
                  <a:moveTo>
                    <a:pt x="0" y="588340"/>
                  </a:moveTo>
                  <a:lnTo>
                    <a:pt x="1326845" y="588340"/>
                  </a:lnTo>
                  <a:lnTo>
                    <a:pt x="1326845" y="0"/>
                  </a:lnTo>
                  <a:lnTo>
                    <a:pt x="0" y="0"/>
                  </a:lnTo>
                  <a:close/>
                </a:path>
              </a:pathLst>
            </a:custGeom>
            <a:solidFill>
              <a:srgbClr val="FFFEFF"/>
            </a:solidFill>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29" name="TextBox 28">
              <a:extLst>
                <a:ext uri="{FF2B5EF4-FFF2-40B4-BE49-F238E27FC236}">
                  <a16:creationId xmlns:a16="http://schemas.microsoft.com/office/drawing/2014/main" id="{AD267AA5-7C29-C8E1-FACC-FA767F283AD6}"/>
                </a:ext>
              </a:extLst>
            </p:cNvPr>
            <p:cNvSpPr txBox="1"/>
            <p:nvPr/>
          </p:nvSpPr>
          <p:spPr>
            <a:xfrm>
              <a:off x="3713052" y="5703135"/>
              <a:ext cx="1092200" cy="215900"/>
            </a:xfrm>
            <a:prstGeom prst="rect">
              <a:avLst/>
            </a:prstGeom>
          </p:spPr>
          <p:txBody>
            <a:bodyPr wrap="none" lIns="0" tIns="0" rIns="0" bIns="0" anchor="t"/>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Knowledge  </a:t>
              </a:r>
            </a:p>
          </p:txBody>
        </p:sp>
        <p:sp>
          <p:nvSpPr>
            <p:cNvPr id="30" name="TextBox 29">
              <a:extLst>
                <a:ext uri="{FF2B5EF4-FFF2-40B4-BE49-F238E27FC236}">
                  <a16:creationId xmlns:a16="http://schemas.microsoft.com/office/drawing/2014/main" id="{59927FD6-9CA8-8C04-5BB6-E4E6D41CF8BD}"/>
                </a:ext>
              </a:extLst>
            </p:cNvPr>
            <p:cNvSpPr txBox="1"/>
            <p:nvPr/>
          </p:nvSpPr>
          <p:spPr>
            <a:xfrm>
              <a:off x="3819822" y="5919035"/>
              <a:ext cx="762000" cy="215900"/>
            </a:xfrm>
            <a:prstGeom prst="rect">
              <a:avLst/>
            </a:prstGeom>
          </p:spPr>
          <p:txBody>
            <a:bodyPr wrap="none" lIns="0" tIns="0" rIns="0" bIns="0" anchor="t"/>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Curation</a:t>
              </a:r>
            </a:p>
          </p:txBody>
        </p:sp>
        <p:sp>
          <p:nvSpPr>
            <p:cNvPr id="31" name="Freeform 30">
              <a:extLst>
                <a:ext uri="{FF2B5EF4-FFF2-40B4-BE49-F238E27FC236}">
                  <a16:creationId xmlns:a16="http://schemas.microsoft.com/office/drawing/2014/main" id="{E30F2AB4-6DD9-C290-170B-4ABDBC825A44}"/>
                </a:ext>
              </a:extLst>
            </p:cNvPr>
            <p:cNvSpPr/>
            <p:nvPr/>
          </p:nvSpPr>
          <p:spPr>
            <a:xfrm>
              <a:off x="3516176" y="5613270"/>
              <a:ext cx="1326845" cy="588340"/>
            </a:xfrm>
            <a:custGeom>
              <a:avLst/>
              <a:gdLst/>
              <a:ahLst/>
              <a:cxnLst/>
              <a:rect l="l" t="t" r="r" b="b"/>
              <a:pathLst>
                <a:path w="1326845" h="588340">
                  <a:moveTo>
                    <a:pt x="0" y="588340"/>
                  </a:moveTo>
                  <a:lnTo>
                    <a:pt x="1326845" y="588340"/>
                  </a:lnTo>
                  <a:lnTo>
                    <a:pt x="1326845" y="0"/>
                  </a:lnTo>
                  <a:lnTo>
                    <a:pt x="0" y="0"/>
                  </a:lnTo>
                  <a:close/>
                </a:path>
              </a:pathLst>
            </a:custGeom>
            <a:noFill/>
            <a:ln w="19050" cap="sq">
              <a:solidFill>
                <a:srgbClr val="FF540A"/>
              </a:solidFill>
            </a:ln>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32" name="Freeform 31">
              <a:extLst>
                <a:ext uri="{FF2B5EF4-FFF2-40B4-BE49-F238E27FC236}">
                  <a16:creationId xmlns:a16="http://schemas.microsoft.com/office/drawing/2014/main" id="{89F99D03-3E6E-D0EB-0B3D-2C8CE7BA68CC}"/>
                </a:ext>
              </a:extLst>
            </p:cNvPr>
            <p:cNvSpPr/>
            <p:nvPr/>
          </p:nvSpPr>
          <p:spPr>
            <a:xfrm>
              <a:off x="7631205" y="5613270"/>
              <a:ext cx="1424648" cy="588340"/>
            </a:xfrm>
            <a:custGeom>
              <a:avLst/>
              <a:gdLst/>
              <a:ahLst/>
              <a:cxnLst/>
              <a:rect l="l" t="t" r="r" b="b"/>
              <a:pathLst>
                <a:path w="1424648" h="588340">
                  <a:moveTo>
                    <a:pt x="0" y="588340"/>
                  </a:moveTo>
                  <a:lnTo>
                    <a:pt x="1424648" y="588340"/>
                  </a:lnTo>
                  <a:lnTo>
                    <a:pt x="1424648" y="0"/>
                  </a:lnTo>
                  <a:lnTo>
                    <a:pt x="0" y="0"/>
                  </a:lnTo>
                  <a:close/>
                </a:path>
              </a:pathLst>
            </a:custGeom>
            <a:solidFill>
              <a:srgbClr val="FFFEFF"/>
            </a:solidFill>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33" name="TextBox 32">
              <a:extLst>
                <a:ext uri="{FF2B5EF4-FFF2-40B4-BE49-F238E27FC236}">
                  <a16:creationId xmlns:a16="http://schemas.microsoft.com/office/drawing/2014/main" id="{707715D1-251E-17FE-73A1-770EFD6F406D}"/>
                </a:ext>
              </a:extLst>
            </p:cNvPr>
            <p:cNvSpPr txBox="1"/>
            <p:nvPr/>
          </p:nvSpPr>
          <p:spPr>
            <a:xfrm>
              <a:off x="7786663" y="5703135"/>
              <a:ext cx="1257300" cy="431800"/>
            </a:xfrm>
            <a:prstGeom prst="rect">
              <a:avLst/>
            </a:prstGeom>
          </p:spPr>
          <p:txBody>
            <a:bodyPr lIns="0" tIns="0" rIns="0" bIns="0" anchor="t"/>
            <a:lstStyle/>
            <a:p>
              <a:pPr marL="0" marR="0" lvl="0" indent="0" algn="l" defTabSz="457200" rtl="0" eaLnBrk="1" fontAlgn="auto" latinLnBrk="0" hangingPunct="1">
                <a:lnSpc>
                  <a:spcPts val="17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Learning and Development</a:t>
              </a:r>
            </a:p>
          </p:txBody>
        </p:sp>
        <p:sp>
          <p:nvSpPr>
            <p:cNvPr id="34" name="Freeform 33">
              <a:extLst>
                <a:ext uri="{FF2B5EF4-FFF2-40B4-BE49-F238E27FC236}">
                  <a16:creationId xmlns:a16="http://schemas.microsoft.com/office/drawing/2014/main" id="{DA327ADE-0D85-A9A4-51A9-5F2DF9C3F3D6}"/>
                </a:ext>
              </a:extLst>
            </p:cNvPr>
            <p:cNvSpPr/>
            <p:nvPr/>
          </p:nvSpPr>
          <p:spPr>
            <a:xfrm>
              <a:off x="7631205" y="5613270"/>
              <a:ext cx="1424648" cy="588340"/>
            </a:xfrm>
            <a:custGeom>
              <a:avLst/>
              <a:gdLst/>
              <a:ahLst/>
              <a:cxnLst/>
              <a:rect l="l" t="t" r="r" b="b"/>
              <a:pathLst>
                <a:path w="1424648" h="588340">
                  <a:moveTo>
                    <a:pt x="0" y="588340"/>
                  </a:moveTo>
                  <a:lnTo>
                    <a:pt x="1424648" y="588340"/>
                  </a:lnTo>
                  <a:lnTo>
                    <a:pt x="1424648" y="0"/>
                  </a:lnTo>
                  <a:lnTo>
                    <a:pt x="0" y="0"/>
                  </a:lnTo>
                  <a:close/>
                </a:path>
              </a:pathLst>
            </a:custGeom>
            <a:noFill/>
            <a:ln w="19050" cap="sq">
              <a:solidFill>
                <a:srgbClr val="FF540A"/>
              </a:solidFill>
            </a:ln>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35" name="Freeform 34">
              <a:extLst>
                <a:ext uri="{FF2B5EF4-FFF2-40B4-BE49-F238E27FC236}">
                  <a16:creationId xmlns:a16="http://schemas.microsoft.com/office/drawing/2014/main" id="{722BB1EA-AA99-0BAE-CC5E-CC312018992E}"/>
                </a:ext>
              </a:extLst>
            </p:cNvPr>
            <p:cNvSpPr/>
            <p:nvPr/>
          </p:nvSpPr>
          <p:spPr>
            <a:xfrm>
              <a:off x="4959633" y="5613270"/>
              <a:ext cx="2548661" cy="588340"/>
            </a:xfrm>
            <a:custGeom>
              <a:avLst/>
              <a:gdLst/>
              <a:ahLst/>
              <a:cxnLst/>
              <a:rect l="l" t="t" r="r" b="b"/>
              <a:pathLst>
                <a:path w="2548661" h="588340">
                  <a:moveTo>
                    <a:pt x="0" y="588340"/>
                  </a:moveTo>
                  <a:lnTo>
                    <a:pt x="2548661" y="588340"/>
                  </a:lnTo>
                  <a:lnTo>
                    <a:pt x="2548661" y="0"/>
                  </a:lnTo>
                  <a:lnTo>
                    <a:pt x="0" y="0"/>
                  </a:lnTo>
                  <a:close/>
                </a:path>
              </a:pathLst>
            </a:custGeom>
            <a:solidFill>
              <a:srgbClr val="FFFEFF"/>
            </a:solidFill>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36" name="TextBox 35">
              <a:extLst>
                <a:ext uri="{FF2B5EF4-FFF2-40B4-BE49-F238E27FC236}">
                  <a16:creationId xmlns:a16="http://schemas.microsoft.com/office/drawing/2014/main" id="{A3EC3453-397C-B82B-2902-EA5A24EC85B4}"/>
                </a:ext>
              </a:extLst>
            </p:cNvPr>
            <p:cNvSpPr txBox="1"/>
            <p:nvPr/>
          </p:nvSpPr>
          <p:spPr>
            <a:xfrm>
              <a:off x="5133588" y="5690435"/>
              <a:ext cx="2247900" cy="431800"/>
            </a:xfrm>
            <a:prstGeom prst="rect">
              <a:avLst/>
            </a:prstGeom>
          </p:spPr>
          <p:txBody>
            <a:bodyPr lIns="0" tIns="0" rIns="0" bIns="0" anchor="t"/>
            <a:lstStyle/>
            <a:p>
              <a:pPr marL="0" marR="0" lvl="0" indent="0" algn="ctr" defTabSz="457200" rtl="0" eaLnBrk="1" fontAlgn="auto" latinLnBrk="0" hangingPunct="1">
                <a:lnSpc>
                  <a:spcPts val="17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Talent Management and Organization Design</a:t>
              </a:r>
            </a:p>
          </p:txBody>
        </p:sp>
        <p:sp>
          <p:nvSpPr>
            <p:cNvPr id="37" name="Freeform 36">
              <a:extLst>
                <a:ext uri="{FF2B5EF4-FFF2-40B4-BE49-F238E27FC236}">
                  <a16:creationId xmlns:a16="http://schemas.microsoft.com/office/drawing/2014/main" id="{2D58309F-492C-6113-3E79-13CBF1DF9AC0}"/>
                </a:ext>
              </a:extLst>
            </p:cNvPr>
            <p:cNvSpPr/>
            <p:nvPr/>
          </p:nvSpPr>
          <p:spPr>
            <a:xfrm>
              <a:off x="4959633" y="5613270"/>
              <a:ext cx="2548661" cy="588340"/>
            </a:xfrm>
            <a:custGeom>
              <a:avLst/>
              <a:gdLst/>
              <a:ahLst/>
              <a:cxnLst/>
              <a:rect l="l" t="t" r="r" b="b"/>
              <a:pathLst>
                <a:path w="2548661" h="588340">
                  <a:moveTo>
                    <a:pt x="0" y="588340"/>
                  </a:moveTo>
                  <a:lnTo>
                    <a:pt x="2548661" y="588340"/>
                  </a:lnTo>
                  <a:lnTo>
                    <a:pt x="2548661" y="0"/>
                  </a:lnTo>
                  <a:lnTo>
                    <a:pt x="0" y="0"/>
                  </a:lnTo>
                  <a:close/>
                </a:path>
              </a:pathLst>
            </a:custGeom>
            <a:noFill/>
            <a:ln w="19050" cap="sq">
              <a:solidFill>
                <a:srgbClr val="FF540A"/>
              </a:solidFill>
            </a:ln>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38" name="Freeform 37">
              <a:extLst>
                <a:ext uri="{FF2B5EF4-FFF2-40B4-BE49-F238E27FC236}">
                  <a16:creationId xmlns:a16="http://schemas.microsoft.com/office/drawing/2014/main" id="{D37C7455-3564-A118-16BC-C8AAAD829A0B}"/>
                </a:ext>
              </a:extLst>
            </p:cNvPr>
            <p:cNvSpPr/>
            <p:nvPr/>
          </p:nvSpPr>
          <p:spPr>
            <a:xfrm>
              <a:off x="3510055" y="4583491"/>
              <a:ext cx="5548973" cy="571500"/>
            </a:xfrm>
            <a:custGeom>
              <a:avLst/>
              <a:gdLst/>
              <a:ahLst/>
              <a:cxnLst/>
              <a:rect l="l" t="t" r="r" b="b"/>
              <a:pathLst>
                <a:path w="5548973" h="571500">
                  <a:moveTo>
                    <a:pt x="0" y="571500"/>
                  </a:moveTo>
                  <a:lnTo>
                    <a:pt x="5548973" y="571500"/>
                  </a:lnTo>
                  <a:lnTo>
                    <a:pt x="5548973" y="0"/>
                  </a:lnTo>
                  <a:lnTo>
                    <a:pt x="0" y="0"/>
                  </a:lnTo>
                  <a:close/>
                </a:path>
              </a:pathLst>
            </a:custGeom>
            <a:solidFill>
              <a:srgbClr val="FFFEFF"/>
            </a:solidFill>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39" name="TextBox 38">
              <a:extLst>
                <a:ext uri="{FF2B5EF4-FFF2-40B4-BE49-F238E27FC236}">
                  <a16:creationId xmlns:a16="http://schemas.microsoft.com/office/drawing/2014/main" id="{77D20122-0A97-2869-1F91-A75502777746}"/>
                </a:ext>
              </a:extLst>
            </p:cNvPr>
            <p:cNvSpPr txBox="1"/>
            <p:nvPr/>
          </p:nvSpPr>
          <p:spPr>
            <a:xfrm>
              <a:off x="3741585" y="4776059"/>
              <a:ext cx="5461000" cy="215900"/>
            </a:xfrm>
            <a:prstGeom prst="rect">
              <a:avLst/>
            </a:prstGeom>
          </p:spPr>
          <p:txBody>
            <a:bodyPr wrap="none" lIns="0" tIns="0" rIns="0" bIns="0" anchor="t"/>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Applications, Mobile Devices, Wearables, Analytics, Workflow</a:t>
              </a:r>
            </a:p>
          </p:txBody>
        </p:sp>
        <p:grpSp>
          <p:nvGrpSpPr>
            <p:cNvPr id="40" name="Group 39">
              <a:extLst>
                <a:ext uri="{FF2B5EF4-FFF2-40B4-BE49-F238E27FC236}">
                  <a16:creationId xmlns:a16="http://schemas.microsoft.com/office/drawing/2014/main" id="{F388AEDD-7D82-DB0D-B981-F8986EA1BE02}"/>
                </a:ext>
              </a:extLst>
            </p:cNvPr>
            <p:cNvGrpSpPr/>
            <p:nvPr/>
          </p:nvGrpSpPr>
          <p:grpSpPr>
            <a:xfrm>
              <a:off x="3510055" y="4350096"/>
              <a:ext cx="5548973" cy="1263178"/>
              <a:chOff x="2383968" y="3376606"/>
              <a:chExt cx="5548973" cy="1263178"/>
            </a:xfrm>
          </p:grpSpPr>
          <p:sp>
            <p:nvSpPr>
              <p:cNvPr id="41" name="Freeform 38">
                <a:extLst>
                  <a:ext uri="{FF2B5EF4-FFF2-40B4-BE49-F238E27FC236}">
                    <a16:creationId xmlns:a16="http://schemas.microsoft.com/office/drawing/2014/main" id="{81DA4323-4236-5D44-3B25-9FB15EC91E49}"/>
                  </a:ext>
                </a:extLst>
              </p:cNvPr>
              <p:cNvSpPr/>
              <p:nvPr/>
            </p:nvSpPr>
            <p:spPr>
              <a:xfrm>
                <a:off x="2383968" y="3610001"/>
                <a:ext cx="5548973" cy="571500"/>
              </a:xfrm>
              <a:custGeom>
                <a:avLst/>
                <a:gdLst/>
                <a:ahLst/>
                <a:cxnLst/>
                <a:rect l="l" t="t" r="r" b="b"/>
                <a:pathLst>
                  <a:path w="5548973" h="571500">
                    <a:moveTo>
                      <a:pt x="0" y="571500"/>
                    </a:moveTo>
                    <a:lnTo>
                      <a:pt x="5548973" y="571500"/>
                    </a:lnTo>
                    <a:lnTo>
                      <a:pt x="5548973" y="0"/>
                    </a:lnTo>
                    <a:lnTo>
                      <a:pt x="0" y="0"/>
                    </a:lnTo>
                    <a:close/>
                  </a:path>
                </a:pathLst>
              </a:custGeom>
              <a:noFill/>
              <a:ln w="12700" cap="sq">
                <a:solidFill>
                  <a:srgbClr val="6F7878"/>
                </a:solidFill>
              </a:ln>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cxnSp>
            <p:nvCxnSpPr>
              <p:cNvPr id="42" name="Connector 39">
                <a:extLst>
                  <a:ext uri="{FF2B5EF4-FFF2-40B4-BE49-F238E27FC236}">
                    <a16:creationId xmlns:a16="http://schemas.microsoft.com/office/drawing/2014/main" id="{14061E75-F337-ABA1-952D-9B3476835ACE}"/>
                  </a:ext>
                </a:extLst>
              </p:cNvPr>
              <p:cNvCxnSpPr/>
              <p:nvPr/>
            </p:nvCxnSpPr>
            <p:spPr>
              <a:xfrm>
                <a:off x="5087911" y="3382956"/>
                <a:ext cx="0" cy="225489"/>
              </a:xfrm>
              <a:prstGeom prst="line">
                <a:avLst/>
              </a:prstGeom>
              <a:noFill/>
              <a:ln w="12700" cap="sq">
                <a:solidFill>
                  <a:srgbClr val="6F7878"/>
                </a:solidFill>
              </a:ln>
            </p:spPr>
          </p:cxnSp>
          <p:cxnSp>
            <p:nvCxnSpPr>
              <p:cNvPr id="43" name="Connector 40">
                <a:extLst>
                  <a:ext uri="{FF2B5EF4-FFF2-40B4-BE49-F238E27FC236}">
                    <a16:creationId xmlns:a16="http://schemas.microsoft.com/office/drawing/2014/main" id="{B5170A0D-DD98-66A8-707F-E1B555044203}"/>
                  </a:ext>
                </a:extLst>
              </p:cNvPr>
              <p:cNvCxnSpPr/>
              <p:nvPr/>
            </p:nvCxnSpPr>
            <p:spPr>
              <a:xfrm>
                <a:off x="5095183" y="4181500"/>
                <a:ext cx="0" cy="225488"/>
              </a:xfrm>
              <a:prstGeom prst="line">
                <a:avLst/>
              </a:prstGeom>
              <a:noFill/>
              <a:ln w="12700" cap="sq">
                <a:solidFill>
                  <a:srgbClr val="6F7878"/>
                </a:solidFill>
              </a:ln>
            </p:spPr>
          </p:cxnSp>
          <p:cxnSp>
            <p:nvCxnSpPr>
              <p:cNvPr id="44" name="Connector 41">
                <a:extLst>
                  <a:ext uri="{FF2B5EF4-FFF2-40B4-BE49-F238E27FC236}">
                    <a16:creationId xmlns:a16="http://schemas.microsoft.com/office/drawing/2014/main" id="{DFE86E43-4B44-DABF-EE96-2934D9D246DA}"/>
                  </a:ext>
                </a:extLst>
              </p:cNvPr>
              <p:cNvCxnSpPr/>
              <p:nvPr/>
            </p:nvCxnSpPr>
            <p:spPr>
              <a:xfrm>
                <a:off x="3059858" y="4419693"/>
                <a:ext cx="0" cy="220091"/>
              </a:xfrm>
              <a:prstGeom prst="line">
                <a:avLst/>
              </a:prstGeom>
              <a:noFill/>
              <a:ln w="12700" cap="sq">
                <a:solidFill>
                  <a:srgbClr val="6F7878"/>
                </a:solidFill>
              </a:ln>
            </p:spPr>
          </p:cxnSp>
          <p:cxnSp>
            <p:nvCxnSpPr>
              <p:cNvPr id="45" name="Connector 42">
                <a:extLst>
                  <a:ext uri="{FF2B5EF4-FFF2-40B4-BE49-F238E27FC236}">
                    <a16:creationId xmlns:a16="http://schemas.microsoft.com/office/drawing/2014/main" id="{04B1038D-5837-98DC-9B6C-B1E950402712}"/>
                  </a:ext>
                </a:extLst>
              </p:cNvPr>
              <p:cNvCxnSpPr/>
              <p:nvPr/>
            </p:nvCxnSpPr>
            <p:spPr>
              <a:xfrm>
                <a:off x="5095183" y="4419693"/>
                <a:ext cx="0" cy="220091"/>
              </a:xfrm>
              <a:prstGeom prst="line">
                <a:avLst/>
              </a:prstGeom>
              <a:noFill/>
              <a:ln w="12700" cap="sq">
                <a:solidFill>
                  <a:srgbClr val="6F7878"/>
                </a:solidFill>
              </a:ln>
            </p:spPr>
          </p:cxnSp>
          <p:cxnSp>
            <p:nvCxnSpPr>
              <p:cNvPr id="46" name="Connector 43">
                <a:extLst>
                  <a:ext uri="{FF2B5EF4-FFF2-40B4-BE49-F238E27FC236}">
                    <a16:creationId xmlns:a16="http://schemas.microsoft.com/office/drawing/2014/main" id="{B425FE7A-BDED-AD82-5BE3-D559AE614B4C}"/>
                  </a:ext>
                </a:extLst>
              </p:cNvPr>
              <p:cNvCxnSpPr/>
              <p:nvPr/>
            </p:nvCxnSpPr>
            <p:spPr>
              <a:xfrm>
                <a:off x="7216314" y="4406993"/>
                <a:ext cx="0" cy="232791"/>
              </a:xfrm>
              <a:prstGeom prst="line">
                <a:avLst/>
              </a:prstGeom>
              <a:noFill/>
              <a:ln w="12700" cap="sq">
                <a:solidFill>
                  <a:srgbClr val="6F7878"/>
                </a:solidFill>
              </a:ln>
            </p:spPr>
          </p:cxnSp>
          <p:cxnSp>
            <p:nvCxnSpPr>
              <p:cNvPr id="47" name="Connector 44">
                <a:extLst>
                  <a:ext uri="{FF2B5EF4-FFF2-40B4-BE49-F238E27FC236}">
                    <a16:creationId xmlns:a16="http://schemas.microsoft.com/office/drawing/2014/main" id="{C7E83308-9340-6CEB-F678-9B2EAA205D48}"/>
                  </a:ext>
                </a:extLst>
              </p:cNvPr>
              <p:cNvCxnSpPr/>
              <p:nvPr/>
            </p:nvCxnSpPr>
            <p:spPr>
              <a:xfrm>
                <a:off x="3053508" y="4413343"/>
                <a:ext cx="4162806" cy="0"/>
              </a:xfrm>
              <a:prstGeom prst="line">
                <a:avLst/>
              </a:prstGeom>
              <a:noFill/>
              <a:ln w="12700" cap="sq">
                <a:solidFill>
                  <a:srgbClr val="6F7878"/>
                </a:solidFill>
              </a:ln>
            </p:spPr>
          </p:cxnSp>
          <p:cxnSp>
            <p:nvCxnSpPr>
              <p:cNvPr id="48" name="Connector 45">
                <a:extLst>
                  <a:ext uri="{FF2B5EF4-FFF2-40B4-BE49-F238E27FC236}">
                    <a16:creationId xmlns:a16="http://schemas.microsoft.com/office/drawing/2014/main" id="{821A302E-8336-E4DD-1B91-BA8030BE8FA2}"/>
                  </a:ext>
                </a:extLst>
              </p:cNvPr>
              <p:cNvCxnSpPr/>
              <p:nvPr/>
            </p:nvCxnSpPr>
            <p:spPr>
              <a:xfrm>
                <a:off x="4433861" y="3376606"/>
                <a:ext cx="1308100" cy="0"/>
              </a:xfrm>
              <a:prstGeom prst="line">
                <a:avLst/>
              </a:prstGeom>
              <a:noFill/>
              <a:ln w="12700" cap="sq">
                <a:solidFill>
                  <a:srgbClr val="6F7878"/>
                </a:solidFill>
              </a:ln>
            </p:spPr>
          </p:cxnSp>
        </p:grpSp>
        <p:sp>
          <p:nvSpPr>
            <p:cNvPr id="49" name="TextBox 48">
              <a:extLst>
                <a:ext uri="{FF2B5EF4-FFF2-40B4-BE49-F238E27FC236}">
                  <a16:creationId xmlns:a16="http://schemas.microsoft.com/office/drawing/2014/main" id="{111F0058-6822-244C-8C57-11315D3F0C4A}"/>
                </a:ext>
              </a:extLst>
            </p:cNvPr>
            <p:cNvSpPr txBox="1"/>
            <p:nvPr/>
          </p:nvSpPr>
          <p:spPr>
            <a:xfrm>
              <a:off x="2281613" y="4556959"/>
              <a:ext cx="1206500" cy="647700"/>
            </a:xfrm>
            <a:prstGeom prst="rect">
              <a:avLst/>
            </a:prstGeom>
          </p:spPr>
          <p:txBody>
            <a:bodyPr lIns="0" tIns="0" rIns="0" bIns="0" anchor="t"/>
            <a:lstStyle/>
            <a:p>
              <a:pPr marL="0" marR="0" lvl="0" indent="0" algn="l" defTabSz="457200" rtl="0" eaLnBrk="1" fontAlgn="auto" latinLnBrk="0" hangingPunct="1">
                <a:lnSpc>
                  <a:spcPts val="17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Connected  Through Technology</a:t>
              </a:r>
            </a:p>
          </p:txBody>
        </p:sp>
      </p:grpSp>
      <p:sp>
        <p:nvSpPr>
          <p:cNvPr id="52" name="Title 51">
            <a:extLst>
              <a:ext uri="{FF2B5EF4-FFF2-40B4-BE49-F238E27FC236}">
                <a16:creationId xmlns:a16="http://schemas.microsoft.com/office/drawing/2014/main" id="{E46143D9-AC70-AE50-923F-04E700598FF5}"/>
              </a:ext>
            </a:extLst>
          </p:cNvPr>
          <p:cNvSpPr>
            <a:spLocks noGrp="1"/>
          </p:cNvSpPr>
          <p:nvPr>
            <p:ph type="title"/>
          </p:nvPr>
        </p:nvSpPr>
        <p:spPr>
          <a:xfrm>
            <a:off x="457200" y="531767"/>
            <a:ext cx="11387138" cy="451231"/>
          </a:xfrm>
        </p:spPr>
        <p:txBody>
          <a:bodyPr/>
          <a:lstStyle/>
          <a:p>
            <a:r>
              <a:rPr lang="en-US" sz="3200" b="1">
                <a:solidFill>
                  <a:schemeClr val="bg1"/>
                </a:solidFill>
                <a:latin typeface="Arial Black" panose="020B0604020202020204" pitchFamily="34" charset="0"/>
                <a:cs typeface="Arial Black" panose="020B0604020202020204" pitchFamily="34" charset="0"/>
              </a:rPr>
              <a:t>Connected Workers Anchor Employee Engagement</a:t>
            </a:r>
            <a:endParaRPr lang="en-US"/>
          </a:p>
        </p:txBody>
      </p:sp>
    </p:spTree>
    <p:extLst>
      <p:ext uri="{BB962C8B-B14F-4D97-AF65-F5344CB8AC3E}">
        <p14:creationId xmlns:p14="http://schemas.microsoft.com/office/powerpoint/2010/main" val="226221607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431;p3">
            <a:extLst>
              <a:ext uri="{FF2B5EF4-FFF2-40B4-BE49-F238E27FC236}">
                <a16:creationId xmlns:a16="http://schemas.microsoft.com/office/drawing/2014/main" id="{E2CEF547-7653-3E4D-46E2-C14A91A0B665}"/>
              </a:ext>
            </a:extLst>
          </p:cNvPr>
          <p:cNvSpPr txBox="1"/>
          <p:nvPr/>
        </p:nvSpPr>
        <p:spPr>
          <a:xfrm>
            <a:off x="418011" y="6106644"/>
            <a:ext cx="9346475" cy="261570"/>
          </a:xfrm>
          <a:prstGeom prst="rect">
            <a:avLst/>
          </a:prstGeom>
          <a:noFill/>
          <a:ln>
            <a:noFill/>
          </a:ln>
        </p:spPr>
        <p:txBody>
          <a:bodyPr spcFirstLastPara="1" wrap="square" lIns="0" tIns="45700" rIns="91425" bIns="45700" anchor="t" anchorCtr="0">
            <a:spAutoFit/>
          </a:bodyPr>
          <a:lstStyle/>
          <a:p>
            <a:pPr marL="0" marR="0" lvl="0" indent="0" algn="l" defTabSz="457200" rtl="0" eaLnBrk="1" fontAlgn="auto" latinLnBrk="0" hangingPunct="1">
              <a:lnSpc>
                <a:spcPct val="100000"/>
              </a:lnSpc>
              <a:spcBef>
                <a:spcPts val="0"/>
              </a:spcBef>
              <a:spcAft>
                <a:spcPts val="0"/>
              </a:spcAft>
              <a:buClr>
                <a:srgbClr val="000000"/>
              </a:buClr>
              <a:buSzPts val="1100"/>
              <a:buFont typeface="Arial"/>
              <a:buNone/>
              <a:tabLst/>
              <a:defRPr/>
            </a:pPr>
            <a:r>
              <a:rPr kumimoji="0" lang="en-NL" sz="1100" b="0" i="0" u="none" strike="noStrike" kern="1200" cap="none" spc="0" normalizeH="0" baseline="0" noProof="0">
                <a:ln>
                  <a:noFill/>
                </a:ln>
                <a:solidFill>
                  <a:srgbClr val="6F7878"/>
                </a:solidFill>
                <a:effectLst/>
                <a:uLnTx/>
                <a:uFillTx/>
                <a:latin typeface="Arial"/>
                <a:ea typeface="Arial"/>
                <a:cs typeface="Arial"/>
                <a:sym typeface="Arial"/>
              </a:rPr>
              <a:t>Source:</a:t>
            </a:r>
            <a:r>
              <a:rPr kumimoji="0" lang="en-US" sz="1100" b="0" i="0" u="none" strike="noStrike" kern="1200" cap="none" spc="0" normalizeH="0" baseline="0" noProof="0">
                <a:ln>
                  <a:noFill/>
                </a:ln>
                <a:solidFill>
                  <a:srgbClr val="6F7878"/>
                </a:solidFill>
                <a:effectLst/>
                <a:uLnTx/>
                <a:uFillTx/>
                <a:latin typeface="Arial"/>
                <a:ea typeface="Arial"/>
                <a:cs typeface="Arial"/>
                <a:sym typeface="Arial"/>
              </a:rPr>
              <a:t> </a:t>
            </a:r>
            <a:r>
              <a:rPr kumimoji="0" lang="en-US" sz="1100" b="0" i="0" u="sng" strike="noStrike" kern="1200" cap="none" spc="0" normalizeH="0" baseline="0" noProof="0">
                <a:ln>
                  <a:noFill/>
                </a:ln>
                <a:solidFill>
                  <a:srgbClr val="1155CC"/>
                </a:solidFill>
                <a:effectLst/>
                <a:uLnTx/>
                <a:uFillTx/>
                <a:latin typeface="Arial" panose="020B0604020202020204" pitchFamily="34" charset="0"/>
                <a:ea typeface="+mn-ea"/>
                <a:cs typeface="+mn-cs"/>
                <a:hlinkClick r:id="rId3"/>
              </a:rPr>
              <a:t>The Home Depot Launches New In-Store Application to Help Associates Provide Better Customer Experience</a:t>
            </a:r>
            <a:r>
              <a:rPr kumimoji="0" lang="en-US" sz="1100" b="0" i="0" u="none" strike="noStrike" kern="1200" cap="none" spc="0" normalizeH="0" baseline="0" noProof="0">
                <a:ln>
                  <a:noFill/>
                </a:ln>
                <a:solidFill>
                  <a:srgbClr val="000000"/>
                </a:solidFill>
                <a:effectLst/>
                <a:uLnTx/>
                <a:uFillTx/>
                <a:latin typeface="Arial" panose="020B0604020202020204" pitchFamily="34" charset="0"/>
                <a:ea typeface="+mn-ea"/>
                <a:cs typeface="+mn-cs"/>
              </a:rPr>
              <a:t>, </a:t>
            </a:r>
            <a:r>
              <a:rPr kumimoji="0" lang="en-US" sz="1100" b="0" i="0" u="none" strike="noStrike" kern="1200" cap="none" spc="0" normalizeH="0" baseline="0" noProof="0">
                <a:ln>
                  <a:noFill/>
                </a:ln>
                <a:solidFill>
                  <a:srgbClr val="6F7878"/>
                </a:solidFill>
                <a:effectLst/>
                <a:uLnTx/>
                <a:uFillTx/>
                <a:latin typeface="Arial"/>
                <a:ea typeface="+mn-ea"/>
                <a:cs typeface="Arial"/>
              </a:rPr>
              <a:t>The Home Depot. </a:t>
            </a:r>
            <a:endParaRPr kumimoji="0" lang="en-IN" sz="1100" b="0" i="0" u="none" strike="noStrike" kern="1200" cap="none" spc="0" normalizeH="0" baseline="0" noProof="0">
              <a:ln>
                <a:noFill/>
              </a:ln>
              <a:solidFill>
                <a:srgbClr val="6F7878"/>
              </a:solidFill>
              <a:effectLst/>
              <a:uLnTx/>
              <a:uFillTx/>
              <a:latin typeface="Arial"/>
              <a:ea typeface="+mn-ea"/>
              <a:cs typeface="Arial"/>
            </a:endParaRPr>
          </a:p>
        </p:txBody>
      </p:sp>
      <p:sp>
        <p:nvSpPr>
          <p:cNvPr id="5" name="Google Shape;428;p3">
            <a:extLst>
              <a:ext uri="{FF2B5EF4-FFF2-40B4-BE49-F238E27FC236}">
                <a16:creationId xmlns:a16="http://schemas.microsoft.com/office/drawing/2014/main" id="{022BC30B-BCE9-3FC1-53B9-D15CB001E861}"/>
              </a:ext>
            </a:extLst>
          </p:cNvPr>
          <p:cNvSpPr txBox="1"/>
          <p:nvPr/>
        </p:nvSpPr>
        <p:spPr>
          <a:xfrm>
            <a:off x="4495800" y="1828800"/>
            <a:ext cx="7192506" cy="3756074"/>
          </a:xfrm>
          <a:prstGeom prst="rect">
            <a:avLst/>
          </a:prstGeom>
          <a:solidFill>
            <a:srgbClr val="F4F4F4"/>
          </a:solidFill>
          <a:ln>
            <a:noFill/>
          </a:ln>
        </p:spPr>
        <p:txBody>
          <a:bodyPr spcFirstLastPara="1" wrap="square" lIns="182880" tIns="91440" rIns="182880" bIns="91440" anchor="ctr" anchorCtr="0">
            <a:noAutofit/>
          </a:bodyPr>
          <a:lstStyle>
            <a:defPPr>
              <a:defRPr lang="en-US"/>
            </a:defPPr>
            <a:lvl1pPr marR="0" lvl="0">
              <a:lnSpc>
                <a:spcPct val="100000"/>
              </a:lnSpc>
              <a:spcBef>
                <a:spcPts val="0"/>
              </a:spcBef>
              <a:spcAft>
                <a:spcPts val="1200"/>
              </a:spcAft>
              <a:buClr>
                <a:srgbClr val="000000"/>
              </a:buClr>
              <a:buSzPts val="2400"/>
              <a:defRPr sz="2000" b="0" i="0" u="none" strike="noStrike" cap="none">
                <a:latin typeface="Arial"/>
                <a:ea typeface="Arial"/>
                <a:cs typeface="Arial"/>
              </a:defRPr>
            </a:lvl1pPr>
          </a:lstStyle>
          <a:p>
            <a:pPr marL="285750" marR="0" lvl="0" indent="-285750" algn="l" defTabSz="457200" rtl="0" eaLnBrk="1" fontAlgn="base" latinLnBrk="0" hangingPunct="1">
              <a:lnSpc>
                <a:spcPct val="100000"/>
              </a:lnSpc>
              <a:spcBef>
                <a:spcPts val="0"/>
              </a:spcBef>
              <a:spcAft>
                <a:spcPts val="1200"/>
              </a:spcAft>
              <a:buClr>
                <a:srgbClr val="000000"/>
              </a:buClr>
              <a:buSzPct val="100000"/>
              <a:buFont typeface="Arial" panose="020B0604020202020204" pitchFamily="34" charset="0"/>
              <a:buChar char="•"/>
              <a:tabLst/>
              <a:defRPr/>
            </a:pPr>
            <a:r>
              <a:rPr kumimoji="0" lang="en-IN" sz="1800" b="0" i="0" u="none" strike="noStrike" kern="1200" cap="none" spc="0" normalizeH="0" baseline="0" noProof="0">
                <a:ln>
                  <a:noFill/>
                </a:ln>
                <a:solidFill>
                  <a:srgbClr val="000000"/>
                </a:solidFill>
                <a:effectLst/>
                <a:uLnTx/>
                <a:uFillTx/>
                <a:latin typeface="Arial"/>
                <a:cs typeface="Arial"/>
              </a:rPr>
              <a:t>Home Depot has deployed a mobile app called Sidekick, which helps store associates prioritize tasks. </a:t>
            </a:r>
            <a:endParaRPr kumimoji="0" lang="en-IN" sz="2000" b="0" i="0" u="none" strike="noStrike" kern="1200" cap="none" spc="0" normalizeH="0" baseline="0" noProof="0">
              <a:ln>
                <a:noFill/>
              </a:ln>
              <a:solidFill>
                <a:srgbClr val="000000"/>
              </a:solidFill>
              <a:effectLst/>
              <a:uLnTx/>
              <a:uFillTx/>
              <a:latin typeface="Arial" panose="020B0604020202020204" pitchFamily="34" charset="0"/>
              <a:cs typeface="Arial"/>
            </a:endParaRPr>
          </a:p>
          <a:p>
            <a:pPr marL="285750" marR="0" lvl="0" indent="-285750" algn="l" defTabSz="457200" rtl="0" eaLnBrk="1" fontAlgn="base" latinLnBrk="0" hangingPunct="1">
              <a:lnSpc>
                <a:spcPct val="100000"/>
              </a:lnSpc>
              <a:spcBef>
                <a:spcPts val="0"/>
              </a:spcBef>
              <a:spcAft>
                <a:spcPts val="1200"/>
              </a:spcAft>
              <a:buClr>
                <a:srgbClr val="000000"/>
              </a:buClr>
              <a:buSzPct val="100000"/>
              <a:buFont typeface="Arial" panose="020B0604020202020204" pitchFamily="34" charset="0"/>
              <a:buChar char="•"/>
              <a:tabLst/>
              <a:defRPr/>
            </a:pPr>
            <a:r>
              <a:rPr kumimoji="0" lang="en-IN" sz="1800" b="0" i="0" u="none" strike="noStrike" kern="1200" cap="none" spc="0" normalizeH="0" baseline="0" noProof="0">
                <a:ln>
                  <a:noFill/>
                </a:ln>
                <a:solidFill>
                  <a:srgbClr val="000000"/>
                </a:solidFill>
                <a:effectLst/>
                <a:uLnTx/>
                <a:uFillTx/>
                <a:latin typeface="Arial"/>
                <a:cs typeface="Arial"/>
              </a:rPr>
              <a:t>Sidekick also uses intelligence services like machine learning and computer vision to help associates identify out-of-stock items and complete other tasks. </a:t>
            </a:r>
            <a:endParaRPr kumimoji="0" lang="en-IN" sz="2000" b="0" i="0" u="none" strike="noStrike" kern="1200" cap="none" spc="0" normalizeH="0" baseline="0" noProof="0">
              <a:ln>
                <a:noFill/>
              </a:ln>
              <a:solidFill>
                <a:srgbClr val="000000"/>
              </a:solidFill>
              <a:effectLst/>
              <a:uLnTx/>
              <a:uFillTx/>
              <a:latin typeface="Arial"/>
              <a:cs typeface="Arial"/>
            </a:endParaRPr>
          </a:p>
          <a:p>
            <a:pPr marL="285750" marR="0" lvl="0" indent="-285750" algn="l" defTabSz="457200" rtl="0" eaLnBrk="1" fontAlgn="base" latinLnBrk="0" hangingPunct="1">
              <a:lnSpc>
                <a:spcPct val="100000"/>
              </a:lnSpc>
              <a:spcBef>
                <a:spcPts val="0"/>
              </a:spcBef>
              <a:spcAft>
                <a:spcPts val="1200"/>
              </a:spcAft>
              <a:buClr>
                <a:srgbClr val="000000"/>
              </a:buClr>
              <a:buSzPct val="100000"/>
              <a:buFont typeface="Arial" panose="020B0604020202020204" pitchFamily="34" charset="0"/>
              <a:buChar char="•"/>
              <a:tabLst/>
              <a:defRPr/>
            </a:pPr>
            <a:r>
              <a:rPr kumimoji="0" lang="en-IN" sz="1800" b="0" i="0" u="none" strike="noStrike" kern="1200" cap="none" spc="0" normalizeH="0" baseline="0" noProof="0">
                <a:ln>
                  <a:noFill/>
                </a:ln>
                <a:solidFill>
                  <a:srgbClr val="000000"/>
                </a:solidFill>
                <a:effectLst/>
                <a:uLnTx/>
                <a:uFillTx/>
                <a:latin typeface="Arial"/>
                <a:cs typeface="Arial"/>
              </a:rPr>
              <a:t>Home Depot has a design tenet focused on delivering intuitive user experience built for “Day 1 Associates.”</a:t>
            </a:r>
            <a:endParaRPr kumimoji="0" lang="en-IN" sz="2000" b="0" i="0" u="none" strike="noStrike" kern="1200" cap="none" spc="0" normalizeH="0" baseline="0" noProof="0">
              <a:ln>
                <a:noFill/>
              </a:ln>
              <a:solidFill>
                <a:srgbClr val="000000"/>
              </a:solidFill>
              <a:effectLst/>
              <a:uLnTx/>
              <a:uFillTx/>
              <a:latin typeface="Arial" panose="020B0604020202020204" pitchFamily="34" charset="0"/>
              <a:cs typeface="Arial"/>
            </a:endParaRPr>
          </a:p>
          <a:p>
            <a:pPr marL="285750" marR="0" lvl="0" indent="-285750" algn="l" defTabSz="457200" rtl="0" eaLnBrk="1" fontAlgn="base" latinLnBrk="0" hangingPunct="1">
              <a:lnSpc>
                <a:spcPct val="100000"/>
              </a:lnSpc>
              <a:spcBef>
                <a:spcPts val="0"/>
              </a:spcBef>
              <a:spcAft>
                <a:spcPts val="0"/>
              </a:spcAft>
              <a:buClr>
                <a:srgbClr val="000000"/>
              </a:buClr>
              <a:buSzPct val="100000"/>
              <a:buFont typeface="Arial" panose="020B0604020202020204" pitchFamily="34" charset="0"/>
              <a:buChar char="•"/>
              <a:tabLst/>
              <a:defRPr/>
            </a:pPr>
            <a:r>
              <a:rPr kumimoji="0" lang="en-IN" sz="1800" b="0" i="0" u="none" strike="noStrike" kern="1200" cap="none" spc="0" normalizeH="0" baseline="0" noProof="0">
                <a:ln>
                  <a:noFill/>
                </a:ln>
                <a:solidFill>
                  <a:srgbClr val="000000"/>
                </a:solidFill>
                <a:effectLst/>
                <a:uLnTx/>
                <a:uFillTx/>
                <a:latin typeface="Arial"/>
                <a:cs typeface="Arial"/>
              </a:rPr>
              <a:t>The Home Depot application development team has prioritized internal development to focus on employee feedback and integration of the tech stack. </a:t>
            </a:r>
            <a:endParaRPr kumimoji="0" lang="en-IN" sz="1800" b="0" i="0" u="none" strike="noStrike" kern="1200" cap="none" spc="0" normalizeH="0" baseline="0" noProof="0">
              <a:ln>
                <a:noFill/>
              </a:ln>
              <a:solidFill>
                <a:srgbClr val="000000"/>
              </a:solidFill>
              <a:effectLst/>
              <a:uLnTx/>
              <a:uFillTx/>
              <a:latin typeface="Arial" panose="020B0604020202020204" pitchFamily="34" charset="0"/>
              <a:cs typeface="Arial"/>
            </a:endParaRPr>
          </a:p>
        </p:txBody>
      </p:sp>
      <p:pic>
        <p:nvPicPr>
          <p:cNvPr id="2" name="Picture 1" descr="A person holding a tablet and pen in a warehouse&#10;&#10;Description automatically generated">
            <a:extLst>
              <a:ext uri="{FF2B5EF4-FFF2-40B4-BE49-F238E27FC236}">
                <a16:creationId xmlns:a16="http://schemas.microsoft.com/office/drawing/2014/main" id="{1329BE95-A8FD-DD84-9115-A2A553054F79}"/>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475558" y="2480134"/>
            <a:ext cx="3656937" cy="2453406"/>
          </a:xfrm>
          <a:prstGeom prst="rect">
            <a:avLst/>
          </a:prstGeom>
          <a:ln w="12700">
            <a:solidFill>
              <a:srgbClr val="6F7878"/>
            </a:solidFill>
          </a:ln>
        </p:spPr>
      </p:pic>
      <p:sp>
        <p:nvSpPr>
          <p:cNvPr id="6" name="Title 5">
            <a:extLst>
              <a:ext uri="{FF2B5EF4-FFF2-40B4-BE49-F238E27FC236}">
                <a16:creationId xmlns:a16="http://schemas.microsoft.com/office/drawing/2014/main" id="{4D6A1F9D-A00B-4C12-D97D-3074CEFD3DDE}"/>
              </a:ext>
            </a:extLst>
          </p:cNvPr>
          <p:cNvSpPr>
            <a:spLocks noGrp="1"/>
          </p:cNvSpPr>
          <p:nvPr>
            <p:ph type="title"/>
          </p:nvPr>
        </p:nvSpPr>
        <p:spPr/>
        <p:txBody>
          <a:bodyPr/>
          <a:lstStyle/>
          <a:p>
            <a:r>
              <a:rPr kumimoji="0" lang="en-US" sz="3200" b="1" i="0" u="none" strike="noStrike" kern="1200" cap="none" spc="0" normalizeH="0" baseline="0" noProof="0">
                <a:ln>
                  <a:noFill/>
                </a:ln>
                <a:solidFill>
                  <a:prstClr val="white"/>
                </a:solidFill>
                <a:effectLst/>
                <a:uLnTx/>
                <a:uFillTx/>
                <a:latin typeface="Arial Black"/>
                <a:ea typeface="+mn-ea"/>
                <a:cs typeface="Arial Black" panose="020B0604020202020204" pitchFamily="34" charset="0"/>
              </a:rPr>
              <a:t>Home Depot </a:t>
            </a:r>
            <a:r>
              <a:rPr kumimoji="0" lang="en-US" sz="3200" b="0" i="0" u="none" strike="noStrike" kern="1200" cap="none" spc="0" normalizeH="0" baseline="0" noProof="0">
                <a:ln>
                  <a:noFill/>
                </a:ln>
                <a:solidFill>
                  <a:prstClr val="white"/>
                </a:solidFill>
                <a:effectLst/>
                <a:uLnTx/>
                <a:uFillTx/>
                <a:latin typeface="Arial"/>
                <a:ea typeface="+mn-ea"/>
                <a:cs typeface="Arial"/>
              </a:rPr>
              <a:t>|</a:t>
            </a:r>
            <a:r>
              <a:rPr kumimoji="0" lang="en-US" sz="3200" b="1" i="0" u="none" strike="noStrike" kern="1200" cap="none" spc="0" normalizeH="0" baseline="0" noProof="0">
                <a:ln>
                  <a:noFill/>
                </a:ln>
                <a:solidFill>
                  <a:prstClr val="white"/>
                </a:solidFill>
                <a:effectLst/>
                <a:uLnTx/>
                <a:uFillTx/>
                <a:latin typeface="Arial Black"/>
                <a:ea typeface="+mn-ea"/>
                <a:cs typeface="Arial Black" panose="020B0604020202020204" pitchFamily="34" charset="0"/>
              </a:rPr>
              <a:t> </a:t>
            </a:r>
            <a:r>
              <a:rPr kumimoji="0" lang="en-US" sz="3200" b="0" i="0" u="none" strike="noStrike" kern="1200" cap="none" spc="0" normalizeH="0" baseline="0" noProof="0">
                <a:ln>
                  <a:noFill/>
                </a:ln>
                <a:solidFill>
                  <a:prstClr val="white"/>
                </a:solidFill>
                <a:effectLst/>
                <a:uLnTx/>
                <a:uFillTx/>
                <a:latin typeface="Arial"/>
                <a:ea typeface="+mn-ea"/>
                <a:cs typeface="Arial"/>
              </a:rPr>
              <a:t>Augmented Connected Associate</a:t>
            </a:r>
            <a:endParaRPr lang="en-US"/>
          </a:p>
        </p:txBody>
      </p:sp>
    </p:spTree>
    <p:extLst>
      <p:ext uri="{BB962C8B-B14F-4D97-AF65-F5344CB8AC3E}">
        <p14:creationId xmlns:p14="http://schemas.microsoft.com/office/powerpoint/2010/main" val="269794637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Google Shape;431;p3">
            <a:extLst>
              <a:ext uri="{FF2B5EF4-FFF2-40B4-BE49-F238E27FC236}">
                <a16:creationId xmlns:a16="http://schemas.microsoft.com/office/drawing/2014/main" id="{87109ECD-2941-E583-6337-47E0356F28F4}"/>
              </a:ext>
            </a:extLst>
          </p:cNvPr>
          <p:cNvSpPr txBox="1"/>
          <p:nvPr/>
        </p:nvSpPr>
        <p:spPr>
          <a:xfrm>
            <a:off x="418011" y="6106644"/>
            <a:ext cx="7517675" cy="261570"/>
          </a:xfrm>
          <a:prstGeom prst="rect">
            <a:avLst/>
          </a:prstGeom>
          <a:noFill/>
          <a:ln>
            <a:noFill/>
          </a:ln>
        </p:spPr>
        <p:txBody>
          <a:bodyPr spcFirstLastPara="1" wrap="square" lIns="0" tIns="45700" rIns="91425" bIns="45700" anchor="t" anchorCtr="0">
            <a:spAutoFit/>
          </a:bodyPr>
          <a:lstStyle/>
          <a:p>
            <a:pPr marL="0" marR="0" lvl="0" indent="0" algn="l" defTabSz="457200" rtl="0" eaLnBrk="1" fontAlgn="auto" latinLnBrk="0" hangingPunct="1">
              <a:lnSpc>
                <a:spcPct val="100000"/>
              </a:lnSpc>
              <a:spcBef>
                <a:spcPts val="0"/>
              </a:spcBef>
              <a:spcAft>
                <a:spcPts val="0"/>
              </a:spcAft>
              <a:buClr>
                <a:srgbClr val="000000"/>
              </a:buClr>
              <a:buSzPts val="1100"/>
              <a:buFont typeface="Arial"/>
              <a:buNone/>
              <a:tabLst/>
              <a:defRPr/>
            </a:pPr>
            <a:r>
              <a:rPr kumimoji="0" lang="en-NL" sz="1100" b="0" i="0" u="none" strike="noStrike" kern="1200" cap="none" spc="0" normalizeH="0" baseline="0" noProof="0">
                <a:ln>
                  <a:noFill/>
                </a:ln>
                <a:solidFill>
                  <a:srgbClr val="6F7878"/>
                </a:solidFill>
                <a:effectLst/>
                <a:uLnTx/>
                <a:uFillTx/>
                <a:latin typeface="Arial"/>
                <a:ea typeface="Arial"/>
                <a:cs typeface="Arial"/>
                <a:sym typeface="Arial"/>
              </a:rPr>
              <a:t>Source:</a:t>
            </a:r>
            <a:r>
              <a:rPr kumimoji="0" lang="en-US" sz="1100" b="0" i="0" u="none" strike="noStrike" kern="1200" cap="none" spc="0" normalizeH="0" baseline="0" noProof="0">
                <a:ln>
                  <a:noFill/>
                </a:ln>
                <a:solidFill>
                  <a:srgbClr val="6F7878"/>
                </a:solidFill>
                <a:effectLst/>
                <a:uLnTx/>
                <a:uFillTx/>
                <a:latin typeface="Arial"/>
                <a:ea typeface="Arial"/>
                <a:cs typeface="Arial"/>
                <a:sym typeface="Arial"/>
              </a:rPr>
              <a:t> </a:t>
            </a:r>
            <a:r>
              <a:rPr kumimoji="0" lang="en-US" sz="1100" b="0" i="0" u="sng" strike="noStrike" kern="1200" cap="none" spc="0" normalizeH="0" baseline="0" noProof="0">
                <a:ln>
                  <a:noFill/>
                </a:ln>
                <a:solidFill>
                  <a:srgbClr val="1155CC"/>
                </a:solidFill>
                <a:effectLst/>
                <a:uLnTx/>
                <a:uFillTx/>
                <a:latin typeface="Arial" panose="020B0604020202020204" pitchFamily="34" charset="0"/>
                <a:ea typeface="+mn-ea"/>
                <a:cs typeface="+mn-cs"/>
                <a:hlinkClick r:id="rId3"/>
              </a:rPr>
              <a:t>Bringing Innovation to Production: Maximizing Shopfloor Human Performance</a:t>
            </a:r>
            <a:r>
              <a:rPr kumimoji="0" lang="en-US" sz="1100" b="0" i="0" u="none" strike="noStrike" kern="1200" cap="none" spc="0" normalizeH="0" baseline="0" noProof="0">
                <a:ln>
                  <a:noFill/>
                </a:ln>
                <a:solidFill>
                  <a:srgbClr val="000000"/>
                </a:solidFill>
                <a:effectLst/>
                <a:uLnTx/>
                <a:uFillTx/>
                <a:latin typeface="Arial" panose="020B0604020202020204" pitchFamily="34" charset="0"/>
                <a:ea typeface="+mn-ea"/>
                <a:cs typeface="+mn-cs"/>
              </a:rPr>
              <a:t>, </a:t>
            </a:r>
            <a:r>
              <a:rPr kumimoji="0" lang="en-US" sz="1100" b="0" i="0" u="none" strike="noStrike" kern="1200" cap="none" spc="0" normalizeH="0" baseline="0" noProof="0">
                <a:ln>
                  <a:noFill/>
                </a:ln>
                <a:solidFill>
                  <a:srgbClr val="6F7878"/>
                </a:solidFill>
                <a:effectLst/>
                <a:uLnTx/>
                <a:uFillTx/>
                <a:latin typeface="Arial"/>
                <a:ea typeface="+mn-ea"/>
                <a:cs typeface="Arial"/>
              </a:rPr>
              <a:t>PTC.</a:t>
            </a:r>
            <a:endParaRPr kumimoji="0" lang="en-US" sz="1100" b="0" i="0" u="none" strike="noStrike" kern="1200" cap="none" spc="0" normalizeH="0" baseline="0" noProof="0">
              <a:ln>
                <a:noFill/>
              </a:ln>
              <a:solidFill>
                <a:srgbClr val="6F7878"/>
              </a:solidFill>
              <a:effectLst/>
              <a:uLnTx/>
              <a:uFillTx/>
              <a:latin typeface="Arial"/>
              <a:ea typeface="+mn-ea"/>
              <a:cs typeface="Arial"/>
              <a:sym typeface="Arial"/>
            </a:endParaRPr>
          </a:p>
        </p:txBody>
      </p:sp>
      <p:sp>
        <p:nvSpPr>
          <p:cNvPr id="3" name="TextBox 2">
            <a:extLst>
              <a:ext uri="{FF2B5EF4-FFF2-40B4-BE49-F238E27FC236}">
                <a16:creationId xmlns:a16="http://schemas.microsoft.com/office/drawing/2014/main" id="{E7826E56-645B-41F2-E113-759AA6AC9084}"/>
              </a:ext>
            </a:extLst>
          </p:cNvPr>
          <p:cNvSpPr txBox="1"/>
          <p:nvPr/>
        </p:nvSpPr>
        <p:spPr>
          <a:xfrm>
            <a:off x="905272" y="3244334"/>
            <a:ext cx="2986007" cy="369332"/>
          </a:xfrm>
          <a:prstGeom prst="rect">
            <a:avLst/>
          </a:prstGeom>
          <a:solidFill>
            <a:schemeClr val="accent6"/>
          </a:solidFill>
        </p:spPr>
        <p:txBody>
          <a:bodyPr wrap="square" lIns="0" rIns="0" rtlCol="0">
            <a:spAutoFit/>
          </a:bodyPr>
          <a:lstStyle/>
          <a:p>
            <a:pPr marL="0" marR="0" lvl="0" indent="0" algn="ctr" defTabSz="457200" rtl="0" eaLnBrk="1" fontAlgn="auto" latinLnBrk="0" hangingPunct="1">
              <a:lnSpc>
                <a:spcPct val="100000"/>
              </a:lnSpc>
              <a:spcBef>
                <a:spcPts val="60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a:ea typeface="+mn-ea"/>
                <a:cs typeface="+mn-cs"/>
              </a:rPr>
              <a:t>TO BE UPDATED</a:t>
            </a:r>
          </a:p>
        </p:txBody>
      </p:sp>
      <p:pic>
        <p:nvPicPr>
          <p:cNvPr id="6" name="Picture 5" descr="A person wearing a virtual reality headset&#10;&#10;Description automatically generated">
            <a:extLst>
              <a:ext uri="{FF2B5EF4-FFF2-40B4-BE49-F238E27FC236}">
                <a16:creationId xmlns:a16="http://schemas.microsoft.com/office/drawing/2014/main" id="{95B769E5-7C30-541B-ECED-8EE0CB0DC73D}"/>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72854" y="2488862"/>
            <a:ext cx="3659641" cy="2435948"/>
          </a:xfrm>
          <a:prstGeom prst="rect">
            <a:avLst/>
          </a:prstGeom>
          <a:ln w="12700">
            <a:solidFill>
              <a:srgbClr val="6F7878"/>
            </a:solidFill>
          </a:ln>
        </p:spPr>
      </p:pic>
      <p:sp>
        <p:nvSpPr>
          <p:cNvPr id="7" name="Google Shape;428;p3">
            <a:extLst>
              <a:ext uri="{FF2B5EF4-FFF2-40B4-BE49-F238E27FC236}">
                <a16:creationId xmlns:a16="http://schemas.microsoft.com/office/drawing/2014/main" id="{E836EA69-045D-2FFB-0BA1-B6E268F1F377}"/>
              </a:ext>
            </a:extLst>
          </p:cNvPr>
          <p:cNvSpPr txBox="1"/>
          <p:nvPr/>
        </p:nvSpPr>
        <p:spPr>
          <a:xfrm>
            <a:off x="4502023" y="1828800"/>
            <a:ext cx="7235952" cy="3756073"/>
          </a:xfrm>
          <a:prstGeom prst="rect">
            <a:avLst/>
          </a:prstGeom>
          <a:solidFill>
            <a:srgbClr val="F4F4F4"/>
          </a:solidFill>
          <a:ln>
            <a:noFill/>
          </a:ln>
        </p:spPr>
        <p:txBody>
          <a:bodyPr spcFirstLastPara="1" wrap="square" lIns="182880" tIns="91440" rIns="182880" bIns="91440" anchor="ctr" anchorCtr="0">
            <a:noAutofit/>
          </a:bodyPr>
          <a:lstStyle>
            <a:defPPr>
              <a:defRPr lang="en-US"/>
            </a:defPPr>
            <a:lvl1pPr marL="285750" marR="0" lvl="0" indent="-285750" fontAlgn="base">
              <a:lnSpc>
                <a:spcPct val="100000"/>
              </a:lnSpc>
              <a:spcBef>
                <a:spcPts val="0"/>
              </a:spcBef>
              <a:spcAft>
                <a:spcPts val="1200"/>
              </a:spcAft>
              <a:buClr>
                <a:srgbClr val="000000"/>
              </a:buClr>
              <a:buSzPct val="100000"/>
              <a:buFont typeface="Arial" panose="020B0604020202020204" pitchFamily="34" charset="0"/>
              <a:buChar char="•"/>
              <a:defRPr b="0" i="0" u="none" strike="noStrike" cap="none">
                <a:solidFill>
                  <a:srgbClr val="000000"/>
                </a:solidFill>
                <a:effectLst/>
                <a:latin typeface="Arial"/>
                <a:ea typeface="Arial"/>
                <a:cs typeface="Arial"/>
              </a:defRPr>
            </a:lvl1pPr>
          </a:lstStyle>
          <a:p>
            <a:pPr marL="285750" marR="0" lvl="0" indent="-285750" algn="l" defTabSz="457200" rtl="0" eaLnBrk="1" fontAlgn="base" latinLnBrk="0" hangingPunct="1">
              <a:lnSpc>
                <a:spcPct val="100000"/>
              </a:lnSpc>
              <a:spcBef>
                <a:spcPts val="0"/>
              </a:spcBef>
              <a:spcAft>
                <a:spcPts val="1200"/>
              </a:spcAft>
              <a:buClr>
                <a:srgbClr val="000000"/>
              </a:buClr>
              <a:buSzPct val="100000"/>
              <a:buFont typeface="Arial" panose="020B0604020202020204" pitchFamily="34" charset="0"/>
              <a:buChar char="•"/>
              <a:tabLst/>
              <a:defRPr/>
            </a:pPr>
            <a:r>
              <a:rPr kumimoji="0" lang="en-NL" sz="1800" b="0" i="0" u="none" strike="noStrike" kern="1200" cap="none" spc="0" normalizeH="0" baseline="0" noProof="0">
                <a:ln>
                  <a:noFill/>
                </a:ln>
                <a:solidFill>
                  <a:srgbClr val="000000"/>
                </a:solidFill>
                <a:effectLst/>
                <a:uLnTx/>
                <a:uFillTx/>
                <a:latin typeface="Arial"/>
                <a:cs typeface="Arial"/>
                <a:sym typeface="Arial"/>
              </a:rPr>
              <a:t>Merck has a dedicated program for extended reality, designed to maximize employee time. The program was developed with HR and L&amp;D partners, business unit leads and operations.  </a:t>
            </a:r>
          </a:p>
          <a:p>
            <a:pPr marL="285750" marR="0" lvl="0" indent="-285750" algn="l" defTabSz="457200" rtl="0" eaLnBrk="1" fontAlgn="base" latinLnBrk="0" hangingPunct="1">
              <a:lnSpc>
                <a:spcPct val="100000"/>
              </a:lnSpc>
              <a:spcBef>
                <a:spcPts val="0"/>
              </a:spcBef>
              <a:spcAft>
                <a:spcPts val="1200"/>
              </a:spcAft>
              <a:buClr>
                <a:srgbClr val="000000"/>
              </a:buClr>
              <a:buSzPct val="100000"/>
              <a:buFont typeface="Arial" panose="020B0604020202020204" pitchFamily="34" charset="0"/>
              <a:buChar char="•"/>
              <a:tabLst/>
              <a:defRPr/>
            </a:pPr>
            <a:r>
              <a:rPr kumimoji="0" lang="en-NL" sz="1800" b="0" i="0" u="none" strike="noStrike" kern="1200" cap="none" spc="0" normalizeH="0" baseline="0" noProof="0">
                <a:ln>
                  <a:noFill/>
                </a:ln>
                <a:solidFill>
                  <a:srgbClr val="000000"/>
                </a:solidFill>
                <a:effectLst/>
                <a:uLnTx/>
                <a:uFillTx/>
                <a:latin typeface="Arial"/>
                <a:cs typeface="Arial"/>
                <a:sym typeface="Arial"/>
              </a:rPr>
              <a:t>Frontline workers champion use cases across knowledge transfer, testing and training.</a:t>
            </a:r>
            <a:endParaRPr kumimoji="0" lang="en-NL" sz="1800" b="0" i="0" u="none" strike="noStrike" kern="1200" cap="none" spc="0" normalizeH="0" baseline="0" noProof="0">
              <a:ln>
                <a:noFill/>
              </a:ln>
              <a:solidFill>
                <a:srgbClr val="000000"/>
              </a:solidFill>
              <a:effectLst/>
              <a:uLnTx/>
              <a:uFillTx/>
              <a:latin typeface="Arial"/>
              <a:cs typeface="Arial"/>
            </a:endParaRPr>
          </a:p>
          <a:p>
            <a:pPr marL="285750" marR="0" lvl="0" indent="-285750" algn="l" defTabSz="457200" rtl="0" eaLnBrk="1" fontAlgn="base" latinLnBrk="0" hangingPunct="1">
              <a:lnSpc>
                <a:spcPct val="100000"/>
              </a:lnSpc>
              <a:spcBef>
                <a:spcPts val="0"/>
              </a:spcBef>
              <a:spcAft>
                <a:spcPts val="1200"/>
              </a:spcAft>
              <a:buClr>
                <a:srgbClr val="000000"/>
              </a:buClr>
              <a:buSzPct val="100000"/>
              <a:buFont typeface="Arial" panose="020B0604020202020204" pitchFamily="34" charset="0"/>
              <a:buChar char="•"/>
              <a:tabLst/>
              <a:defRPr/>
            </a:pPr>
            <a:r>
              <a:rPr kumimoji="0" lang="en-NL" sz="1800" b="0" i="0" u="none" strike="noStrike" kern="1200" cap="none" spc="0" normalizeH="0" baseline="0" noProof="0">
                <a:ln>
                  <a:noFill/>
                </a:ln>
                <a:solidFill>
                  <a:srgbClr val="000000"/>
                </a:solidFill>
                <a:effectLst/>
                <a:uLnTx/>
                <a:uFillTx/>
                <a:latin typeface="Arial"/>
                <a:cs typeface="Arial"/>
                <a:sym typeface="Arial"/>
              </a:rPr>
              <a:t>Each manufacturing site is provided templates to guide deployment and change management.  </a:t>
            </a:r>
            <a:endParaRPr kumimoji="0" lang="en-NL" sz="1800" b="0" i="0" u="none" strike="noStrike" kern="1200" cap="none" spc="0" normalizeH="0" baseline="0" noProof="0">
              <a:ln>
                <a:noFill/>
              </a:ln>
              <a:solidFill>
                <a:srgbClr val="000000"/>
              </a:solidFill>
              <a:effectLst/>
              <a:uLnTx/>
              <a:uFillTx/>
              <a:latin typeface="Arial"/>
              <a:cs typeface="Arial"/>
            </a:endParaRPr>
          </a:p>
          <a:p>
            <a:pPr marL="285750" marR="0" lvl="0" indent="-285750" algn="l" defTabSz="457200" rtl="0" eaLnBrk="1" fontAlgn="base" latinLnBrk="0" hangingPunct="1">
              <a:lnSpc>
                <a:spcPct val="100000"/>
              </a:lnSpc>
              <a:spcBef>
                <a:spcPts val="0"/>
              </a:spcBef>
              <a:spcAft>
                <a:spcPts val="0"/>
              </a:spcAft>
              <a:buClr>
                <a:srgbClr val="000000"/>
              </a:buClr>
              <a:buSzPct val="100000"/>
              <a:buFont typeface="Arial" panose="020B0604020202020204" pitchFamily="34" charset="0"/>
              <a:buChar char="•"/>
              <a:tabLst/>
              <a:defRPr/>
            </a:pPr>
            <a:r>
              <a:rPr kumimoji="0" lang="en-NL" sz="1800" b="0" i="0" u="none" strike="noStrike" kern="1200" cap="none" spc="0" normalizeH="0" baseline="0" noProof="0">
                <a:ln>
                  <a:noFill/>
                </a:ln>
                <a:solidFill>
                  <a:srgbClr val="000000"/>
                </a:solidFill>
                <a:effectLst/>
                <a:uLnTx/>
                <a:uFillTx/>
                <a:latin typeface="Arial"/>
                <a:cs typeface="Arial"/>
                <a:sym typeface="Arial"/>
              </a:rPr>
              <a:t>Success metrics: 70% of SME time redirected from non-value-added work; two weeks' time savings for training and time to competence.</a:t>
            </a:r>
            <a:endParaRPr kumimoji="0" lang="en-NL" sz="1800" b="0" i="0" u="none" strike="noStrike" kern="1200" cap="none" spc="0" normalizeH="0" baseline="0" noProof="0">
              <a:ln>
                <a:noFill/>
              </a:ln>
              <a:solidFill>
                <a:srgbClr val="000000"/>
              </a:solidFill>
              <a:effectLst/>
              <a:uLnTx/>
              <a:uFillTx/>
              <a:latin typeface="Arial"/>
              <a:cs typeface="Arial"/>
            </a:endParaRPr>
          </a:p>
        </p:txBody>
      </p:sp>
      <p:sp>
        <p:nvSpPr>
          <p:cNvPr id="2" name="Title 1">
            <a:extLst>
              <a:ext uri="{FF2B5EF4-FFF2-40B4-BE49-F238E27FC236}">
                <a16:creationId xmlns:a16="http://schemas.microsoft.com/office/drawing/2014/main" id="{2570E602-D860-D007-BDDC-9A0350B907C3}"/>
              </a:ext>
            </a:extLst>
          </p:cNvPr>
          <p:cNvSpPr>
            <a:spLocks noGrp="1"/>
          </p:cNvSpPr>
          <p:nvPr>
            <p:ph type="title"/>
          </p:nvPr>
        </p:nvSpPr>
        <p:spPr/>
        <p:txBody>
          <a:bodyPr/>
          <a:lstStyle/>
          <a:p>
            <a:pPr marL="0" marR="0" lvl="0" indent="0" defTabSz="457200" rtl="0" eaLnBrk="1" fontAlgn="auto" latinLnBrk="0" hangingPunct="1">
              <a:lnSpc>
                <a:spcPct val="100000"/>
              </a:lnSpc>
              <a:spcBef>
                <a:spcPts val="600"/>
              </a:spcBef>
              <a:spcAft>
                <a:spcPts val="0"/>
              </a:spcAft>
              <a:tabLst/>
              <a:defRPr/>
            </a:pPr>
            <a:r>
              <a:rPr kumimoji="0" lang="en-US" sz="3200" b="1" i="0" u="none" strike="noStrike" kern="1200" cap="none" spc="0" normalizeH="0" baseline="0" noProof="0">
                <a:ln>
                  <a:noFill/>
                </a:ln>
                <a:solidFill>
                  <a:prstClr val="white"/>
                </a:solidFill>
                <a:effectLst/>
                <a:uLnTx/>
                <a:uFillTx/>
                <a:latin typeface="Arial Black" panose="020B0604020202020204" pitchFamily="34" charset="0"/>
                <a:ea typeface="+mn-ea"/>
                <a:cs typeface="Arial Black" panose="020B0604020202020204" pitchFamily="34" charset="0"/>
              </a:rPr>
              <a:t>Merck</a:t>
            </a:r>
            <a:r>
              <a:rPr kumimoji="0" lang="en-US" sz="3200" b="1" i="0" u="none" strike="noStrike" kern="1200" cap="none" spc="0" normalizeH="0" baseline="0" noProof="0">
                <a:ln>
                  <a:noFill/>
                </a:ln>
                <a:solidFill>
                  <a:prstClr val="white"/>
                </a:solidFill>
                <a:effectLst/>
                <a:uLnTx/>
                <a:uFillTx/>
                <a:latin typeface="Arial Black"/>
                <a:ea typeface="+mn-ea"/>
                <a:cs typeface="Arial Black" panose="020B0604020202020204" pitchFamily="34" charset="0"/>
              </a:rPr>
              <a:t> </a:t>
            </a:r>
            <a:r>
              <a:rPr kumimoji="0" lang="en-US" sz="3200" b="0" i="0" u="none" strike="noStrike" kern="1200" cap="none" spc="0" normalizeH="0" baseline="0" noProof="0">
                <a:ln>
                  <a:noFill/>
                </a:ln>
                <a:solidFill>
                  <a:prstClr val="white"/>
                </a:solidFill>
                <a:effectLst/>
                <a:uLnTx/>
                <a:uFillTx/>
                <a:latin typeface="Arial"/>
                <a:ea typeface="+mn-ea"/>
                <a:cs typeface="Arial"/>
              </a:rPr>
              <a:t>|</a:t>
            </a:r>
            <a:r>
              <a:rPr kumimoji="0" lang="en-US" sz="3200" b="1" i="0" u="none" strike="noStrike" kern="1200" cap="none" spc="0" normalizeH="0" baseline="0" noProof="0">
                <a:ln>
                  <a:noFill/>
                </a:ln>
                <a:solidFill>
                  <a:prstClr val="white"/>
                </a:solidFill>
                <a:effectLst/>
                <a:uLnTx/>
                <a:uFillTx/>
                <a:latin typeface="Arial Black"/>
                <a:ea typeface="+mn-ea"/>
                <a:cs typeface="Arial Black" panose="020B0604020202020204" pitchFamily="34" charset="0"/>
              </a:rPr>
              <a:t> </a:t>
            </a:r>
            <a:r>
              <a:rPr kumimoji="0" lang="en-US" sz="32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t>Maximizing Shopfloor Human Performance</a:t>
            </a:r>
          </a:p>
        </p:txBody>
      </p:sp>
    </p:spTree>
    <p:extLst>
      <p:ext uri="{BB962C8B-B14F-4D97-AF65-F5344CB8AC3E}">
        <p14:creationId xmlns:p14="http://schemas.microsoft.com/office/powerpoint/2010/main" val="231595866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428;p3">
            <a:extLst>
              <a:ext uri="{FF2B5EF4-FFF2-40B4-BE49-F238E27FC236}">
                <a16:creationId xmlns:a16="http://schemas.microsoft.com/office/drawing/2014/main" id="{022BC30B-BCE9-3FC1-53B9-D15CB001E861}"/>
              </a:ext>
            </a:extLst>
          </p:cNvPr>
          <p:cNvSpPr txBox="1"/>
          <p:nvPr/>
        </p:nvSpPr>
        <p:spPr>
          <a:xfrm>
            <a:off x="4494509" y="1828801"/>
            <a:ext cx="7243466" cy="3733800"/>
          </a:xfrm>
          <a:prstGeom prst="rect">
            <a:avLst/>
          </a:prstGeom>
          <a:solidFill>
            <a:srgbClr val="F4F4F4"/>
          </a:solidFill>
          <a:ln>
            <a:noFill/>
          </a:ln>
        </p:spPr>
        <p:txBody>
          <a:bodyPr spcFirstLastPara="1" wrap="square" lIns="182880" tIns="91440" rIns="182880" bIns="91440" anchor="ctr" anchorCtr="0">
            <a:noAutofit/>
          </a:bodyPr>
          <a:lstStyle>
            <a:defPPr>
              <a:defRPr lang="en-US"/>
            </a:defPPr>
            <a:lvl1pPr marL="285750" marR="0" lvl="0" indent="-285750" fontAlgn="base">
              <a:lnSpc>
                <a:spcPct val="100000"/>
              </a:lnSpc>
              <a:spcBef>
                <a:spcPts val="0"/>
              </a:spcBef>
              <a:spcAft>
                <a:spcPts val="1200"/>
              </a:spcAft>
              <a:buClr>
                <a:srgbClr val="000000"/>
              </a:buClr>
              <a:buSzPct val="100000"/>
              <a:buFont typeface="Arial" panose="020B0604020202020204" pitchFamily="34" charset="0"/>
              <a:buChar char="•"/>
              <a:defRPr b="0" i="0" u="none" strike="noStrike" cap="none">
                <a:solidFill>
                  <a:srgbClr val="000000"/>
                </a:solidFill>
                <a:effectLst/>
                <a:latin typeface="Arial"/>
                <a:ea typeface="Arial"/>
                <a:cs typeface="Arial"/>
              </a:defRPr>
            </a:lvl1pPr>
          </a:lstStyle>
          <a:p>
            <a:pPr marL="285750" marR="0" lvl="0" indent="-285750" algn="l" defTabSz="457200" rtl="0" eaLnBrk="1" fontAlgn="base" latinLnBrk="0" hangingPunct="1">
              <a:lnSpc>
                <a:spcPct val="100000"/>
              </a:lnSpc>
              <a:spcBef>
                <a:spcPts val="0"/>
              </a:spcBef>
              <a:spcAft>
                <a:spcPts val="1200"/>
              </a:spcAft>
              <a:buClr>
                <a:srgbClr val="000000"/>
              </a:buClr>
              <a:buSzPct val="100000"/>
              <a:buFont typeface="Arial" panose="020B0604020202020204" pitchFamily="34" charset="0"/>
              <a:buChar char="•"/>
              <a:tabLst/>
              <a:defRPr/>
            </a:pPr>
            <a:r>
              <a:rPr kumimoji="0" lang="en-IN" sz="1800" b="0" i="0" u="none" strike="noStrike" kern="1200" cap="none" spc="0" normalizeH="0" baseline="0" noProof="0">
                <a:ln>
                  <a:noFill/>
                </a:ln>
                <a:solidFill>
                  <a:srgbClr val="000000"/>
                </a:solidFill>
                <a:effectLst/>
                <a:uLnTx/>
                <a:uFillTx/>
                <a:latin typeface="Arial"/>
                <a:cs typeface="Arial"/>
              </a:rPr>
              <a:t>EY developed its Tax Copilot program with co-creation of technology solutions in mind, so tax professionals gain innovation and technology skills.</a:t>
            </a:r>
          </a:p>
          <a:p>
            <a:pPr marL="285750" marR="0" lvl="0" indent="-285750" algn="l" defTabSz="457200" rtl="0" eaLnBrk="1" fontAlgn="base" latinLnBrk="0" hangingPunct="1">
              <a:lnSpc>
                <a:spcPct val="100000"/>
              </a:lnSpc>
              <a:spcBef>
                <a:spcPts val="0"/>
              </a:spcBef>
              <a:spcAft>
                <a:spcPts val="1200"/>
              </a:spcAft>
              <a:buClr>
                <a:srgbClr val="000000"/>
              </a:buClr>
              <a:buSzPct val="100000"/>
              <a:buFont typeface="Arial" panose="020B0604020202020204" pitchFamily="34" charset="0"/>
              <a:buChar char="•"/>
              <a:tabLst/>
              <a:defRPr/>
            </a:pPr>
            <a:r>
              <a:rPr kumimoji="0" lang="en-IN" sz="1800" b="0" i="0" u="none" strike="noStrike" kern="1200" cap="none" spc="0" normalizeH="0" baseline="0" noProof="0">
                <a:ln>
                  <a:noFill/>
                </a:ln>
                <a:solidFill>
                  <a:srgbClr val="000000"/>
                </a:solidFill>
                <a:effectLst/>
                <a:uLnTx/>
                <a:uFillTx/>
                <a:latin typeface="Arial"/>
                <a:cs typeface="Arial"/>
              </a:rPr>
              <a:t>Leverages EY Fabric, a platform with shared low-code, data </a:t>
            </a:r>
            <a:br>
              <a:rPr lang="en-IN" sz="1800" b="0" i="0" u="none" strike="noStrike" kern="1200" cap="none" spc="0" normalizeH="0" baseline="0" noProof="0">
                <a:ln>
                  <a:noFill/>
                </a:ln>
                <a:effectLst/>
                <a:uLnTx/>
                <a:uFillTx/>
                <a:latin typeface="Arial"/>
                <a:cs typeface="Arial"/>
              </a:rPr>
            </a:br>
            <a:r>
              <a:rPr kumimoji="0" lang="en-IN" sz="1800" b="0" i="0" u="none" strike="noStrike" kern="1200" cap="none" spc="0" normalizeH="0" baseline="0" noProof="0">
                <a:ln>
                  <a:noFill/>
                </a:ln>
                <a:solidFill>
                  <a:srgbClr val="000000"/>
                </a:solidFill>
                <a:effectLst/>
                <a:uLnTx/>
                <a:uFillTx/>
                <a:latin typeface="Arial"/>
                <a:cs typeface="Arial"/>
              </a:rPr>
              <a:t>and other technology assets.</a:t>
            </a:r>
            <a:endParaRPr lang="en-IN" sz="1800" b="0" i="0" u="none" strike="noStrike" kern="1200" cap="none" spc="0" normalizeH="0" baseline="0" noProof="0">
              <a:ln>
                <a:noFill/>
              </a:ln>
              <a:solidFill>
                <a:srgbClr val="000000"/>
              </a:solidFill>
              <a:effectLst/>
              <a:uLnTx/>
              <a:uFillTx/>
              <a:latin typeface="Arial"/>
              <a:cs typeface="Arial"/>
            </a:endParaRPr>
          </a:p>
          <a:p>
            <a:pPr marL="285750" marR="0" lvl="0" indent="-285750" algn="l" defTabSz="457200" rtl="0" eaLnBrk="1" fontAlgn="base" latinLnBrk="0" hangingPunct="1">
              <a:lnSpc>
                <a:spcPct val="100000"/>
              </a:lnSpc>
              <a:spcBef>
                <a:spcPts val="0"/>
              </a:spcBef>
              <a:spcAft>
                <a:spcPts val="1200"/>
              </a:spcAft>
              <a:buClr>
                <a:srgbClr val="000000"/>
              </a:buClr>
              <a:buSzPct val="100000"/>
              <a:buFont typeface="Arial" panose="020B0604020202020204" pitchFamily="34" charset="0"/>
              <a:buChar char="•"/>
              <a:tabLst/>
              <a:defRPr/>
            </a:pPr>
            <a:r>
              <a:rPr kumimoji="0" lang="en-IN" sz="1800" b="0" i="0" u="none" strike="noStrike" kern="1200" cap="none" spc="0" normalizeH="0" baseline="0" noProof="0">
                <a:ln>
                  <a:noFill/>
                </a:ln>
                <a:solidFill>
                  <a:srgbClr val="000000"/>
                </a:solidFill>
                <a:effectLst/>
                <a:uLnTx/>
                <a:uFillTx/>
                <a:latin typeface="Arial"/>
                <a:cs typeface="Arial"/>
              </a:rPr>
              <a:t>Employees work on responsible use cases for generative AI </a:t>
            </a:r>
            <a:br>
              <a:rPr lang="en-IN" sz="1800" b="0" i="0" u="none" strike="noStrike" kern="1200" cap="none" spc="0" normalizeH="0" baseline="0" noProof="0">
                <a:ln>
                  <a:noFill/>
                </a:ln>
                <a:effectLst/>
                <a:uLnTx/>
                <a:uFillTx/>
                <a:latin typeface="Arial"/>
                <a:cs typeface="Arial"/>
              </a:rPr>
            </a:br>
            <a:r>
              <a:rPr kumimoji="0" lang="en-IN" sz="1800" b="0" i="0" u="none" strike="noStrike" kern="1200" cap="none" spc="0" normalizeH="0" baseline="0" noProof="0">
                <a:ln>
                  <a:noFill/>
                </a:ln>
                <a:solidFill>
                  <a:srgbClr val="000000"/>
                </a:solidFill>
                <a:effectLst/>
                <a:uLnTx/>
                <a:uFillTx/>
                <a:latin typeface="Arial"/>
                <a:cs typeface="Arial"/>
              </a:rPr>
              <a:t>to enable better work.</a:t>
            </a:r>
            <a:endParaRPr lang="en-IN" sz="1800" b="0" i="0" u="none" strike="noStrike" kern="1200" cap="none" spc="0" normalizeH="0" baseline="0" noProof="0">
              <a:ln>
                <a:noFill/>
              </a:ln>
              <a:solidFill>
                <a:srgbClr val="000000"/>
              </a:solidFill>
              <a:effectLst/>
              <a:uLnTx/>
              <a:uFillTx/>
              <a:latin typeface="Arial"/>
              <a:cs typeface="Arial"/>
            </a:endParaRPr>
          </a:p>
          <a:p>
            <a:pPr marL="285750" marR="0" lvl="0" indent="-285750" algn="l" defTabSz="457200" rtl="0" eaLnBrk="1" fontAlgn="base" latinLnBrk="0" hangingPunct="1">
              <a:lnSpc>
                <a:spcPct val="100000"/>
              </a:lnSpc>
              <a:spcBef>
                <a:spcPts val="0"/>
              </a:spcBef>
              <a:spcAft>
                <a:spcPts val="0"/>
              </a:spcAft>
              <a:buClr>
                <a:srgbClr val="000000"/>
              </a:buClr>
              <a:buSzPct val="100000"/>
              <a:buFont typeface="Arial" panose="020B0604020202020204" pitchFamily="34" charset="0"/>
              <a:buChar char="•"/>
              <a:tabLst/>
              <a:defRPr/>
            </a:pPr>
            <a:r>
              <a:rPr kumimoji="0" lang="en-IN" sz="1800" b="0" i="0" u="none" strike="noStrike" kern="1200" cap="none" spc="0" normalizeH="0" baseline="0" noProof="0">
                <a:ln>
                  <a:noFill/>
                </a:ln>
                <a:solidFill>
                  <a:srgbClr val="000000"/>
                </a:solidFill>
                <a:effectLst/>
                <a:uLnTx/>
                <a:uFillTx/>
                <a:latin typeface="Arial"/>
                <a:cs typeface="Arial"/>
              </a:rPr>
              <a:t>New 2023 initiative, but targeted outcomes include process </a:t>
            </a:r>
            <a:br>
              <a:rPr lang="en-IN" sz="1800" b="0" i="0" u="none" strike="noStrike" kern="1200" cap="none" spc="0" normalizeH="0" baseline="0" noProof="0">
                <a:ln>
                  <a:noFill/>
                </a:ln>
                <a:effectLst/>
                <a:uLnTx/>
                <a:uFillTx/>
                <a:latin typeface="Arial"/>
                <a:cs typeface="Arial"/>
              </a:rPr>
            </a:br>
            <a:r>
              <a:rPr kumimoji="0" lang="en-IN" sz="1800" b="0" i="0" u="none" strike="noStrike" kern="1200" cap="none" spc="0" normalizeH="0" baseline="0" noProof="0">
                <a:ln>
                  <a:noFill/>
                </a:ln>
                <a:solidFill>
                  <a:srgbClr val="000000"/>
                </a:solidFill>
                <a:effectLst/>
                <a:uLnTx/>
                <a:uFillTx/>
                <a:latin typeface="Arial"/>
                <a:cs typeface="Arial"/>
              </a:rPr>
              <a:t>and service improvements for tax services.</a:t>
            </a:r>
            <a:endParaRPr lang="en-IN" sz="1800" b="0" i="0" u="none" strike="noStrike" kern="1200" cap="none" spc="0" normalizeH="0" baseline="0" noProof="0">
              <a:ln>
                <a:noFill/>
              </a:ln>
              <a:solidFill>
                <a:srgbClr val="000000"/>
              </a:solidFill>
              <a:effectLst/>
              <a:uLnTx/>
              <a:uFillTx/>
              <a:latin typeface="Arial"/>
              <a:cs typeface="Arial"/>
            </a:endParaRPr>
          </a:p>
        </p:txBody>
      </p:sp>
      <p:sp>
        <p:nvSpPr>
          <p:cNvPr id="12" name="Google Shape;431;p3">
            <a:extLst>
              <a:ext uri="{FF2B5EF4-FFF2-40B4-BE49-F238E27FC236}">
                <a16:creationId xmlns:a16="http://schemas.microsoft.com/office/drawing/2014/main" id="{FA63F84B-1246-D43A-758A-D047BE1C3BE4}"/>
              </a:ext>
            </a:extLst>
          </p:cNvPr>
          <p:cNvSpPr txBox="1"/>
          <p:nvPr/>
        </p:nvSpPr>
        <p:spPr>
          <a:xfrm>
            <a:off x="418011" y="6106644"/>
            <a:ext cx="9493432" cy="261570"/>
          </a:xfrm>
          <a:prstGeom prst="rect">
            <a:avLst/>
          </a:prstGeom>
          <a:noFill/>
          <a:ln>
            <a:noFill/>
          </a:ln>
        </p:spPr>
        <p:txBody>
          <a:bodyPr spcFirstLastPara="1" wrap="square" lIns="0" tIns="45700" rIns="91425" bIns="45700" anchor="t" anchorCtr="0">
            <a:spAutoFit/>
          </a:bodyPr>
          <a:lstStyle/>
          <a:p>
            <a:pPr marL="0" marR="0" lvl="0" indent="0" algn="l" defTabSz="457200" rtl="0" eaLnBrk="1" fontAlgn="auto" latinLnBrk="0" hangingPunct="1">
              <a:lnSpc>
                <a:spcPct val="100000"/>
              </a:lnSpc>
              <a:spcBef>
                <a:spcPts val="0"/>
              </a:spcBef>
              <a:spcAft>
                <a:spcPts val="0"/>
              </a:spcAft>
              <a:buClr>
                <a:srgbClr val="000000"/>
              </a:buClr>
              <a:buSzPts val="1100"/>
              <a:buFont typeface="Arial"/>
              <a:buNone/>
              <a:tabLst/>
              <a:defRPr/>
            </a:pPr>
            <a:r>
              <a:rPr kumimoji="0" lang="en-NL" sz="1100" b="0" i="0" u="none" strike="noStrike" kern="1200" cap="none" spc="0" normalizeH="0" baseline="0" noProof="0">
                <a:ln>
                  <a:noFill/>
                </a:ln>
                <a:solidFill>
                  <a:srgbClr val="6F7878"/>
                </a:solidFill>
                <a:effectLst/>
                <a:uLnTx/>
                <a:uFillTx/>
                <a:latin typeface="Arial"/>
                <a:ea typeface="Arial"/>
                <a:cs typeface="Arial"/>
                <a:sym typeface="Arial"/>
              </a:rPr>
              <a:t>Source: </a:t>
            </a:r>
            <a:r>
              <a:rPr kumimoji="0" lang="en-NL" sz="1100" b="0" i="0" u="none" strike="noStrike" kern="1200" cap="none" spc="0" normalizeH="0" baseline="30000" noProof="0">
                <a:ln>
                  <a:noFill/>
                </a:ln>
                <a:solidFill>
                  <a:srgbClr val="6F7878"/>
                </a:solidFill>
                <a:effectLst/>
                <a:uLnTx/>
                <a:uFillTx/>
                <a:latin typeface="Arial"/>
                <a:ea typeface="Arial"/>
                <a:cs typeface="Arial"/>
                <a:sym typeface="Arial"/>
              </a:rPr>
              <a:t> </a:t>
            </a:r>
            <a:r>
              <a:rPr kumimoji="0" lang="en-US" sz="1100" b="0" i="0" u="sng" strike="noStrike" kern="1200" cap="none" spc="0" normalizeH="0" baseline="0" noProof="0">
                <a:ln>
                  <a:noFill/>
                </a:ln>
                <a:solidFill>
                  <a:srgbClr val="1155CC"/>
                </a:solidFill>
                <a:effectLst/>
                <a:uLnTx/>
                <a:uFillTx/>
                <a:latin typeface="Arial" panose="020B0604020202020204" pitchFamily="34" charset="0"/>
                <a:ea typeface="+mn-ea"/>
                <a:cs typeface="+mn-cs"/>
                <a:hlinkClick r:id="rId3"/>
              </a:rPr>
              <a:t>EY Unlocks Microsoft Azure OpenAI Service to Empower EY Tax Professionals Globally With EY Tax Copilot</a:t>
            </a:r>
            <a:r>
              <a:rPr kumimoji="0" lang="en-US" sz="1100" b="0" i="0" u="none" strike="noStrike" kern="1200" cap="none" spc="0" normalizeH="0" baseline="0" noProof="0">
                <a:ln>
                  <a:noFill/>
                </a:ln>
                <a:solidFill>
                  <a:srgbClr val="000000"/>
                </a:solidFill>
                <a:effectLst/>
                <a:uLnTx/>
                <a:uFillTx/>
                <a:latin typeface="Arial" panose="020B0604020202020204" pitchFamily="34" charset="0"/>
                <a:ea typeface="+mn-ea"/>
                <a:cs typeface="+mn-cs"/>
              </a:rPr>
              <a:t>, </a:t>
            </a:r>
            <a:r>
              <a:rPr kumimoji="0" lang="en-US" sz="1100" b="0" i="0" u="none" strike="noStrike" kern="1200" cap="none" spc="0" normalizeH="0" baseline="0" noProof="0">
                <a:ln>
                  <a:noFill/>
                </a:ln>
                <a:solidFill>
                  <a:srgbClr val="6F7878"/>
                </a:solidFill>
                <a:effectLst/>
                <a:uLnTx/>
                <a:uFillTx/>
                <a:latin typeface="Arial"/>
                <a:ea typeface="+mn-ea"/>
                <a:cs typeface="Arial"/>
              </a:rPr>
              <a:t>EY.</a:t>
            </a:r>
            <a:endParaRPr kumimoji="0" lang="en-NL" sz="1100" b="0" i="0" u="none" strike="noStrike" kern="1200" cap="none" spc="0" normalizeH="0" baseline="0" noProof="0">
              <a:ln>
                <a:noFill/>
              </a:ln>
              <a:solidFill>
                <a:srgbClr val="6F7878"/>
              </a:solidFill>
              <a:effectLst/>
              <a:uLnTx/>
              <a:uFillTx/>
              <a:latin typeface="Arial"/>
              <a:ea typeface="+mn-ea"/>
              <a:cs typeface="Arial"/>
              <a:sym typeface="Arial"/>
            </a:endParaRPr>
          </a:p>
        </p:txBody>
      </p:sp>
      <p:pic>
        <p:nvPicPr>
          <p:cNvPr id="6" name="Picture 5" descr="A person sitting at a desk pointing at a computer&#10;&#10;Description automatically generated">
            <a:extLst>
              <a:ext uri="{FF2B5EF4-FFF2-40B4-BE49-F238E27FC236}">
                <a16:creationId xmlns:a16="http://schemas.microsoft.com/office/drawing/2014/main" id="{12E35124-04CD-73E2-587B-748462846751}"/>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81392" y="2478406"/>
            <a:ext cx="3657600" cy="2434590"/>
          </a:xfrm>
          <a:prstGeom prst="rect">
            <a:avLst/>
          </a:prstGeom>
          <a:ln w="12700">
            <a:solidFill>
              <a:srgbClr val="6F7878"/>
            </a:solidFill>
          </a:ln>
        </p:spPr>
      </p:pic>
      <p:sp>
        <p:nvSpPr>
          <p:cNvPr id="2" name="Title 1">
            <a:extLst>
              <a:ext uri="{FF2B5EF4-FFF2-40B4-BE49-F238E27FC236}">
                <a16:creationId xmlns:a16="http://schemas.microsoft.com/office/drawing/2014/main" id="{BD82275A-7BF7-B0AC-2098-A5EC122ACB1F}"/>
              </a:ext>
            </a:extLst>
          </p:cNvPr>
          <p:cNvSpPr>
            <a:spLocks noGrp="1"/>
          </p:cNvSpPr>
          <p:nvPr>
            <p:ph type="title"/>
          </p:nvPr>
        </p:nvSpPr>
        <p:spPr/>
        <p:txBody>
          <a:bodyPr/>
          <a:lstStyle/>
          <a:p>
            <a:r>
              <a:rPr kumimoji="0" lang="en-US" sz="3200" b="1" i="0" u="none" strike="noStrike" kern="1200" cap="none" spc="0" normalizeH="0" baseline="0" noProof="0">
                <a:ln>
                  <a:noFill/>
                </a:ln>
                <a:solidFill>
                  <a:prstClr val="white"/>
                </a:solidFill>
                <a:effectLst/>
                <a:uLnTx/>
                <a:uFillTx/>
                <a:latin typeface="Arial Black" panose="020B0604020202020204" pitchFamily="34" charset="0"/>
                <a:ea typeface="+mn-ea"/>
                <a:cs typeface="Arial Black" panose="020B0604020202020204" pitchFamily="34" charset="0"/>
              </a:rPr>
              <a:t>EY</a:t>
            </a:r>
            <a:r>
              <a:rPr kumimoji="0" lang="en-US" sz="3200" b="1" i="0" u="none" strike="noStrike" kern="1200" cap="none" spc="0" normalizeH="0" baseline="0" noProof="0">
                <a:ln>
                  <a:noFill/>
                </a:ln>
                <a:solidFill>
                  <a:prstClr val="white"/>
                </a:solidFill>
                <a:effectLst/>
                <a:uLnTx/>
                <a:uFillTx/>
                <a:latin typeface="Arial Black"/>
                <a:ea typeface="+mn-ea"/>
                <a:cs typeface="Arial Black" panose="020B0604020202020204" pitchFamily="34" charset="0"/>
              </a:rPr>
              <a:t> </a:t>
            </a:r>
            <a:r>
              <a:rPr kumimoji="0" lang="en-US" sz="3200" b="0" i="0" u="none" strike="noStrike" kern="1200" cap="none" spc="0" normalizeH="0" baseline="0" noProof="0">
                <a:ln>
                  <a:noFill/>
                </a:ln>
                <a:solidFill>
                  <a:prstClr val="white"/>
                </a:solidFill>
                <a:effectLst/>
                <a:uLnTx/>
                <a:uFillTx/>
                <a:latin typeface="Arial"/>
                <a:ea typeface="+mn-ea"/>
                <a:cs typeface="Arial"/>
              </a:rPr>
              <a:t>|</a:t>
            </a:r>
            <a:r>
              <a:rPr kumimoji="0" lang="en-US" sz="3200" b="1" i="0" u="none" strike="noStrike" kern="1200" cap="none" spc="0" normalizeH="0" baseline="0" noProof="0">
                <a:ln>
                  <a:noFill/>
                </a:ln>
                <a:solidFill>
                  <a:prstClr val="white"/>
                </a:solidFill>
                <a:effectLst/>
                <a:uLnTx/>
                <a:uFillTx/>
                <a:latin typeface="Arial Black"/>
                <a:ea typeface="+mn-ea"/>
                <a:cs typeface="Arial Black" panose="020B0604020202020204" pitchFamily="34" charset="0"/>
              </a:rPr>
              <a:t> </a:t>
            </a:r>
            <a:r>
              <a:rPr kumimoji="0" lang="en-IN" sz="32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t>Augmented Tax</a:t>
            </a:r>
            <a:endParaRPr lang="en-US"/>
          </a:p>
        </p:txBody>
      </p:sp>
    </p:spTree>
    <p:extLst>
      <p:ext uri="{BB962C8B-B14F-4D97-AF65-F5344CB8AC3E}">
        <p14:creationId xmlns:p14="http://schemas.microsoft.com/office/powerpoint/2010/main" val="239669381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DD757CE-A8CD-DA37-ED8A-B4070419AB49}"/>
              </a:ext>
            </a:extLst>
          </p:cNvPr>
          <p:cNvSpPr txBox="1"/>
          <p:nvPr/>
        </p:nvSpPr>
        <p:spPr>
          <a:xfrm>
            <a:off x="457200" y="1800168"/>
            <a:ext cx="11274425" cy="3269544"/>
          </a:xfrm>
          <a:prstGeom prst="rect">
            <a:avLst/>
          </a:prstGeom>
          <a:noFill/>
        </p:spPr>
        <p:txBody>
          <a:bodyPr wrap="square" lIns="91440" tIns="45720" rIns="91440" bIns="45720" numCol="2" spcCol="360000" anchor="t">
            <a:normAutofit/>
          </a:bodyPr>
          <a:lstStyle/>
          <a:p>
            <a:pPr marL="310515" marR="0" lvl="0" indent="-310515" algn="l" defTabSz="457200" rtl="0" eaLnBrk="1" fontAlgn="auto" latinLnBrk="0" hangingPunct="1">
              <a:lnSpc>
                <a:spcPct val="100000"/>
              </a:lnSpc>
              <a:spcBef>
                <a:spcPts val="0"/>
              </a:spcBef>
              <a:spcAft>
                <a:spcPts val="1200"/>
              </a:spcAft>
              <a:buClrTx/>
              <a:buSzPct val="100000"/>
              <a:buFont typeface="Arial"/>
              <a:buChar char="•"/>
              <a:tabLst/>
              <a:defRPr/>
            </a:pPr>
            <a:r>
              <a:rPr kumimoji="0" lang="en-US" sz="1800" b="0" i="0" u="none" strike="noStrike" kern="1200" cap="none" spc="0" normalizeH="0" baseline="0" noProof="0">
                <a:ln>
                  <a:noFill/>
                </a:ln>
                <a:solidFill>
                  <a:prstClr val="black"/>
                </a:solidFill>
                <a:effectLst/>
                <a:uLnTx/>
                <a:uFillTx/>
                <a:latin typeface="Arial"/>
                <a:ea typeface="+mn-ea"/>
                <a:cs typeface="Segoe UI"/>
              </a:rPr>
              <a:t>Create a cross-functional program consisting of leaders from IT, HR, sales, customer service and supply chain to decide which workforce segments to prioritize investment in, and which outcomes to pursue.</a:t>
            </a:r>
            <a:endParaRPr kumimoji="0" lang="en-US" sz="1800" b="0" i="0" u="none" strike="noStrike" kern="1200" cap="none" spc="0" normalizeH="0" baseline="0" noProof="0">
              <a:ln>
                <a:noFill/>
              </a:ln>
              <a:solidFill>
                <a:prstClr val="black"/>
              </a:solidFill>
              <a:effectLst/>
              <a:uLnTx/>
              <a:uFillTx/>
              <a:latin typeface="Arial"/>
              <a:ea typeface="+mn-ea"/>
              <a:cs typeface="Arial"/>
            </a:endParaRPr>
          </a:p>
          <a:p>
            <a:pPr marL="310515" marR="0" lvl="0" indent="-310515" algn="l" defTabSz="457200" rtl="0" eaLnBrk="1" fontAlgn="auto" latinLnBrk="0" hangingPunct="1">
              <a:lnSpc>
                <a:spcPct val="100000"/>
              </a:lnSpc>
              <a:spcBef>
                <a:spcPts val="0"/>
              </a:spcBef>
              <a:spcAft>
                <a:spcPts val="1200"/>
              </a:spcAft>
              <a:buClrTx/>
              <a:buSzPct val="100000"/>
              <a:buFont typeface="Arial"/>
              <a:buChar char="•"/>
              <a:tabLst/>
              <a:defRPr/>
            </a:pPr>
            <a:r>
              <a:rPr kumimoji="0" lang="en-US" sz="1800" b="0" i="0" u="none" strike="noStrike" kern="1200" cap="none" spc="0" normalizeH="0" baseline="0" noProof="0">
                <a:ln>
                  <a:noFill/>
                </a:ln>
                <a:solidFill>
                  <a:prstClr val="black"/>
                </a:solidFill>
                <a:effectLst/>
                <a:uLnTx/>
                <a:uFillTx/>
                <a:latin typeface="Arial"/>
                <a:ea typeface="+mn-ea"/>
                <a:cs typeface="Segoe UI"/>
              </a:rPr>
              <a:t>Build support for augmented connected workforce investments by prioritizing time to competency for inexperienced workers who perform in highly complex environments and quantifying results, such as faster onboarding.</a:t>
            </a: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a:p>
            <a:pPr marL="310515" marR="0" lvl="0" indent="-310515" algn="l" defTabSz="457200" rtl="0" eaLnBrk="1" fontAlgn="auto" latinLnBrk="0" hangingPunct="1">
              <a:lnSpc>
                <a:spcPct val="100000"/>
              </a:lnSpc>
              <a:spcBef>
                <a:spcPts val="0"/>
              </a:spcBef>
              <a:spcAft>
                <a:spcPts val="1200"/>
              </a:spcAft>
              <a:buClrTx/>
              <a:buSzPct val="100000"/>
              <a:buFont typeface="Arial"/>
              <a:buChar char="•"/>
              <a:tabLst/>
              <a:defRPr/>
            </a:pPr>
            <a:r>
              <a:rPr kumimoji="0" lang="en-NL" sz="1800" b="0" i="0" u="none" strike="noStrike" kern="1200" cap="none" spc="0" normalizeH="0" baseline="0" noProof="0">
                <a:ln>
                  <a:noFill/>
                </a:ln>
                <a:solidFill>
                  <a:prstClr val="black"/>
                </a:solidFill>
                <a:effectLst/>
                <a:uLnTx/>
                <a:uFillTx/>
                <a:latin typeface="Arial" panose="020B0604020202020204"/>
                <a:ea typeface="+mn-ea"/>
                <a:cs typeface="+mn-cs"/>
              </a:rPr>
              <a:t>Meet the diversity of skills, roles and jobs needed by developing a broad array of use cases, anchored by standard work. This lays the foundation for automating non-value-added tasks and enabling data and tools to improve workforce development and decision making.</a:t>
            </a:r>
            <a:endParaRPr kumimoji="0" lang="en-US" sz="1800" b="0" i="0" u="none" strike="noStrike" kern="1200" cap="none" spc="0" normalizeH="0" baseline="0" noProof="0">
              <a:ln>
                <a:noFill/>
              </a:ln>
              <a:solidFill>
                <a:prstClr val="black"/>
              </a:solidFill>
              <a:effectLst/>
              <a:uLnTx/>
              <a:uFillTx/>
              <a:latin typeface="Arial"/>
              <a:ea typeface="+mn-ea"/>
              <a:cs typeface="Segoe UI"/>
            </a:endParaRPr>
          </a:p>
          <a:p>
            <a:pPr marL="310515" marR="0" lvl="0" indent="-310515" algn="l" defTabSz="457200" rtl="0" eaLnBrk="1" fontAlgn="auto" latinLnBrk="0" hangingPunct="1">
              <a:lnSpc>
                <a:spcPct val="100000"/>
              </a:lnSpc>
              <a:spcBef>
                <a:spcPts val="0"/>
              </a:spcBef>
              <a:spcAft>
                <a:spcPts val="1200"/>
              </a:spcAft>
              <a:buClrTx/>
              <a:buSzPct val="100000"/>
              <a:buFont typeface="Arial"/>
              <a:buChar char="•"/>
              <a:tabLst/>
              <a:defRPr/>
            </a:pPr>
            <a:r>
              <a:rPr kumimoji="0" lang="en-US" sz="1800" b="0" i="0" u="none" strike="noStrike" kern="1200" cap="none" spc="0" normalizeH="0" baseline="0" noProof="0">
                <a:ln>
                  <a:noFill/>
                </a:ln>
                <a:solidFill>
                  <a:prstClr val="black"/>
                </a:solidFill>
                <a:effectLst/>
                <a:uLnTx/>
                <a:uFillTx/>
                <a:latin typeface="Arial"/>
                <a:ea typeface="+mn-ea"/>
                <a:cs typeface="Segoe UI"/>
              </a:rPr>
              <a:t>Design digital employee experiences that are augmented with intelligent technology by using DEX disciplines like journey mapping and persona modeling.</a:t>
            </a:r>
            <a:endParaRPr kumimoji="0" lang="en-NL" sz="1800" b="0" i="0" u="none" strike="noStrike" kern="1200" cap="none" spc="0" normalizeH="0" baseline="0" noProof="0">
              <a:ln>
                <a:noFill/>
              </a:ln>
              <a:solidFill>
                <a:prstClr val="black"/>
              </a:solidFill>
              <a:effectLst/>
              <a:uLnTx/>
              <a:uFillTx/>
              <a:latin typeface="Arial"/>
              <a:ea typeface="+mn-ea"/>
              <a:cs typeface="Arial"/>
            </a:endParaRPr>
          </a:p>
        </p:txBody>
      </p:sp>
      <p:sp>
        <p:nvSpPr>
          <p:cNvPr id="2" name="Text Placeholder 1">
            <a:extLst>
              <a:ext uri="{FF2B5EF4-FFF2-40B4-BE49-F238E27FC236}">
                <a16:creationId xmlns:a16="http://schemas.microsoft.com/office/drawing/2014/main" id="{3D6C8FFD-5C03-ABE3-59BA-FAB5129E7040}"/>
              </a:ext>
            </a:extLst>
          </p:cNvPr>
          <p:cNvSpPr>
            <a:spLocks noGrp="1"/>
          </p:cNvSpPr>
          <p:nvPr>
            <p:ph type="body" sz="quarter" idx="10"/>
          </p:nvPr>
        </p:nvSpPr>
        <p:spPr>
          <a:xfrm>
            <a:off x="458788" y="296486"/>
            <a:ext cx="9571037" cy="276999"/>
          </a:xfrm>
        </p:spPr>
        <p:txBody>
          <a:bodyPr/>
          <a:lstStyle/>
          <a:p>
            <a:r>
              <a:rPr lang="en-US"/>
              <a:t>Augmented Connected Workforce</a:t>
            </a:r>
          </a:p>
        </p:txBody>
      </p:sp>
    </p:spTree>
    <p:extLst>
      <p:ext uri="{BB962C8B-B14F-4D97-AF65-F5344CB8AC3E}">
        <p14:creationId xmlns:p14="http://schemas.microsoft.com/office/powerpoint/2010/main" val="116394657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sp>
        <p:nvSpPr>
          <p:cNvPr id="10" name="TextBox 9">
            <a:extLst>
              <a:ext uri="{FF2B5EF4-FFF2-40B4-BE49-F238E27FC236}">
                <a16:creationId xmlns:a16="http://schemas.microsoft.com/office/drawing/2014/main" id="{65865224-2FCB-2050-6C52-175DC0D90163}"/>
              </a:ext>
            </a:extLst>
          </p:cNvPr>
          <p:cNvSpPr txBox="1"/>
          <p:nvPr/>
        </p:nvSpPr>
        <p:spPr>
          <a:xfrm>
            <a:off x="0" y="1322174"/>
            <a:ext cx="12191999" cy="3371118"/>
          </a:xfrm>
          <a:prstGeom prst="rect">
            <a:avLst/>
          </a:prstGeom>
          <a:solidFill>
            <a:srgbClr val="000000">
              <a:alpha val="78852"/>
            </a:srgbClr>
          </a:solidFill>
          <a:ln>
            <a:noFill/>
          </a:ln>
          <a:effectLst/>
        </p:spPr>
        <p:txBody>
          <a:bodyPr wrap="square" lIns="182880" tIns="91440" rIns="182880" bIns="91440">
            <a:noAutofit/>
          </a:bodyPr>
          <a:lstStyle>
            <a:defPPr>
              <a:defRPr lang="en-US"/>
            </a:defPPr>
            <a:lvl1pPr marL="50800">
              <a:spcBef>
                <a:spcPts val="0"/>
              </a:spcBef>
              <a:spcAft>
                <a:spcPts val="0"/>
              </a:spcAft>
              <a:defRPr sz="2000" b="0" i="0" u="none" strike="noStrike">
                <a:effectLst/>
              </a:defRPr>
            </a:lvl1pPr>
            <a:lvl2pPr marL="0" marR="0" lvl="1">
              <a:lnSpc>
                <a:spcPct val="100000"/>
              </a:lnSpc>
              <a:spcBef>
                <a:spcPts val="0"/>
              </a:spcBef>
              <a:spcAft>
                <a:spcPts val="1200"/>
              </a:spcAft>
              <a:buClr>
                <a:schemeClr val="tx1"/>
              </a:buClr>
              <a:buSzPct val="100000"/>
              <a:defRPr b="0" i="0" u="none" strike="noStrike">
                <a:latin typeface="Arial"/>
                <a:ea typeface="Arial"/>
                <a:cs typeface="Arial"/>
              </a:defRPr>
            </a:lvl2pPr>
          </a:lstStyle>
          <a:p>
            <a:pPr marL="50800" marR="0" lvl="0" indent="0" algn="l" defTabSz="457200" rtl="0" eaLnBrk="1" fontAlgn="auto" latinLnBrk="0" hangingPunct="1">
              <a:lnSpc>
                <a:spcPct val="100000"/>
              </a:lnSpc>
              <a:spcBef>
                <a:spcPts val="0"/>
              </a:spcBef>
              <a:spcAft>
                <a:spcPts val="600"/>
              </a:spcAft>
              <a:buClrTx/>
              <a:buSzTx/>
              <a:buFontTx/>
              <a:buNone/>
              <a:tabLst/>
              <a:defRPr/>
            </a:pPr>
            <a:endParaRPr kumimoji="0" lang="en-US" sz="2200" b="0" i="0" u="none" strike="noStrike" kern="1200" cap="none" spc="0" normalizeH="0" baseline="0" noProof="0">
              <a:ln>
                <a:noFill/>
              </a:ln>
              <a:solidFill>
                <a:prstClr val="white"/>
              </a:solidFill>
              <a:effectLst/>
              <a:uLnTx/>
              <a:uFillTx/>
              <a:latin typeface="Arial"/>
              <a:ea typeface="+mn-ea"/>
              <a:cs typeface="+mn-cs"/>
            </a:endParaRPr>
          </a:p>
        </p:txBody>
      </p:sp>
      <p:sp>
        <p:nvSpPr>
          <p:cNvPr id="2" name="Google Shape;1347;p63">
            <a:extLst>
              <a:ext uri="{FF2B5EF4-FFF2-40B4-BE49-F238E27FC236}">
                <a16:creationId xmlns:a16="http://schemas.microsoft.com/office/drawing/2014/main" id="{4E3858DA-6408-684E-6E92-F3423430029E}"/>
              </a:ext>
            </a:extLst>
          </p:cNvPr>
          <p:cNvSpPr txBox="1"/>
          <p:nvPr/>
        </p:nvSpPr>
        <p:spPr>
          <a:xfrm>
            <a:off x="3470592" y="2185408"/>
            <a:ext cx="5602514" cy="369332"/>
          </a:xfrm>
          <a:prstGeom prst="rect">
            <a:avLst/>
          </a:prstGeom>
          <a:noFill/>
          <a:ln>
            <a:noFill/>
          </a:ln>
        </p:spPr>
        <p:txBody>
          <a:bodyPr spcFirstLastPara="1" wrap="square" lIns="0" tIns="45700" rIns="91425" bIns="45700" anchor="t" anchorCtr="0">
            <a:spAutoFit/>
          </a:bodyPr>
          <a:lstStyle/>
          <a:p>
            <a:pPr marL="0" marR="0" lvl="0" indent="0" algn="ctr" rtl="0">
              <a:lnSpc>
                <a:spcPct val="100000"/>
              </a:lnSpc>
              <a:spcBef>
                <a:spcPts val="0"/>
              </a:spcBef>
              <a:spcAft>
                <a:spcPts val="0"/>
              </a:spcAft>
              <a:buClr>
                <a:srgbClr val="FFFFFF"/>
              </a:buClr>
              <a:buSzPts val="1800"/>
              <a:buFont typeface="Arial"/>
              <a:buNone/>
            </a:pPr>
            <a:r>
              <a:rPr lang="en-US" sz="1800" b="0" i="0" u="none" strike="noStrike" cap="none">
                <a:solidFill>
                  <a:srgbClr val="FFFFFF"/>
                </a:solidFill>
                <a:latin typeface="Arial"/>
                <a:ea typeface="Arial"/>
                <a:cs typeface="Arial"/>
                <a:sym typeface="Arial"/>
              </a:rPr>
              <a:t>Buyers with Byte(s)</a:t>
            </a:r>
            <a:endParaRPr sz="1800" b="0" i="0" u="none" strike="noStrike" cap="none">
              <a:solidFill>
                <a:srgbClr val="FFFFFF"/>
              </a:solidFill>
              <a:latin typeface="Arial"/>
              <a:ea typeface="Arial"/>
              <a:cs typeface="Arial"/>
              <a:sym typeface="Arial"/>
            </a:endParaRPr>
          </a:p>
        </p:txBody>
      </p:sp>
      <p:sp>
        <p:nvSpPr>
          <p:cNvPr id="3" name="Google Shape;1348;p63">
            <a:extLst>
              <a:ext uri="{FF2B5EF4-FFF2-40B4-BE49-F238E27FC236}">
                <a16:creationId xmlns:a16="http://schemas.microsoft.com/office/drawing/2014/main" id="{6D1B8807-579A-5A06-D5A1-058EC2358523}"/>
              </a:ext>
            </a:extLst>
          </p:cNvPr>
          <p:cNvSpPr txBox="1"/>
          <p:nvPr/>
        </p:nvSpPr>
        <p:spPr>
          <a:xfrm>
            <a:off x="633049" y="2737923"/>
            <a:ext cx="11276013" cy="443198"/>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rgbClr val="FFFFFF"/>
              </a:buClr>
              <a:buSzPts val="3200"/>
              <a:buFont typeface="Arial Black"/>
              <a:buNone/>
            </a:pPr>
            <a:r>
              <a:rPr lang="en-US" sz="3200" b="0" i="0" u="none" strike="noStrike" cap="none">
                <a:solidFill>
                  <a:srgbClr val="FFFFFF"/>
                </a:solidFill>
                <a:latin typeface="Arial Black"/>
                <a:ea typeface="Arial Black"/>
                <a:cs typeface="Arial Black"/>
                <a:sym typeface="Arial Black"/>
              </a:rPr>
              <a:t>Machine Customers</a:t>
            </a:r>
            <a:endParaRPr sz="3200" b="0" i="0" u="none" strike="noStrike" cap="none">
              <a:solidFill>
                <a:srgbClr val="FFFFFF"/>
              </a:solidFill>
              <a:latin typeface="Arial Black"/>
              <a:ea typeface="Arial Black"/>
              <a:cs typeface="Arial Black"/>
              <a:sym typeface="Arial Black"/>
            </a:endParaRPr>
          </a:p>
        </p:txBody>
      </p:sp>
      <p:sp>
        <p:nvSpPr>
          <p:cNvPr id="6" name="Google Shape;1351;p63">
            <a:extLst>
              <a:ext uri="{FF2B5EF4-FFF2-40B4-BE49-F238E27FC236}">
                <a16:creationId xmlns:a16="http://schemas.microsoft.com/office/drawing/2014/main" id="{C35FD988-2398-6F75-E601-11B63227A499}"/>
              </a:ext>
            </a:extLst>
          </p:cNvPr>
          <p:cNvSpPr txBox="1"/>
          <p:nvPr/>
        </p:nvSpPr>
        <p:spPr>
          <a:xfrm>
            <a:off x="1925401" y="3414701"/>
            <a:ext cx="2584704" cy="923330"/>
          </a:xfrm>
          <a:prstGeom prst="rect">
            <a:avLst/>
          </a:prstGeom>
          <a:noFill/>
          <a:ln>
            <a:noFill/>
          </a:ln>
        </p:spPr>
        <p:txBody>
          <a:bodyPr spcFirstLastPara="1" wrap="square" lIns="0" tIns="45700" rIns="91425" bIns="45700" anchor="t" anchorCtr="0">
            <a:spAutoFit/>
          </a:bodyPr>
          <a:lstStyle/>
          <a:p>
            <a:pPr marL="0" marR="0" lvl="0" indent="0" algn="l" rtl="0">
              <a:lnSpc>
                <a:spcPct val="100000"/>
              </a:lnSpc>
              <a:spcBef>
                <a:spcPts val="0"/>
              </a:spcBef>
              <a:spcAft>
                <a:spcPts val="0"/>
              </a:spcAft>
              <a:buClr>
                <a:srgbClr val="FFFFFF"/>
              </a:buClr>
              <a:buSzPts val="1800"/>
              <a:buFont typeface="Arial"/>
              <a:buNone/>
            </a:pPr>
            <a:r>
              <a:rPr lang="en-US" sz="1800" b="0" i="0" u="none" strike="noStrike" cap="none">
                <a:solidFill>
                  <a:srgbClr val="FFFFFF"/>
                </a:solidFill>
                <a:latin typeface="Arial"/>
                <a:ea typeface="Arial"/>
                <a:cs typeface="Arial"/>
                <a:sym typeface="Arial"/>
              </a:rPr>
              <a:t>Machines empowered and designed to make deals, purchase goods</a:t>
            </a:r>
            <a:endParaRPr/>
          </a:p>
        </p:txBody>
      </p:sp>
      <p:sp>
        <p:nvSpPr>
          <p:cNvPr id="7" name="Google Shape;1352;p63">
            <a:extLst>
              <a:ext uri="{FF2B5EF4-FFF2-40B4-BE49-F238E27FC236}">
                <a16:creationId xmlns:a16="http://schemas.microsoft.com/office/drawing/2014/main" id="{BD2BCACD-E93B-0398-4784-EDBC056E0B8E}"/>
              </a:ext>
            </a:extLst>
          </p:cNvPr>
          <p:cNvSpPr txBox="1"/>
          <p:nvPr/>
        </p:nvSpPr>
        <p:spPr>
          <a:xfrm>
            <a:off x="4979497" y="3414701"/>
            <a:ext cx="2584704" cy="923330"/>
          </a:xfrm>
          <a:prstGeom prst="rect">
            <a:avLst/>
          </a:prstGeom>
          <a:noFill/>
          <a:ln>
            <a:noFill/>
          </a:ln>
        </p:spPr>
        <p:txBody>
          <a:bodyPr spcFirstLastPara="1" wrap="square" lIns="0" tIns="45700" rIns="91425" bIns="45700" anchor="t" anchorCtr="0">
            <a:spAutoFit/>
          </a:bodyPr>
          <a:lstStyle/>
          <a:p>
            <a:pPr marL="0" marR="0" lvl="0" indent="0" algn="l" rtl="0">
              <a:lnSpc>
                <a:spcPct val="100000"/>
              </a:lnSpc>
              <a:spcBef>
                <a:spcPts val="0"/>
              </a:spcBef>
              <a:spcAft>
                <a:spcPts val="0"/>
              </a:spcAft>
              <a:buClr>
                <a:srgbClr val="FFFFFF"/>
              </a:buClr>
              <a:buSzPts val="1800"/>
              <a:buFont typeface="Arial"/>
              <a:buNone/>
            </a:pPr>
            <a:r>
              <a:rPr lang="en-US" sz="1800" b="0" i="0" u="none" strike="noStrike" cap="none">
                <a:solidFill>
                  <a:srgbClr val="FFFFFF"/>
                </a:solidFill>
                <a:latin typeface="Arial"/>
                <a:ea typeface="Arial"/>
                <a:cs typeface="Arial"/>
                <a:sym typeface="Arial"/>
              </a:rPr>
              <a:t>A new, automated market approach to win the favor of machines</a:t>
            </a:r>
            <a:endParaRPr/>
          </a:p>
        </p:txBody>
      </p:sp>
      <p:sp>
        <p:nvSpPr>
          <p:cNvPr id="8" name="Google Shape;1353;p63">
            <a:extLst>
              <a:ext uri="{FF2B5EF4-FFF2-40B4-BE49-F238E27FC236}">
                <a16:creationId xmlns:a16="http://schemas.microsoft.com/office/drawing/2014/main" id="{806BAB10-592C-1355-37D6-914B47865B14}"/>
              </a:ext>
            </a:extLst>
          </p:cNvPr>
          <p:cNvSpPr txBox="1"/>
          <p:nvPr/>
        </p:nvSpPr>
        <p:spPr>
          <a:xfrm>
            <a:off x="8033593" y="3414701"/>
            <a:ext cx="2584704" cy="923289"/>
          </a:xfrm>
          <a:prstGeom prst="rect">
            <a:avLst/>
          </a:prstGeom>
          <a:noFill/>
          <a:ln>
            <a:noFill/>
          </a:ln>
        </p:spPr>
        <p:txBody>
          <a:bodyPr spcFirstLastPara="1" wrap="square" lIns="0" tIns="45700" rIns="91425" bIns="45700" anchor="t" anchorCtr="0">
            <a:spAutoFit/>
          </a:bodyPr>
          <a:lstStyle/>
          <a:p>
            <a:pPr marL="0" marR="0" lvl="0" indent="0" algn="l" rtl="0">
              <a:lnSpc>
                <a:spcPct val="100000"/>
              </a:lnSpc>
              <a:spcBef>
                <a:spcPts val="0"/>
              </a:spcBef>
              <a:spcAft>
                <a:spcPts val="0"/>
              </a:spcAft>
              <a:buClr>
                <a:srgbClr val="FFFFFF"/>
              </a:buClr>
              <a:buSzPts val="1800"/>
              <a:buFont typeface="Arial"/>
              <a:buNone/>
            </a:pPr>
            <a:r>
              <a:rPr lang="en-US" sz="1800" b="0" i="0" u="none" strike="noStrike" cap="none">
                <a:solidFill>
                  <a:srgbClr val="FFFFFF"/>
                </a:solidFill>
                <a:latin typeface="Arial"/>
                <a:ea typeface="Arial"/>
                <a:cs typeface="Arial"/>
                <a:sym typeface="Arial"/>
              </a:rPr>
              <a:t>Construct bot responsive platforms, your own clients</a:t>
            </a:r>
            <a:endParaRPr/>
          </a:p>
        </p:txBody>
      </p:sp>
      <p:cxnSp>
        <p:nvCxnSpPr>
          <p:cNvPr id="9" name="Google Shape;1354;p63">
            <a:extLst>
              <a:ext uri="{FF2B5EF4-FFF2-40B4-BE49-F238E27FC236}">
                <a16:creationId xmlns:a16="http://schemas.microsoft.com/office/drawing/2014/main" id="{720877F1-72A8-1730-6589-73A090EC4B04}"/>
              </a:ext>
            </a:extLst>
          </p:cNvPr>
          <p:cNvCxnSpPr/>
          <p:nvPr/>
        </p:nvCxnSpPr>
        <p:spPr>
          <a:xfrm>
            <a:off x="4510105" y="3544391"/>
            <a:ext cx="0" cy="793640"/>
          </a:xfrm>
          <a:prstGeom prst="straightConnector1">
            <a:avLst/>
          </a:prstGeom>
          <a:noFill/>
          <a:ln w="12700" cap="flat" cmpd="sng">
            <a:solidFill>
              <a:srgbClr val="FFFFFF"/>
            </a:solidFill>
            <a:prstDash val="solid"/>
            <a:miter lim="800000"/>
            <a:headEnd type="none" w="sm" len="sm"/>
            <a:tailEnd type="none" w="sm" len="sm"/>
          </a:ln>
        </p:spPr>
      </p:cxnSp>
      <p:cxnSp>
        <p:nvCxnSpPr>
          <p:cNvPr id="18" name="Google Shape;1355;p63">
            <a:extLst>
              <a:ext uri="{FF2B5EF4-FFF2-40B4-BE49-F238E27FC236}">
                <a16:creationId xmlns:a16="http://schemas.microsoft.com/office/drawing/2014/main" id="{58407175-34D8-7BC1-796C-ED2F0856E522}"/>
              </a:ext>
            </a:extLst>
          </p:cNvPr>
          <p:cNvCxnSpPr/>
          <p:nvPr/>
        </p:nvCxnSpPr>
        <p:spPr>
          <a:xfrm>
            <a:off x="7564201" y="3544391"/>
            <a:ext cx="0" cy="793640"/>
          </a:xfrm>
          <a:prstGeom prst="straightConnector1">
            <a:avLst/>
          </a:prstGeom>
          <a:noFill/>
          <a:ln w="12700" cap="flat" cmpd="sng">
            <a:solidFill>
              <a:srgbClr val="FFFFFF"/>
            </a:solidFill>
            <a:prstDash val="solid"/>
            <a:miter lim="800000"/>
            <a:headEnd type="none" w="sm" len="sm"/>
            <a:tailEnd type="none" w="sm" len="sm"/>
          </a:ln>
        </p:spPr>
      </p:cxnSp>
      <p:grpSp>
        <p:nvGrpSpPr>
          <p:cNvPr id="12" name="Group 11">
            <a:extLst>
              <a:ext uri="{FF2B5EF4-FFF2-40B4-BE49-F238E27FC236}">
                <a16:creationId xmlns:a16="http://schemas.microsoft.com/office/drawing/2014/main" id="{E61DD2C1-8BEB-BF24-0C73-93EBA7AB18E4}"/>
              </a:ext>
            </a:extLst>
          </p:cNvPr>
          <p:cNvGrpSpPr/>
          <p:nvPr/>
        </p:nvGrpSpPr>
        <p:grpSpPr>
          <a:xfrm>
            <a:off x="5542084" y="767192"/>
            <a:ext cx="1107831" cy="1107831"/>
            <a:chOff x="5542084" y="767192"/>
            <a:chExt cx="1107831" cy="1107831"/>
          </a:xfrm>
        </p:grpSpPr>
        <p:sp>
          <p:nvSpPr>
            <p:cNvPr id="5" name="Diamond 4">
              <a:extLst>
                <a:ext uri="{FF2B5EF4-FFF2-40B4-BE49-F238E27FC236}">
                  <a16:creationId xmlns:a16="http://schemas.microsoft.com/office/drawing/2014/main" id="{F531DE13-E3EC-F8AD-F052-0A7CEC89BDE7}"/>
                </a:ext>
              </a:extLst>
            </p:cNvPr>
            <p:cNvSpPr/>
            <p:nvPr/>
          </p:nvSpPr>
          <p:spPr>
            <a:xfrm>
              <a:off x="5542084" y="767192"/>
              <a:ext cx="1107831" cy="1107831"/>
            </a:xfrm>
            <a:prstGeom prst="diamond">
              <a:avLst/>
            </a:prstGeom>
            <a:solidFill>
              <a:srgbClr val="002856"/>
            </a:solidFill>
            <a:ln w="12700">
              <a:solidFill>
                <a:srgbClr val="009AD7">
                  <a:alpha val="22000"/>
                </a:srgbClr>
              </a:solidFill>
            </a:ln>
            <a:effectLst/>
          </p:spPr>
          <p:txBody>
            <a:bodyPr wrap="square" lIns="182880" tIns="91440" rIns="182880" bIns="91440">
              <a:noAutofit/>
            </a:bodyPr>
            <a:lstStyle/>
            <a:p>
              <a:pPr marL="50800">
                <a:spcAft>
                  <a:spcPts val="600"/>
                </a:spcAft>
              </a:pPr>
              <a:endParaRPr lang="en-US" sz="2200">
                <a:solidFill>
                  <a:prstClr val="white"/>
                </a:solidFill>
                <a:latin typeface="Arial"/>
              </a:endParaRPr>
            </a:p>
          </p:txBody>
        </p:sp>
        <p:sp>
          <p:nvSpPr>
            <p:cNvPr id="11" name="Google Shape;400;p5">
              <a:extLst>
                <a:ext uri="{FF2B5EF4-FFF2-40B4-BE49-F238E27FC236}">
                  <a16:creationId xmlns:a16="http://schemas.microsoft.com/office/drawing/2014/main" id="{F05F0FE9-5F25-058F-2135-2F1ADED4747A}"/>
                </a:ext>
              </a:extLst>
            </p:cNvPr>
            <p:cNvSpPr txBox="1"/>
            <p:nvPr/>
          </p:nvSpPr>
          <p:spPr>
            <a:xfrm>
              <a:off x="5596888" y="1014831"/>
              <a:ext cx="892657" cy="646290"/>
            </a:xfrm>
            <a:prstGeom prst="rect">
              <a:avLst/>
            </a:prstGeom>
            <a:noFill/>
            <a:ln>
              <a:noFill/>
            </a:ln>
          </p:spPr>
          <p:txBody>
            <a:bodyPr spcFirstLastPara="1" wrap="square" lIns="0" tIns="45700" rIns="91425" bIns="45700" anchor="t" anchorCtr="0">
              <a:spAutoFit/>
            </a:bodyPr>
            <a:lstStyle/>
            <a:p>
              <a:pPr marL="0" marR="0" lvl="0" indent="0" algn="r" rtl="0">
                <a:lnSpc>
                  <a:spcPct val="100000"/>
                </a:lnSpc>
                <a:spcBef>
                  <a:spcPts val="0"/>
                </a:spcBef>
                <a:spcAft>
                  <a:spcPts val="0"/>
                </a:spcAft>
                <a:buClr>
                  <a:srgbClr val="002856"/>
                </a:buClr>
                <a:buSzPts val="3600"/>
                <a:buFont typeface="Arial Black"/>
                <a:buNone/>
              </a:pPr>
              <a:r>
                <a:rPr lang="en-US" sz="3600" b="1">
                  <a:latin typeface="Arial Black"/>
                  <a:sym typeface="Arial Black"/>
                </a:rPr>
                <a:t>10</a:t>
              </a:r>
              <a:endParaRPr/>
            </a:p>
          </p:txBody>
        </p:sp>
      </p:grpSp>
    </p:spTree>
    <p:extLst>
      <p:ext uri="{BB962C8B-B14F-4D97-AF65-F5344CB8AC3E}">
        <p14:creationId xmlns:p14="http://schemas.microsoft.com/office/powerpoint/2010/main" val="171198457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24">
            <a:extLst>
              <a:ext uri="{FF2B5EF4-FFF2-40B4-BE49-F238E27FC236}">
                <a16:creationId xmlns:a16="http://schemas.microsoft.com/office/drawing/2014/main" id="{BE229574-3F1C-B28A-CB06-CEC000EAE347}"/>
              </a:ext>
            </a:extLst>
          </p:cNvPr>
          <p:cNvSpPr>
            <a:spLocks noGrp="1"/>
          </p:cNvSpPr>
          <p:nvPr>
            <p:ph type="title"/>
          </p:nvPr>
        </p:nvSpPr>
        <p:spPr/>
        <p:txBody>
          <a:bodyPr/>
          <a:lstStyle/>
          <a:p>
            <a:r>
              <a:rPr lang="en-US"/>
              <a:t>AI Trust, Risk and Security Management</a:t>
            </a:r>
          </a:p>
        </p:txBody>
      </p:sp>
      <p:grpSp>
        <p:nvGrpSpPr>
          <p:cNvPr id="2" name="Group 1">
            <a:extLst>
              <a:ext uri="{FF2B5EF4-FFF2-40B4-BE49-F238E27FC236}">
                <a16:creationId xmlns:a16="http://schemas.microsoft.com/office/drawing/2014/main" id="{7680C5A1-E93F-DC83-B7B2-CEADBFAB3E98}"/>
              </a:ext>
            </a:extLst>
          </p:cNvPr>
          <p:cNvGrpSpPr/>
          <p:nvPr/>
        </p:nvGrpSpPr>
        <p:grpSpPr>
          <a:xfrm>
            <a:off x="1699626" y="1766963"/>
            <a:ext cx="9567640" cy="4331669"/>
            <a:chOff x="1699626" y="1766963"/>
            <a:chExt cx="9567640" cy="4331669"/>
          </a:xfrm>
        </p:grpSpPr>
        <p:sp>
          <p:nvSpPr>
            <p:cNvPr id="3" name="TextBox 2">
              <a:extLst>
                <a:ext uri="{FF2B5EF4-FFF2-40B4-BE49-F238E27FC236}">
                  <a16:creationId xmlns:a16="http://schemas.microsoft.com/office/drawing/2014/main" id="{B36AFED9-482C-78E2-317C-F47AC6FD6149}"/>
                </a:ext>
              </a:extLst>
            </p:cNvPr>
            <p:cNvSpPr txBox="1"/>
            <p:nvPr/>
          </p:nvSpPr>
          <p:spPr>
            <a:xfrm>
              <a:off x="8738308" y="3286297"/>
              <a:ext cx="1371423" cy="642468"/>
            </a:xfrm>
            <a:prstGeom prst="rect">
              <a:avLst/>
            </a:prstGeom>
          </p:spPr>
          <p:txBody>
            <a:bodyPr lIns="0" tIns="0" rIns="0" bIns="0" anchor="t"/>
            <a:lstStyle/>
            <a:p>
              <a:pPr>
                <a:lnSpc>
                  <a:spcPts val="1700"/>
                </a:lnSpc>
              </a:pPr>
              <a:r>
                <a:rPr lang="en-US" sz="1400">
                  <a:solidFill>
                    <a:srgbClr val="000000"/>
                  </a:solidFill>
                  <a:latin typeface="Arial" panose="020B0604020202020204" pitchFamily="34" charset="0"/>
                  <a:cs typeface="Arial" panose="020B0604020202020204" pitchFamily="34" charset="0"/>
                </a:rPr>
                <a:t>Responsibilities  exclusive to  </a:t>
              </a:r>
              <a:r>
                <a:rPr lang="en-US" sz="1400">
                  <a:solidFill>
                    <a:srgbClr val="000000"/>
                  </a:solidFill>
                  <a:effectLst/>
                  <a:latin typeface="Helvetica" pitchFamily="2" charset="0"/>
                </a:rPr>
                <a:t>builder/owner</a:t>
              </a:r>
            </a:p>
          </p:txBody>
        </p:sp>
        <p:grpSp>
          <p:nvGrpSpPr>
            <p:cNvPr id="4" name="Group 3">
              <a:extLst>
                <a:ext uri="{FF2B5EF4-FFF2-40B4-BE49-F238E27FC236}">
                  <a16:creationId xmlns:a16="http://schemas.microsoft.com/office/drawing/2014/main" id="{BB72CC2A-47B0-F68E-CDC7-A95B63C0F1C6}"/>
                </a:ext>
              </a:extLst>
            </p:cNvPr>
            <p:cNvGrpSpPr/>
            <p:nvPr/>
          </p:nvGrpSpPr>
          <p:grpSpPr>
            <a:xfrm>
              <a:off x="1699626" y="5363228"/>
              <a:ext cx="7733182" cy="735404"/>
              <a:chOff x="2400300" y="5363228"/>
              <a:chExt cx="6331834" cy="735404"/>
            </a:xfrm>
          </p:grpSpPr>
          <p:sp>
            <p:nvSpPr>
              <p:cNvPr id="39" name="Freeform 38">
                <a:extLst>
                  <a:ext uri="{FF2B5EF4-FFF2-40B4-BE49-F238E27FC236}">
                    <a16:creationId xmlns:a16="http://schemas.microsoft.com/office/drawing/2014/main" id="{6EDDD7B5-B3DE-B6E3-C36C-5A976858B814}"/>
                  </a:ext>
                </a:extLst>
              </p:cNvPr>
              <p:cNvSpPr/>
              <p:nvPr/>
            </p:nvSpPr>
            <p:spPr>
              <a:xfrm>
                <a:off x="2400300" y="5363228"/>
                <a:ext cx="6331834" cy="735404"/>
              </a:xfrm>
              <a:custGeom>
                <a:avLst/>
                <a:gdLst/>
                <a:ahLst/>
                <a:cxnLst/>
                <a:rect l="l" t="t" r="r" b="b"/>
                <a:pathLst>
                  <a:path w="6508559" h="755929">
                    <a:moveTo>
                      <a:pt x="0" y="755929"/>
                    </a:moveTo>
                    <a:lnTo>
                      <a:pt x="6508559" y="755929"/>
                    </a:lnTo>
                    <a:lnTo>
                      <a:pt x="6508559" y="0"/>
                    </a:lnTo>
                    <a:lnTo>
                      <a:pt x="0" y="0"/>
                    </a:lnTo>
                    <a:close/>
                  </a:path>
                </a:pathLst>
              </a:custGeom>
              <a:solidFill>
                <a:srgbClr val="D2D2D2"/>
              </a:solidFill>
            </p:spPr>
            <p:txBody>
              <a:bodyPr/>
              <a:lstStyle/>
              <a:p>
                <a:endParaRPr lang="en-US"/>
              </a:p>
            </p:txBody>
          </p:sp>
          <p:sp>
            <p:nvSpPr>
              <p:cNvPr id="40" name="Freeform 39">
                <a:extLst>
                  <a:ext uri="{FF2B5EF4-FFF2-40B4-BE49-F238E27FC236}">
                    <a16:creationId xmlns:a16="http://schemas.microsoft.com/office/drawing/2014/main" id="{01E9BD6D-62D6-8ED7-366D-60AE3C7B2EFA}"/>
                  </a:ext>
                </a:extLst>
              </p:cNvPr>
              <p:cNvSpPr/>
              <p:nvPr/>
            </p:nvSpPr>
            <p:spPr>
              <a:xfrm>
                <a:off x="2400300" y="5363228"/>
                <a:ext cx="6331834" cy="735404"/>
              </a:xfrm>
              <a:custGeom>
                <a:avLst/>
                <a:gdLst/>
                <a:ahLst/>
                <a:cxnLst/>
                <a:rect l="l" t="t" r="r" b="b"/>
                <a:pathLst>
                  <a:path w="6508559" h="755929">
                    <a:moveTo>
                      <a:pt x="0" y="755929"/>
                    </a:moveTo>
                    <a:lnTo>
                      <a:pt x="6508559" y="755929"/>
                    </a:lnTo>
                    <a:lnTo>
                      <a:pt x="6508559" y="0"/>
                    </a:lnTo>
                    <a:lnTo>
                      <a:pt x="0" y="0"/>
                    </a:lnTo>
                    <a:close/>
                  </a:path>
                </a:pathLst>
              </a:custGeom>
              <a:noFill/>
              <a:ln w="12700" cap="sq">
                <a:solidFill>
                  <a:srgbClr val="D2D2D2"/>
                </a:solidFill>
              </a:ln>
            </p:spPr>
            <p:txBody>
              <a:bodyPr/>
              <a:lstStyle/>
              <a:p>
                <a:endParaRPr lang="en-US"/>
              </a:p>
            </p:txBody>
          </p:sp>
          <p:sp>
            <p:nvSpPr>
              <p:cNvPr id="41" name="Freeform 40">
                <a:extLst>
                  <a:ext uri="{FF2B5EF4-FFF2-40B4-BE49-F238E27FC236}">
                    <a16:creationId xmlns:a16="http://schemas.microsoft.com/office/drawing/2014/main" id="{206292B0-A4EA-CA4F-B9E4-1D7AE8EAE675}"/>
                  </a:ext>
                </a:extLst>
              </p:cNvPr>
              <p:cNvSpPr/>
              <p:nvPr/>
            </p:nvSpPr>
            <p:spPr>
              <a:xfrm>
                <a:off x="2826133" y="5696171"/>
                <a:ext cx="2689941" cy="317627"/>
              </a:xfrm>
              <a:custGeom>
                <a:avLst/>
                <a:gdLst/>
                <a:ahLst/>
                <a:cxnLst/>
                <a:rect l="l" t="t" r="r" b="b"/>
                <a:pathLst>
                  <a:path w="2765018" h="326492">
                    <a:moveTo>
                      <a:pt x="0" y="326492"/>
                    </a:moveTo>
                    <a:lnTo>
                      <a:pt x="2765019" y="326492"/>
                    </a:lnTo>
                    <a:lnTo>
                      <a:pt x="2765019" y="0"/>
                    </a:lnTo>
                    <a:lnTo>
                      <a:pt x="0" y="0"/>
                    </a:lnTo>
                    <a:close/>
                  </a:path>
                </a:pathLst>
              </a:custGeom>
              <a:solidFill>
                <a:schemeClr val="bg1"/>
              </a:solidFill>
            </p:spPr>
            <p:txBody>
              <a:bodyPr wrap="none" lIns="0" tIns="0" rIns="0" bIns="0" anchor="ctr"/>
              <a:lstStyle/>
              <a:p>
                <a:pPr algn="ctr"/>
                <a:r>
                  <a:rPr lang="en-US" sz="1400">
                    <a:solidFill>
                      <a:srgbClr val="000000"/>
                    </a:solidFill>
                    <a:latin typeface="Arial" panose="020B0604020202020204" pitchFamily="34" charset="0"/>
                    <a:cs typeface="Arial" panose="020B0604020202020204" pitchFamily="34" charset="0"/>
                  </a:rPr>
                  <a:t>Privacy, Fairness, Bias Control</a:t>
                </a:r>
              </a:p>
            </p:txBody>
          </p:sp>
          <p:sp>
            <p:nvSpPr>
              <p:cNvPr id="42" name="Freeform 41">
                <a:extLst>
                  <a:ext uri="{FF2B5EF4-FFF2-40B4-BE49-F238E27FC236}">
                    <a16:creationId xmlns:a16="http://schemas.microsoft.com/office/drawing/2014/main" id="{A1663F10-031F-639A-5CB8-EF533BA866CD}"/>
                  </a:ext>
                </a:extLst>
              </p:cNvPr>
              <p:cNvSpPr/>
              <p:nvPr/>
            </p:nvSpPr>
            <p:spPr>
              <a:xfrm>
                <a:off x="5616768" y="5696171"/>
                <a:ext cx="2689533" cy="317627"/>
              </a:xfrm>
              <a:custGeom>
                <a:avLst/>
                <a:gdLst/>
                <a:ahLst/>
                <a:cxnLst/>
                <a:rect l="l" t="t" r="r" b="b"/>
                <a:pathLst>
                  <a:path w="2764599" h="326492">
                    <a:moveTo>
                      <a:pt x="0" y="326492"/>
                    </a:moveTo>
                    <a:lnTo>
                      <a:pt x="2764599" y="326492"/>
                    </a:lnTo>
                    <a:lnTo>
                      <a:pt x="2764599" y="0"/>
                    </a:lnTo>
                    <a:lnTo>
                      <a:pt x="0" y="0"/>
                    </a:lnTo>
                    <a:close/>
                  </a:path>
                </a:pathLst>
              </a:custGeom>
              <a:solidFill>
                <a:schemeClr val="bg1"/>
              </a:solidFill>
            </p:spPr>
            <p:txBody>
              <a:bodyPr wrap="none" lIns="0" tIns="0" rIns="0" bIns="0" anchor="ctr"/>
              <a:lstStyle/>
              <a:p>
                <a:pPr algn="ctr"/>
                <a:r>
                  <a:rPr lang="en-US" sz="1400">
                    <a:solidFill>
                      <a:srgbClr val="000000"/>
                    </a:solidFill>
                    <a:latin typeface="Arial" panose="020B0604020202020204" pitchFamily="34" charset="0"/>
                    <a:cs typeface="Arial" panose="020B0604020202020204" pitchFamily="34" charset="0"/>
                  </a:rPr>
                  <a:t>Measurement, Workflows, Policies</a:t>
                </a:r>
              </a:p>
            </p:txBody>
          </p:sp>
          <p:sp>
            <p:nvSpPr>
              <p:cNvPr id="43" name="TextBox 42">
                <a:extLst>
                  <a:ext uri="{FF2B5EF4-FFF2-40B4-BE49-F238E27FC236}">
                    <a16:creationId xmlns:a16="http://schemas.microsoft.com/office/drawing/2014/main" id="{D8A12404-0A98-A2D5-8EE7-F5792FBD8338}"/>
                  </a:ext>
                </a:extLst>
              </p:cNvPr>
              <p:cNvSpPr txBox="1"/>
              <p:nvPr/>
            </p:nvSpPr>
            <p:spPr>
              <a:xfrm>
                <a:off x="4569422" y="5427602"/>
                <a:ext cx="2273350" cy="185327"/>
              </a:xfrm>
              <a:prstGeom prst="rect">
                <a:avLst/>
              </a:prstGeom>
            </p:spPr>
            <p:txBody>
              <a:bodyPr wrap="none" lIns="0" tIns="0" rIns="0" bIns="0" anchor="t"/>
              <a:lstStyle/>
              <a:p>
                <a:r>
                  <a:rPr lang="en-US" sz="1400" b="1">
                    <a:solidFill>
                      <a:srgbClr val="000000"/>
                    </a:solidFill>
                    <a:latin typeface="Arial" panose="020B0604020202020204" pitchFamily="34" charset="0"/>
                    <a:cs typeface="Arial" panose="020B0604020202020204" pitchFamily="34" charset="0"/>
                  </a:rPr>
                  <a:t>Organizational Governance</a:t>
                </a:r>
              </a:p>
            </p:txBody>
          </p:sp>
        </p:grpSp>
        <p:sp>
          <p:nvSpPr>
            <p:cNvPr id="5" name="Freeform 4">
              <a:extLst>
                <a:ext uri="{FF2B5EF4-FFF2-40B4-BE49-F238E27FC236}">
                  <a16:creationId xmlns:a16="http://schemas.microsoft.com/office/drawing/2014/main" id="{2E885DDB-D01D-0EA8-334B-E59A63675445}"/>
                </a:ext>
              </a:extLst>
            </p:cNvPr>
            <p:cNvSpPr/>
            <p:nvPr/>
          </p:nvSpPr>
          <p:spPr>
            <a:xfrm>
              <a:off x="2798660" y="4649548"/>
              <a:ext cx="5535112" cy="667179"/>
            </a:xfrm>
            <a:custGeom>
              <a:avLst/>
              <a:gdLst/>
              <a:ahLst/>
              <a:cxnLst/>
              <a:rect l="l" t="t" r="r" b="b"/>
              <a:pathLst>
                <a:path w="5689600" h="685800">
                  <a:moveTo>
                    <a:pt x="0" y="0"/>
                  </a:moveTo>
                  <a:lnTo>
                    <a:pt x="0" y="0"/>
                  </a:lnTo>
                  <a:lnTo>
                    <a:pt x="0" y="685800"/>
                  </a:lnTo>
                  <a:lnTo>
                    <a:pt x="5689600" y="685800"/>
                  </a:lnTo>
                  <a:lnTo>
                    <a:pt x="5689600" y="0"/>
                  </a:lnTo>
                  <a:close/>
                </a:path>
              </a:pathLst>
            </a:custGeom>
            <a:solidFill>
              <a:srgbClr val="002855"/>
            </a:solidFill>
          </p:spPr>
          <p:txBody>
            <a:bodyPr/>
            <a:lstStyle/>
            <a:p>
              <a:endParaRPr lang="en-US"/>
            </a:p>
          </p:txBody>
        </p:sp>
        <p:sp>
          <p:nvSpPr>
            <p:cNvPr id="6" name="TextBox 5">
              <a:extLst>
                <a:ext uri="{FF2B5EF4-FFF2-40B4-BE49-F238E27FC236}">
                  <a16:creationId xmlns:a16="http://schemas.microsoft.com/office/drawing/2014/main" id="{6EFBE4EC-A2BE-7676-5E0B-BEB9459D840F}"/>
                </a:ext>
              </a:extLst>
            </p:cNvPr>
            <p:cNvSpPr txBox="1"/>
            <p:nvPr/>
          </p:nvSpPr>
          <p:spPr>
            <a:xfrm>
              <a:off x="4285563" y="4863377"/>
              <a:ext cx="2561306" cy="394423"/>
            </a:xfrm>
            <a:prstGeom prst="rect">
              <a:avLst/>
            </a:prstGeom>
          </p:spPr>
          <p:txBody>
            <a:bodyPr lIns="0" tIns="0" rIns="0" bIns="0" anchor="t"/>
            <a:lstStyle/>
            <a:p>
              <a:pPr marL="0" indent="0" algn="ctr">
                <a:lnSpc>
                  <a:spcPts val="1440"/>
                </a:lnSpc>
              </a:pPr>
              <a:r>
                <a:rPr lang="en-US" sz="1400" b="1">
                  <a:solidFill>
                    <a:srgbClr val="FFFEFF"/>
                  </a:solidFill>
                  <a:latin typeface="Arial" panose="020B0604020202020204" pitchFamily="34" charset="0"/>
                  <a:cs typeface="Arial" panose="020B0604020202020204" pitchFamily="34" charset="0"/>
                </a:rPr>
                <a:t>AI Systems</a:t>
              </a:r>
              <a:r>
                <a:rPr lang="en-US" sz="1400">
                  <a:solidFill>
                    <a:srgbClr val="FFFEFF"/>
                  </a:solidFill>
                  <a:latin typeface="Arial" panose="020B0604020202020204" pitchFamily="34" charset="0"/>
                  <a:cs typeface="Arial" panose="020B0604020202020204" pitchFamily="34" charset="0"/>
                </a:rPr>
                <a:t> </a:t>
              </a:r>
              <a:br>
                <a:rPr lang="en-US" sz="1400">
                  <a:solidFill>
                    <a:srgbClr val="FFFEFF"/>
                  </a:solidFill>
                  <a:latin typeface="Arial" panose="020B0604020202020204" pitchFamily="34" charset="0"/>
                  <a:cs typeface="Arial" panose="020B0604020202020204" pitchFamily="34" charset="0"/>
                </a:rPr>
              </a:br>
              <a:r>
                <a:rPr lang="en-US" sz="1400">
                  <a:solidFill>
                    <a:srgbClr val="FFFEFF"/>
                  </a:solidFill>
                  <a:latin typeface="Arial" panose="020B0604020202020204" pitchFamily="34" charset="0"/>
                  <a:cs typeface="Arial" panose="020B0604020202020204" pitchFamily="34" charset="0"/>
                </a:rPr>
                <a:t>Models, Applications, Agents</a:t>
              </a:r>
            </a:p>
          </p:txBody>
        </p:sp>
        <p:sp>
          <p:nvSpPr>
            <p:cNvPr id="7" name="Freeform 6">
              <a:extLst>
                <a:ext uri="{FF2B5EF4-FFF2-40B4-BE49-F238E27FC236}">
                  <a16:creationId xmlns:a16="http://schemas.microsoft.com/office/drawing/2014/main" id="{A459B376-1001-D04D-6B3E-77521418D7F7}"/>
                </a:ext>
              </a:extLst>
            </p:cNvPr>
            <p:cNvSpPr/>
            <p:nvPr/>
          </p:nvSpPr>
          <p:spPr>
            <a:xfrm>
              <a:off x="2798654" y="1766963"/>
              <a:ext cx="5535112" cy="2445556"/>
            </a:xfrm>
            <a:custGeom>
              <a:avLst/>
              <a:gdLst/>
              <a:ahLst/>
              <a:cxnLst/>
              <a:rect l="l" t="t" r="r" b="b"/>
              <a:pathLst>
                <a:path w="5689600" h="2513812">
                  <a:moveTo>
                    <a:pt x="0" y="2513812"/>
                  </a:moveTo>
                  <a:lnTo>
                    <a:pt x="5689600" y="2513812"/>
                  </a:lnTo>
                  <a:lnTo>
                    <a:pt x="5689600" y="0"/>
                  </a:lnTo>
                  <a:lnTo>
                    <a:pt x="0" y="0"/>
                  </a:lnTo>
                  <a:close/>
                </a:path>
              </a:pathLst>
            </a:custGeom>
            <a:solidFill>
              <a:srgbClr val="FFFEFF"/>
            </a:solidFill>
          </p:spPr>
          <p:txBody>
            <a:bodyPr/>
            <a:lstStyle/>
            <a:p>
              <a:endParaRPr lang="en-US"/>
            </a:p>
          </p:txBody>
        </p:sp>
        <p:sp>
          <p:nvSpPr>
            <p:cNvPr id="8" name="Freeform 7">
              <a:extLst>
                <a:ext uri="{FF2B5EF4-FFF2-40B4-BE49-F238E27FC236}">
                  <a16:creationId xmlns:a16="http://schemas.microsoft.com/office/drawing/2014/main" id="{9C03DF43-F503-6335-0ABA-C11A6124AA8C}"/>
                </a:ext>
              </a:extLst>
            </p:cNvPr>
            <p:cNvSpPr/>
            <p:nvPr/>
          </p:nvSpPr>
          <p:spPr>
            <a:xfrm>
              <a:off x="2798654" y="1766963"/>
              <a:ext cx="5535112" cy="2445556"/>
            </a:xfrm>
            <a:custGeom>
              <a:avLst/>
              <a:gdLst/>
              <a:ahLst/>
              <a:cxnLst/>
              <a:rect l="l" t="t" r="r" b="b"/>
              <a:pathLst>
                <a:path w="5689600" h="2513812">
                  <a:moveTo>
                    <a:pt x="0" y="2513812"/>
                  </a:moveTo>
                  <a:lnTo>
                    <a:pt x="5689600" y="2513812"/>
                  </a:lnTo>
                  <a:lnTo>
                    <a:pt x="5689600" y="0"/>
                  </a:lnTo>
                  <a:lnTo>
                    <a:pt x="0" y="0"/>
                  </a:lnTo>
                  <a:close/>
                </a:path>
              </a:pathLst>
            </a:custGeom>
            <a:noFill/>
            <a:ln w="19050" cap="sq">
              <a:solidFill>
                <a:srgbClr val="002855"/>
              </a:solidFill>
            </a:ln>
          </p:spPr>
          <p:txBody>
            <a:bodyPr/>
            <a:lstStyle/>
            <a:p>
              <a:endParaRPr lang="en-US"/>
            </a:p>
          </p:txBody>
        </p:sp>
        <p:sp>
          <p:nvSpPr>
            <p:cNvPr id="9" name="TextBox 8">
              <a:extLst>
                <a:ext uri="{FF2B5EF4-FFF2-40B4-BE49-F238E27FC236}">
                  <a16:creationId xmlns:a16="http://schemas.microsoft.com/office/drawing/2014/main" id="{658F5C33-CBE6-1241-392F-014BB108BC62}"/>
                </a:ext>
              </a:extLst>
            </p:cNvPr>
            <p:cNvSpPr txBox="1"/>
            <p:nvPr/>
          </p:nvSpPr>
          <p:spPr>
            <a:xfrm>
              <a:off x="4308528" y="1831304"/>
              <a:ext cx="2854042" cy="185327"/>
            </a:xfrm>
            <a:prstGeom prst="rect">
              <a:avLst/>
            </a:prstGeom>
          </p:spPr>
          <p:txBody>
            <a:bodyPr wrap="none" lIns="0" tIns="0" rIns="0" bIns="0" anchor="t"/>
            <a:lstStyle/>
            <a:p>
              <a:r>
                <a:rPr lang="en-US" sz="1400" b="1">
                  <a:solidFill>
                    <a:srgbClr val="000000"/>
                  </a:solidFill>
                  <a:latin typeface="Arial" panose="020B0604020202020204" pitchFamily="34" charset="0"/>
                  <a:cs typeface="Arial" panose="020B0604020202020204" pitchFamily="34" charset="0"/>
                </a:rPr>
                <a:t>AI TRiSM Technology Components</a:t>
              </a:r>
            </a:p>
          </p:txBody>
        </p:sp>
        <p:sp>
          <p:nvSpPr>
            <p:cNvPr id="10" name="Freeform 9">
              <a:extLst>
                <a:ext uri="{FF2B5EF4-FFF2-40B4-BE49-F238E27FC236}">
                  <a16:creationId xmlns:a16="http://schemas.microsoft.com/office/drawing/2014/main" id="{5A8B9443-A2E3-A16C-99F0-65D5FAD45EDB}"/>
                </a:ext>
              </a:extLst>
            </p:cNvPr>
            <p:cNvSpPr/>
            <p:nvPr/>
          </p:nvSpPr>
          <p:spPr>
            <a:xfrm>
              <a:off x="4700510" y="2171099"/>
              <a:ext cx="1713019" cy="877217"/>
            </a:xfrm>
            <a:custGeom>
              <a:avLst/>
              <a:gdLst/>
              <a:ahLst/>
              <a:cxnLst/>
              <a:rect l="l" t="t" r="r" b="b"/>
              <a:pathLst>
                <a:path w="1760830" h="901700">
                  <a:moveTo>
                    <a:pt x="0" y="0"/>
                  </a:moveTo>
                  <a:lnTo>
                    <a:pt x="1760829" y="0"/>
                  </a:lnTo>
                  <a:lnTo>
                    <a:pt x="1760829" y="901700"/>
                  </a:lnTo>
                  <a:lnTo>
                    <a:pt x="0" y="901700"/>
                  </a:lnTo>
                  <a:close/>
                </a:path>
              </a:pathLst>
            </a:custGeom>
            <a:solidFill>
              <a:srgbClr val="FF5309"/>
            </a:solidFill>
          </p:spPr>
          <p:txBody>
            <a:bodyPr/>
            <a:lstStyle/>
            <a:p>
              <a:endParaRPr lang="en-US"/>
            </a:p>
          </p:txBody>
        </p:sp>
        <p:sp>
          <p:nvSpPr>
            <p:cNvPr id="11" name="TextBox 10">
              <a:extLst>
                <a:ext uri="{FF2B5EF4-FFF2-40B4-BE49-F238E27FC236}">
                  <a16:creationId xmlns:a16="http://schemas.microsoft.com/office/drawing/2014/main" id="{2CC4B8A2-CB21-A7A3-F3A4-8390303F51B1}"/>
                </a:ext>
              </a:extLst>
            </p:cNvPr>
            <p:cNvSpPr txBox="1"/>
            <p:nvPr/>
          </p:nvSpPr>
          <p:spPr>
            <a:xfrm>
              <a:off x="5018565" y="2633942"/>
              <a:ext cx="1076908" cy="321847"/>
            </a:xfrm>
            <a:prstGeom prst="rect">
              <a:avLst/>
            </a:prstGeom>
          </p:spPr>
          <p:txBody>
            <a:bodyPr lIns="0" tIns="0" rIns="0" bIns="0" anchor="ctr"/>
            <a:lstStyle/>
            <a:p>
              <a:pPr marL="0" indent="0" algn="ctr">
                <a:lnSpc>
                  <a:spcPts val="1440"/>
                </a:lnSpc>
              </a:pPr>
              <a:r>
                <a:rPr lang="en-US" sz="1400">
                  <a:solidFill>
                    <a:srgbClr val="000000"/>
                  </a:solidFill>
                  <a:latin typeface="Arial" panose="020B0604020202020204" pitchFamily="34" charset="0"/>
                  <a:cs typeface="Arial" panose="020B0604020202020204" pitchFamily="34" charset="0"/>
                </a:rPr>
                <a:t>Data </a:t>
              </a:r>
              <a:br>
                <a:rPr lang="en-US" sz="1400">
                  <a:solidFill>
                    <a:srgbClr val="000000"/>
                  </a:solidFill>
                  <a:latin typeface="Arial" panose="020B0604020202020204" pitchFamily="34" charset="0"/>
                  <a:cs typeface="Arial" panose="020B0604020202020204" pitchFamily="34" charset="0"/>
                </a:rPr>
              </a:br>
              <a:r>
                <a:rPr lang="en-US" sz="1400">
                  <a:solidFill>
                    <a:srgbClr val="000000"/>
                  </a:solidFill>
                  <a:latin typeface="Arial" panose="020B0604020202020204" pitchFamily="34" charset="0"/>
                  <a:cs typeface="Arial" panose="020B0604020202020204" pitchFamily="34" charset="0"/>
                </a:rPr>
                <a:t>Protection</a:t>
              </a:r>
            </a:p>
          </p:txBody>
        </p:sp>
        <p:sp>
          <p:nvSpPr>
            <p:cNvPr id="12" name="Freeform 11">
              <a:extLst>
                <a:ext uri="{FF2B5EF4-FFF2-40B4-BE49-F238E27FC236}">
                  <a16:creationId xmlns:a16="http://schemas.microsoft.com/office/drawing/2014/main" id="{D45D70D5-E38E-AEF5-246F-BCE9EF9C27A7}"/>
                </a:ext>
              </a:extLst>
            </p:cNvPr>
            <p:cNvSpPr/>
            <p:nvPr/>
          </p:nvSpPr>
          <p:spPr>
            <a:xfrm>
              <a:off x="5422607" y="2283433"/>
              <a:ext cx="268824" cy="268835"/>
            </a:xfrm>
            <a:custGeom>
              <a:avLst/>
              <a:gdLst/>
              <a:ahLst/>
              <a:cxnLst/>
              <a:rect l="l" t="t" r="r" b="b"/>
              <a:pathLst>
                <a:path w="276327" h="276339">
                  <a:moveTo>
                    <a:pt x="138160" y="182581"/>
                  </a:moveTo>
                  <a:cubicBezTo>
                    <a:pt x="162696" y="182581"/>
                    <a:pt x="182572" y="162706"/>
                    <a:pt x="182572" y="138169"/>
                  </a:cubicBezTo>
                  <a:cubicBezTo>
                    <a:pt x="182572" y="113646"/>
                    <a:pt x="162696" y="93758"/>
                    <a:pt x="138160" y="93758"/>
                  </a:cubicBezTo>
                  <a:cubicBezTo>
                    <a:pt x="113636" y="93758"/>
                    <a:pt x="93748" y="113646"/>
                    <a:pt x="93748" y="138169"/>
                  </a:cubicBezTo>
                  <a:cubicBezTo>
                    <a:pt x="93748" y="162706"/>
                    <a:pt x="113636" y="182581"/>
                    <a:pt x="138160" y="182581"/>
                  </a:cubicBezTo>
                  <a:close/>
                  <a:moveTo>
                    <a:pt x="138160" y="202317"/>
                  </a:moveTo>
                  <a:cubicBezTo>
                    <a:pt x="102790" y="202317"/>
                    <a:pt x="74012" y="173539"/>
                    <a:pt x="74012" y="138169"/>
                  </a:cubicBezTo>
                  <a:cubicBezTo>
                    <a:pt x="74012" y="102800"/>
                    <a:pt x="102790" y="74022"/>
                    <a:pt x="138160" y="74022"/>
                  </a:cubicBezTo>
                  <a:cubicBezTo>
                    <a:pt x="173529" y="74022"/>
                    <a:pt x="202308" y="102800"/>
                    <a:pt x="202308" y="138169"/>
                  </a:cubicBezTo>
                  <a:cubicBezTo>
                    <a:pt x="202308" y="173539"/>
                    <a:pt x="173529" y="202317"/>
                    <a:pt x="138160" y="202317"/>
                  </a:cubicBezTo>
                  <a:close/>
                  <a:moveTo>
                    <a:pt x="152968" y="256597"/>
                  </a:moveTo>
                  <a:lnTo>
                    <a:pt x="152968" y="225660"/>
                  </a:lnTo>
                  <a:cubicBezTo>
                    <a:pt x="166443" y="223399"/>
                    <a:pt x="178876" y="218129"/>
                    <a:pt x="189570" y="210522"/>
                  </a:cubicBezTo>
                  <a:lnTo>
                    <a:pt x="211439" y="232378"/>
                  </a:lnTo>
                  <a:lnTo>
                    <a:pt x="232369" y="211449"/>
                  </a:lnTo>
                  <a:lnTo>
                    <a:pt x="210512" y="189579"/>
                  </a:lnTo>
                  <a:cubicBezTo>
                    <a:pt x="218119" y="178886"/>
                    <a:pt x="223390" y="166453"/>
                    <a:pt x="225650" y="152978"/>
                  </a:cubicBezTo>
                  <a:lnTo>
                    <a:pt x="256588" y="152978"/>
                  </a:lnTo>
                  <a:lnTo>
                    <a:pt x="256588" y="123361"/>
                  </a:lnTo>
                  <a:lnTo>
                    <a:pt x="225650" y="123361"/>
                  </a:lnTo>
                  <a:cubicBezTo>
                    <a:pt x="223390" y="109887"/>
                    <a:pt x="218119" y="97453"/>
                    <a:pt x="210512" y="86760"/>
                  </a:cubicBezTo>
                  <a:lnTo>
                    <a:pt x="232369" y="64891"/>
                  </a:lnTo>
                  <a:lnTo>
                    <a:pt x="211439" y="43961"/>
                  </a:lnTo>
                  <a:lnTo>
                    <a:pt x="189570" y="65818"/>
                  </a:lnTo>
                  <a:cubicBezTo>
                    <a:pt x="178876" y="58210"/>
                    <a:pt x="166443" y="52940"/>
                    <a:pt x="152968" y="50679"/>
                  </a:cubicBezTo>
                  <a:lnTo>
                    <a:pt x="152968" y="19742"/>
                  </a:lnTo>
                  <a:lnTo>
                    <a:pt x="123352" y="19742"/>
                  </a:lnTo>
                  <a:lnTo>
                    <a:pt x="123352" y="50679"/>
                  </a:lnTo>
                  <a:cubicBezTo>
                    <a:pt x="109877" y="52940"/>
                    <a:pt x="97444" y="58210"/>
                    <a:pt x="86750" y="65818"/>
                  </a:cubicBezTo>
                  <a:lnTo>
                    <a:pt x="64881" y="43961"/>
                  </a:lnTo>
                  <a:lnTo>
                    <a:pt x="43951" y="64891"/>
                  </a:lnTo>
                  <a:lnTo>
                    <a:pt x="65808" y="86760"/>
                  </a:lnTo>
                  <a:cubicBezTo>
                    <a:pt x="58201" y="97453"/>
                    <a:pt x="52930" y="109887"/>
                    <a:pt x="50670" y="123361"/>
                  </a:cubicBezTo>
                  <a:lnTo>
                    <a:pt x="19732" y="123361"/>
                  </a:lnTo>
                  <a:lnTo>
                    <a:pt x="19732" y="152978"/>
                  </a:lnTo>
                  <a:lnTo>
                    <a:pt x="50670" y="152978"/>
                  </a:lnTo>
                  <a:cubicBezTo>
                    <a:pt x="52930" y="166453"/>
                    <a:pt x="58201" y="178886"/>
                    <a:pt x="65808" y="189579"/>
                  </a:cubicBezTo>
                  <a:lnTo>
                    <a:pt x="43951" y="211449"/>
                  </a:lnTo>
                  <a:lnTo>
                    <a:pt x="64881" y="232378"/>
                  </a:lnTo>
                  <a:lnTo>
                    <a:pt x="86750" y="210522"/>
                  </a:lnTo>
                  <a:cubicBezTo>
                    <a:pt x="97444" y="218129"/>
                    <a:pt x="109877" y="223399"/>
                    <a:pt x="123352" y="225660"/>
                  </a:cubicBezTo>
                  <a:lnTo>
                    <a:pt x="123352" y="256597"/>
                  </a:lnTo>
                  <a:close/>
                  <a:moveTo>
                    <a:pt x="103616" y="276339"/>
                  </a:moveTo>
                  <a:lnTo>
                    <a:pt x="103616" y="256597"/>
                  </a:lnTo>
                  <a:lnTo>
                    <a:pt x="103616" y="241027"/>
                  </a:lnTo>
                  <a:cubicBezTo>
                    <a:pt x="98891" y="239452"/>
                    <a:pt x="94294" y="237547"/>
                    <a:pt x="89849" y="235337"/>
                  </a:cubicBezTo>
                  <a:lnTo>
                    <a:pt x="78838" y="246335"/>
                  </a:lnTo>
                  <a:lnTo>
                    <a:pt x="64881" y="260293"/>
                  </a:lnTo>
                  <a:lnTo>
                    <a:pt x="50924" y="246335"/>
                  </a:lnTo>
                  <a:lnTo>
                    <a:pt x="29994" y="225406"/>
                  </a:lnTo>
                  <a:lnTo>
                    <a:pt x="16037" y="211449"/>
                  </a:lnTo>
                  <a:lnTo>
                    <a:pt x="29994" y="197491"/>
                  </a:lnTo>
                  <a:lnTo>
                    <a:pt x="40992" y="186480"/>
                  </a:lnTo>
                  <a:cubicBezTo>
                    <a:pt x="38770" y="182035"/>
                    <a:pt x="36877" y="177438"/>
                    <a:pt x="35303" y="172713"/>
                  </a:cubicBezTo>
                  <a:lnTo>
                    <a:pt x="0" y="172713"/>
                  </a:lnTo>
                  <a:lnTo>
                    <a:pt x="0" y="103625"/>
                  </a:lnTo>
                  <a:lnTo>
                    <a:pt x="35303" y="103625"/>
                  </a:lnTo>
                  <a:cubicBezTo>
                    <a:pt x="36877" y="98901"/>
                    <a:pt x="38770" y="94316"/>
                    <a:pt x="40992" y="89859"/>
                  </a:cubicBezTo>
                  <a:lnTo>
                    <a:pt x="29994" y="78848"/>
                  </a:lnTo>
                  <a:lnTo>
                    <a:pt x="16037" y="64891"/>
                  </a:lnTo>
                  <a:lnTo>
                    <a:pt x="29994" y="50933"/>
                  </a:lnTo>
                  <a:lnTo>
                    <a:pt x="50924" y="30004"/>
                  </a:lnTo>
                  <a:lnTo>
                    <a:pt x="64881" y="16046"/>
                  </a:lnTo>
                  <a:lnTo>
                    <a:pt x="78838" y="30004"/>
                  </a:lnTo>
                  <a:lnTo>
                    <a:pt x="89849" y="41002"/>
                  </a:lnTo>
                  <a:cubicBezTo>
                    <a:pt x="94294" y="38779"/>
                    <a:pt x="98891" y="36887"/>
                    <a:pt x="103616" y="35312"/>
                  </a:cubicBezTo>
                  <a:lnTo>
                    <a:pt x="103616" y="19742"/>
                  </a:lnTo>
                  <a:lnTo>
                    <a:pt x="103616" y="0"/>
                  </a:lnTo>
                  <a:lnTo>
                    <a:pt x="172704" y="0"/>
                  </a:lnTo>
                  <a:lnTo>
                    <a:pt x="172704" y="19742"/>
                  </a:lnTo>
                  <a:lnTo>
                    <a:pt x="172704" y="35312"/>
                  </a:lnTo>
                  <a:cubicBezTo>
                    <a:pt x="177428" y="36887"/>
                    <a:pt x="182026" y="38779"/>
                    <a:pt x="186471" y="41002"/>
                  </a:cubicBezTo>
                  <a:lnTo>
                    <a:pt x="197482" y="30004"/>
                  </a:lnTo>
                  <a:lnTo>
                    <a:pt x="211439" y="16046"/>
                  </a:lnTo>
                  <a:lnTo>
                    <a:pt x="225396" y="30004"/>
                  </a:lnTo>
                  <a:lnTo>
                    <a:pt x="246326" y="50933"/>
                  </a:lnTo>
                  <a:lnTo>
                    <a:pt x="260283" y="64891"/>
                  </a:lnTo>
                  <a:lnTo>
                    <a:pt x="246326" y="78848"/>
                  </a:lnTo>
                  <a:lnTo>
                    <a:pt x="235328" y="89859"/>
                  </a:lnTo>
                  <a:cubicBezTo>
                    <a:pt x="237550" y="94316"/>
                    <a:pt x="239443" y="98901"/>
                    <a:pt x="241017" y="103625"/>
                  </a:cubicBezTo>
                  <a:lnTo>
                    <a:pt x="276327" y="103625"/>
                  </a:lnTo>
                  <a:lnTo>
                    <a:pt x="276327" y="172713"/>
                  </a:lnTo>
                  <a:lnTo>
                    <a:pt x="241017" y="172713"/>
                  </a:lnTo>
                  <a:cubicBezTo>
                    <a:pt x="239443" y="177438"/>
                    <a:pt x="237550" y="182035"/>
                    <a:pt x="235328" y="186480"/>
                  </a:cubicBezTo>
                  <a:lnTo>
                    <a:pt x="246326" y="197491"/>
                  </a:lnTo>
                  <a:lnTo>
                    <a:pt x="260283" y="211449"/>
                  </a:lnTo>
                  <a:lnTo>
                    <a:pt x="246326" y="225406"/>
                  </a:lnTo>
                  <a:lnTo>
                    <a:pt x="225396" y="246335"/>
                  </a:lnTo>
                  <a:lnTo>
                    <a:pt x="211439" y="260293"/>
                  </a:lnTo>
                  <a:lnTo>
                    <a:pt x="197482" y="246335"/>
                  </a:lnTo>
                  <a:lnTo>
                    <a:pt x="186471" y="235337"/>
                  </a:lnTo>
                  <a:cubicBezTo>
                    <a:pt x="182026" y="237547"/>
                    <a:pt x="177428" y="239452"/>
                    <a:pt x="172704" y="241027"/>
                  </a:cubicBezTo>
                  <a:lnTo>
                    <a:pt x="172704" y="256597"/>
                  </a:lnTo>
                  <a:lnTo>
                    <a:pt x="172704" y="276339"/>
                  </a:lnTo>
                  <a:close/>
                </a:path>
              </a:pathLst>
            </a:custGeom>
            <a:solidFill>
              <a:srgbClr val="000000"/>
            </a:solidFill>
          </p:spPr>
          <p:txBody>
            <a:bodyPr/>
            <a:lstStyle/>
            <a:p>
              <a:endParaRPr lang="en-US"/>
            </a:p>
          </p:txBody>
        </p:sp>
        <p:sp>
          <p:nvSpPr>
            <p:cNvPr id="13" name="Freeform 12">
              <a:extLst>
                <a:ext uri="{FF2B5EF4-FFF2-40B4-BE49-F238E27FC236}">
                  <a16:creationId xmlns:a16="http://schemas.microsoft.com/office/drawing/2014/main" id="{B60D01E3-1D65-17AF-330E-1325393658DD}"/>
                </a:ext>
              </a:extLst>
            </p:cNvPr>
            <p:cNvSpPr/>
            <p:nvPr/>
          </p:nvSpPr>
          <p:spPr>
            <a:xfrm>
              <a:off x="2895890" y="2171099"/>
              <a:ext cx="1713019" cy="877217"/>
            </a:xfrm>
            <a:custGeom>
              <a:avLst/>
              <a:gdLst/>
              <a:ahLst/>
              <a:cxnLst/>
              <a:rect l="l" t="t" r="r" b="b"/>
              <a:pathLst>
                <a:path w="1760830" h="901700">
                  <a:moveTo>
                    <a:pt x="0" y="0"/>
                  </a:moveTo>
                  <a:lnTo>
                    <a:pt x="1760830" y="0"/>
                  </a:lnTo>
                  <a:lnTo>
                    <a:pt x="1760830" y="901700"/>
                  </a:lnTo>
                  <a:lnTo>
                    <a:pt x="0" y="901700"/>
                  </a:lnTo>
                  <a:close/>
                </a:path>
              </a:pathLst>
            </a:custGeom>
            <a:solidFill>
              <a:srgbClr val="FF5309"/>
            </a:solidFill>
          </p:spPr>
          <p:txBody>
            <a:bodyPr/>
            <a:lstStyle/>
            <a:p>
              <a:endParaRPr lang="en-US"/>
            </a:p>
          </p:txBody>
        </p:sp>
        <p:sp>
          <p:nvSpPr>
            <p:cNvPr id="14" name="TextBox 13">
              <a:extLst>
                <a:ext uri="{FF2B5EF4-FFF2-40B4-BE49-F238E27FC236}">
                  <a16:creationId xmlns:a16="http://schemas.microsoft.com/office/drawing/2014/main" id="{8DFE5F77-C3EF-BF0D-775D-EA852B0E655C}"/>
                </a:ext>
              </a:extLst>
            </p:cNvPr>
            <p:cNvSpPr txBox="1"/>
            <p:nvPr/>
          </p:nvSpPr>
          <p:spPr>
            <a:xfrm>
              <a:off x="8738307" y="2347273"/>
              <a:ext cx="2528959" cy="642468"/>
            </a:xfrm>
            <a:prstGeom prst="rect">
              <a:avLst/>
            </a:prstGeom>
          </p:spPr>
          <p:txBody>
            <a:bodyPr lIns="0" tIns="0" rIns="0" bIns="0" anchor="t"/>
            <a:lstStyle/>
            <a:p>
              <a:pPr>
                <a:lnSpc>
                  <a:spcPts val="1700"/>
                </a:lnSpc>
              </a:pPr>
              <a:r>
                <a:rPr lang="en-US" sz="1400">
                  <a:solidFill>
                    <a:srgbClr val="000000"/>
                  </a:solidFill>
                  <a:latin typeface="Arial" panose="020B0604020202020204" pitchFamily="34" charset="0"/>
                  <a:cs typeface="Arial" panose="020B0604020202020204" pitchFamily="34" charset="0"/>
                </a:rPr>
                <a:t>AI system users need to acquire this tech to fill gaps </a:t>
              </a:r>
              <a:br>
                <a:rPr lang="en-US" sz="1400">
                  <a:solidFill>
                    <a:srgbClr val="000000"/>
                  </a:solidFill>
                  <a:latin typeface="Arial" panose="020B0604020202020204" pitchFamily="34" charset="0"/>
                  <a:cs typeface="Arial" panose="020B0604020202020204" pitchFamily="34" charset="0"/>
                </a:rPr>
              </a:br>
              <a:r>
                <a:rPr lang="en-US" sz="1400">
                  <a:solidFill>
                    <a:srgbClr val="000000"/>
                  </a:solidFill>
                  <a:latin typeface="Arial" panose="020B0604020202020204" pitchFamily="34" charset="0"/>
                  <a:cs typeface="Arial" panose="020B0604020202020204" pitchFamily="34" charset="0"/>
                </a:rPr>
                <a:t>in builder/owner solutions</a:t>
              </a:r>
            </a:p>
          </p:txBody>
        </p:sp>
        <p:sp>
          <p:nvSpPr>
            <p:cNvPr id="15" name="TextBox 14">
              <a:extLst>
                <a:ext uri="{FF2B5EF4-FFF2-40B4-BE49-F238E27FC236}">
                  <a16:creationId xmlns:a16="http://schemas.microsoft.com/office/drawing/2014/main" id="{00BE2125-1069-05EA-4210-E3E6CEC25F8E}"/>
                </a:ext>
              </a:extLst>
            </p:cNvPr>
            <p:cNvSpPr txBox="1"/>
            <p:nvPr/>
          </p:nvSpPr>
          <p:spPr>
            <a:xfrm>
              <a:off x="2974928" y="2633942"/>
              <a:ext cx="1554943" cy="370516"/>
            </a:xfrm>
            <a:prstGeom prst="rect">
              <a:avLst/>
            </a:prstGeom>
          </p:spPr>
          <p:txBody>
            <a:bodyPr lIns="0" tIns="0" rIns="0" bIns="0" anchor="ctr"/>
            <a:lstStyle/>
            <a:p>
              <a:pPr marL="0" indent="0" algn="ctr">
                <a:lnSpc>
                  <a:spcPts val="1440"/>
                </a:lnSpc>
              </a:pPr>
              <a:r>
                <a:rPr lang="en-US" sz="1400">
                  <a:solidFill>
                    <a:srgbClr val="000000"/>
                  </a:solidFill>
                  <a:latin typeface="Arial" panose="020B0604020202020204" pitchFamily="34" charset="0"/>
                  <a:cs typeface="Arial" panose="020B0604020202020204" pitchFamily="34" charset="0"/>
                </a:rPr>
                <a:t>Content Anomaly Detection </a:t>
              </a:r>
            </a:p>
          </p:txBody>
        </p:sp>
        <p:sp>
          <p:nvSpPr>
            <p:cNvPr id="16" name="Freeform 15">
              <a:extLst>
                <a:ext uri="{FF2B5EF4-FFF2-40B4-BE49-F238E27FC236}">
                  <a16:creationId xmlns:a16="http://schemas.microsoft.com/office/drawing/2014/main" id="{5B1A1189-D28D-BF84-250B-EC0376097951}"/>
                </a:ext>
              </a:extLst>
            </p:cNvPr>
            <p:cNvSpPr/>
            <p:nvPr/>
          </p:nvSpPr>
          <p:spPr>
            <a:xfrm>
              <a:off x="3633792" y="2299241"/>
              <a:ext cx="237214" cy="237213"/>
            </a:xfrm>
            <a:custGeom>
              <a:avLst/>
              <a:gdLst/>
              <a:ahLst/>
              <a:cxnLst/>
              <a:rect l="l" t="t" r="r" b="b"/>
              <a:pathLst>
                <a:path w="243835" h="243834">
                  <a:moveTo>
                    <a:pt x="98687" y="177648"/>
                  </a:moveTo>
                  <a:cubicBezTo>
                    <a:pt x="142222" y="177648"/>
                    <a:pt x="177642" y="142228"/>
                    <a:pt x="177642" y="98692"/>
                  </a:cubicBezTo>
                  <a:cubicBezTo>
                    <a:pt x="177642" y="55156"/>
                    <a:pt x="142222" y="19736"/>
                    <a:pt x="98687" y="19736"/>
                  </a:cubicBezTo>
                  <a:cubicBezTo>
                    <a:pt x="55151" y="19736"/>
                    <a:pt x="19731" y="55156"/>
                    <a:pt x="19731" y="98692"/>
                  </a:cubicBezTo>
                  <a:cubicBezTo>
                    <a:pt x="19731" y="142228"/>
                    <a:pt x="55151" y="177648"/>
                    <a:pt x="98687" y="177648"/>
                  </a:cubicBezTo>
                  <a:close/>
                  <a:moveTo>
                    <a:pt x="229871" y="243834"/>
                  </a:moveTo>
                  <a:lnTo>
                    <a:pt x="161132" y="175095"/>
                  </a:lnTo>
                  <a:cubicBezTo>
                    <a:pt x="144114" y="189027"/>
                    <a:pt x="122385" y="197384"/>
                    <a:pt x="98687" y="197384"/>
                  </a:cubicBezTo>
                  <a:cubicBezTo>
                    <a:pt x="44514" y="197384"/>
                    <a:pt x="539" y="153743"/>
                    <a:pt x="0" y="99698"/>
                  </a:cubicBezTo>
                  <a:lnTo>
                    <a:pt x="0" y="99698"/>
                  </a:lnTo>
                  <a:lnTo>
                    <a:pt x="0" y="97684"/>
                  </a:lnTo>
                  <a:lnTo>
                    <a:pt x="0" y="97684"/>
                  </a:lnTo>
                  <a:cubicBezTo>
                    <a:pt x="540" y="43640"/>
                    <a:pt x="44515" y="0"/>
                    <a:pt x="98687" y="0"/>
                  </a:cubicBezTo>
                  <a:cubicBezTo>
                    <a:pt x="153195" y="0"/>
                    <a:pt x="197378" y="44184"/>
                    <a:pt x="197378" y="98692"/>
                  </a:cubicBezTo>
                  <a:cubicBezTo>
                    <a:pt x="197378" y="122390"/>
                    <a:pt x="189009" y="144120"/>
                    <a:pt x="175090" y="161138"/>
                  </a:cubicBezTo>
                  <a:lnTo>
                    <a:pt x="243835" y="229883"/>
                  </a:lnTo>
                  <a:lnTo>
                    <a:pt x="229884" y="243834"/>
                  </a:lnTo>
                  <a:close/>
                </a:path>
              </a:pathLst>
            </a:custGeom>
            <a:solidFill>
              <a:srgbClr val="000000"/>
            </a:solidFill>
          </p:spPr>
          <p:txBody>
            <a:bodyPr/>
            <a:lstStyle/>
            <a:p>
              <a:endParaRPr lang="en-US"/>
            </a:p>
          </p:txBody>
        </p:sp>
        <p:sp>
          <p:nvSpPr>
            <p:cNvPr id="17" name="Freeform 16">
              <a:extLst>
                <a:ext uri="{FF2B5EF4-FFF2-40B4-BE49-F238E27FC236}">
                  <a16:creationId xmlns:a16="http://schemas.microsoft.com/office/drawing/2014/main" id="{E2370491-7455-49E7-93D3-32F80EF80703}"/>
                </a:ext>
              </a:extLst>
            </p:cNvPr>
            <p:cNvSpPr/>
            <p:nvPr/>
          </p:nvSpPr>
          <p:spPr>
            <a:xfrm>
              <a:off x="4698526" y="3153372"/>
              <a:ext cx="1713019" cy="877217"/>
            </a:xfrm>
            <a:custGeom>
              <a:avLst/>
              <a:gdLst/>
              <a:ahLst/>
              <a:cxnLst/>
              <a:rect l="l" t="t" r="r" b="b"/>
              <a:pathLst>
                <a:path w="1760830" h="901700">
                  <a:moveTo>
                    <a:pt x="0" y="901700"/>
                  </a:moveTo>
                  <a:lnTo>
                    <a:pt x="1760829" y="901700"/>
                  </a:lnTo>
                  <a:lnTo>
                    <a:pt x="1760829" y="0"/>
                  </a:lnTo>
                  <a:lnTo>
                    <a:pt x="0" y="0"/>
                  </a:lnTo>
                  <a:close/>
                </a:path>
              </a:pathLst>
            </a:custGeom>
            <a:solidFill>
              <a:srgbClr val="009AD6"/>
            </a:solidFill>
          </p:spPr>
          <p:txBody>
            <a:bodyPr/>
            <a:lstStyle/>
            <a:p>
              <a:endParaRPr lang="en-US"/>
            </a:p>
          </p:txBody>
        </p:sp>
        <p:sp>
          <p:nvSpPr>
            <p:cNvPr id="18" name="TextBox 17">
              <a:extLst>
                <a:ext uri="{FF2B5EF4-FFF2-40B4-BE49-F238E27FC236}">
                  <a16:creationId xmlns:a16="http://schemas.microsoft.com/office/drawing/2014/main" id="{A1BE1592-6397-12F1-FA0D-E51DCD7971FA}"/>
                </a:ext>
              </a:extLst>
            </p:cNvPr>
            <p:cNvSpPr txBox="1"/>
            <p:nvPr/>
          </p:nvSpPr>
          <p:spPr>
            <a:xfrm>
              <a:off x="4710890" y="3626536"/>
              <a:ext cx="1688291" cy="334887"/>
            </a:xfrm>
            <a:prstGeom prst="rect">
              <a:avLst/>
            </a:prstGeom>
          </p:spPr>
          <p:txBody>
            <a:bodyPr lIns="0" tIns="0" rIns="0" bIns="0" anchor="ctr"/>
            <a:lstStyle/>
            <a:p>
              <a:pPr marL="0" indent="0" algn="ctr">
                <a:lnSpc>
                  <a:spcPts val="1440"/>
                </a:lnSpc>
              </a:pPr>
              <a:r>
                <a:rPr lang="en-US" sz="1400">
                  <a:solidFill>
                    <a:srgbClr val="000000"/>
                  </a:solidFill>
                  <a:latin typeface="Arial" panose="020B0604020202020204" pitchFamily="34" charset="0"/>
                  <a:cs typeface="Arial" panose="020B0604020202020204" pitchFamily="34" charset="0"/>
                </a:rPr>
                <a:t>Model Management and ModelOps</a:t>
              </a:r>
            </a:p>
          </p:txBody>
        </p:sp>
        <p:sp>
          <p:nvSpPr>
            <p:cNvPr id="19" name="Freeform 18">
              <a:extLst>
                <a:ext uri="{FF2B5EF4-FFF2-40B4-BE49-F238E27FC236}">
                  <a16:creationId xmlns:a16="http://schemas.microsoft.com/office/drawing/2014/main" id="{6C12E732-707C-ABF2-B28A-9082424EB2B3}"/>
                </a:ext>
              </a:extLst>
            </p:cNvPr>
            <p:cNvSpPr/>
            <p:nvPr/>
          </p:nvSpPr>
          <p:spPr>
            <a:xfrm>
              <a:off x="5405742" y="3265998"/>
              <a:ext cx="298587" cy="279082"/>
            </a:xfrm>
            <a:custGeom>
              <a:avLst/>
              <a:gdLst/>
              <a:ahLst/>
              <a:cxnLst/>
              <a:rect l="l" t="t" r="r" b="b"/>
              <a:pathLst>
                <a:path w="306921" h="286872">
                  <a:moveTo>
                    <a:pt x="147383" y="184046"/>
                  </a:moveTo>
                  <a:lnTo>
                    <a:pt x="147383" y="144930"/>
                  </a:lnTo>
                  <a:lnTo>
                    <a:pt x="111379" y="128559"/>
                  </a:lnTo>
                  <a:lnTo>
                    <a:pt x="111379" y="167688"/>
                  </a:lnTo>
                  <a:lnTo>
                    <a:pt x="147383" y="184046"/>
                  </a:lnTo>
                  <a:close/>
                  <a:moveTo>
                    <a:pt x="167957" y="184046"/>
                  </a:moveTo>
                  <a:lnTo>
                    <a:pt x="203962" y="167688"/>
                  </a:lnTo>
                  <a:lnTo>
                    <a:pt x="203962" y="128559"/>
                  </a:lnTo>
                  <a:lnTo>
                    <a:pt x="167957" y="144930"/>
                  </a:lnTo>
                  <a:lnTo>
                    <a:pt x="167957" y="184046"/>
                  </a:lnTo>
                  <a:close/>
                  <a:moveTo>
                    <a:pt x="156910" y="286871"/>
                  </a:moveTo>
                  <a:lnTo>
                    <a:pt x="156910" y="286871"/>
                  </a:lnTo>
                  <a:cubicBezTo>
                    <a:pt x="120837" y="286535"/>
                    <a:pt x="86137" y="272548"/>
                    <a:pt x="59779" y="247432"/>
                  </a:cubicBezTo>
                  <a:lnTo>
                    <a:pt x="59779" y="271066"/>
                  </a:lnTo>
                  <a:lnTo>
                    <a:pt x="39205" y="271066"/>
                  </a:lnTo>
                  <a:lnTo>
                    <a:pt x="39205" y="212544"/>
                  </a:lnTo>
                  <a:lnTo>
                    <a:pt x="97726" y="212544"/>
                  </a:lnTo>
                  <a:lnTo>
                    <a:pt x="97726" y="233118"/>
                  </a:lnTo>
                  <a:lnTo>
                    <a:pt x="72771" y="233118"/>
                  </a:lnTo>
                  <a:cubicBezTo>
                    <a:pt x="95927" y="255325"/>
                    <a:pt x="126553" y="267569"/>
                    <a:pt x="158334" y="267569"/>
                  </a:cubicBezTo>
                  <a:cubicBezTo>
                    <a:pt x="168630" y="267569"/>
                    <a:pt x="179047" y="266284"/>
                    <a:pt x="189370" y="263637"/>
                  </a:cubicBezTo>
                  <a:cubicBezTo>
                    <a:pt x="221475" y="255394"/>
                    <a:pt x="248450" y="235150"/>
                    <a:pt x="265328" y="206626"/>
                  </a:cubicBezTo>
                  <a:cubicBezTo>
                    <a:pt x="282206" y="178090"/>
                    <a:pt x="286956" y="144701"/>
                    <a:pt x="278714" y="112596"/>
                  </a:cubicBezTo>
                  <a:lnTo>
                    <a:pt x="297408" y="107808"/>
                  </a:lnTo>
                  <a:cubicBezTo>
                    <a:pt x="306920" y="144892"/>
                    <a:pt x="301422" y="183487"/>
                    <a:pt x="281927" y="216443"/>
                  </a:cubicBezTo>
                  <a:cubicBezTo>
                    <a:pt x="262433" y="249400"/>
                    <a:pt x="231254" y="272806"/>
                    <a:pt x="194170" y="282319"/>
                  </a:cubicBezTo>
                  <a:cubicBezTo>
                    <a:pt x="182663" y="285266"/>
                    <a:pt x="171050" y="286764"/>
                    <a:pt x="159569" y="286871"/>
                  </a:cubicBezTo>
                  <a:close/>
                  <a:moveTo>
                    <a:pt x="157670" y="126997"/>
                  </a:moveTo>
                  <a:lnTo>
                    <a:pt x="189382" y="112583"/>
                  </a:lnTo>
                  <a:lnTo>
                    <a:pt x="157670" y="98169"/>
                  </a:lnTo>
                  <a:lnTo>
                    <a:pt x="125945" y="112583"/>
                  </a:lnTo>
                  <a:lnTo>
                    <a:pt x="157670" y="126997"/>
                  </a:lnTo>
                  <a:close/>
                  <a:moveTo>
                    <a:pt x="157670" y="211325"/>
                  </a:moveTo>
                  <a:lnTo>
                    <a:pt x="90805" y="180934"/>
                  </a:lnTo>
                  <a:lnTo>
                    <a:pt x="90805" y="105966"/>
                  </a:lnTo>
                  <a:lnTo>
                    <a:pt x="157670" y="75563"/>
                  </a:lnTo>
                  <a:lnTo>
                    <a:pt x="224536" y="105966"/>
                  </a:lnTo>
                  <a:lnTo>
                    <a:pt x="224536" y="180934"/>
                  </a:lnTo>
                  <a:lnTo>
                    <a:pt x="157670" y="211325"/>
                  </a:lnTo>
                  <a:close/>
                  <a:moveTo>
                    <a:pt x="19659" y="179080"/>
                  </a:moveTo>
                  <a:cubicBezTo>
                    <a:pt x="0" y="102512"/>
                    <a:pt x="46317" y="24216"/>
                    <a:pt x="122885" y="4569"/>
                  </a:cubicBezTo>
                  <a:cubicBezTo>
                    <a:pt x="134865" y="1492"/>
                    <a:pt x="146937" y="0"/>
                    <a:pt x="158858" y="0"/>
                  </a:cubicBezTo>
                  <a:cubicBezTo>
                    <a:pt x="195454" y="0"/>
                    <a:pt x="230623" y="14067"/>
                    <a:pt x="257302" y="39558"/>
                  </a:cubicBezTo>
                  <a:lnTo>
                    <a:pt x="257340" y="15822"/>
                  </a:lnTo>
                  <a:lnTo>
                    <a:pt x="277914" y="15847"/>
                  </a:lnTo>
                  <a:lnTo>
                    <a:pt x="277838" y="74356"/>
                  </a:lnTo>
                  <a:lnTo>
                    <a:pt x="219316" y="74292"/>
                  </a:lnTo>
                  <a:lnTo>
                    <a:pt x="219341" y="53719"/>
                  </a:lnTo>
                  <a:lnTo>
                    <a:pt x="244259" y="53744"/>
                  </a:lnTo>
                  <a:lnTo>
                    <a:pt x="244259" y="53744"/>
                  </a:lnTo>
                  <a:cubicBezTo>
                    <a:pt x="221132" y="31547"/>
                    <a:pt x="190593" y="19304"/>
                    <a:pt x="158812" y="19304"/>
                  </a:cubicBezTo>
                  <a:cubicBezTo>
                    <a:pt x="148497" y="19304"/>
                    <a:pt x="138051" y="20593"/>
                    <a:pt x="127686" y="23251"/>
                  </a:cubicBezTo>
                  <a:cubicBezTo>
                    <a:pt x="61404" y="40269"/>
                    <a:pt x="21323" y="108024"/>
                    <a:pt x="38341" y="174292"/>
                  </a:cubicBezTo>
                  <a:lnTo>
                    <a:pt x="19659" y="179080"/>
                  </a:lnTo>
                  <a:close/>
                </a:path>
              </a:pathLst>
            </a:custGeom>
            <a:solidFill>
              <a:srgbClr val="000000"/>
            </a:solidFill>
          </p:spPr>
          <p:txBody>
            <a:bodyPr/>
            <a:lstStyle/>
            <a:p>
              <a:endParaRPr lang="en-US"/>
            </a:p>
          </p:txBody>
        </p:sp>
        <p:sp>
          <p:nvSpPr>
            <p:cNvPr id="20" name="Freeform 19">
              <a:extLst>
                <a:ext uri="{FF2B5EF4-FFF2-40B4-BE49-F238E27FC236}">
                  <a16:creationId xmlns:a16="http://schemas.microsoft.com/office/drawing/2014/main" id="{2EAA3EF3-662E-F532-B7E3-F117684206C5}"/>
                </a:ext>
              </a:extLst>
            </p:cNvPr>
            <p:cNvSpPr/>
            <p:nvPr/>
          </p:nvSpPr>
          <p:spPr>
            <a:xfrm>
              <a:off x="2895890" y="3153372"/>
              <a:ext cx="1713019" cy="877217"/>
            </a:xfrm>
            <a:custGeom>
              <a:avLst/>
              <a:gdLst/>
              <a:ahLst/>
              <a:cxnLst/>
              <a:rect l="l" t="t" r="r" b="b"/>
              <a:pathLst>
                <a:path w="1760830" h="901700">
                  <a:moveTo>
                    <a:pt x="0" y="901700"/>
                  </a:moveTo>
                  <a:lnTo>
                    <a:pt x="1760830" y="901700"/>
                  </a:lnTo>
                  <a:lnTo>
                    <a:pt x="1760830" y="0"/>
                  </a:lnTo>
                  <a:lnTo>
                    <a:pt x="0" y="0"/>
                  </a:lnTo>
                  <a:close/>
                </a:path>
              </a:pathLst>
            </a:custGeom>
            <a:solidFill>
              <a:srgbClr val="009AD6"/>
            </a:solidFill>
          </p:spPr>
          <p:txBody>
            <a:bodyPr/>
            <a:lstStyle/>
            <a:p>
              <a:endParaRPr lang="en-US"/>
            </a:p>
          </p:txBody>
        </p:sp>
        <p:sp>
          <p:nvSpPr>
            <p:cNvPr id="21" name="TextBox 20">
              <a:extLst>
                <a:ext uri="{FF2B5EF4-FFF2-40B4-BE49-F238E27FC236}">
                  <a16:creationId xmlns:a16="http://schemas.microsoft.com/office/drawing/2014/main" id="{BA92A3F3-76AA-D10B-31F9-D368F5625399}"/>
                </a:ext>
              </a:extLst>
            </p:cNvPr>
            <p:cNvSpPr txBox="1"/>
            <p:nvPr/>
          </p:nvSpPr>
          <p:spPr>
            <a:xfrm>
              <a:off x="3046399" y="3628292"/>
              <a:ext cx="1482555" cy="330078"/>
            </a:xfrm>
            <a:prstGeom prst="rect">
              <a:avLst/>
            </a:prstGeom>
          </p:spPr>
          <p:txBody>
            <a:bodyPr lIns="0" tIns="0" rIns="0" bIns="0" anchor="ctr"/>
            <a:lstStyle/>
            <a:p>
              <a:pPr marL="0" indent="0" algn="ctr">
                <a:lnSpc>
                  <a:spcPts val="1400"/>
                </a:lnSpc>
              </a:pPr>
              <a:r>
                <a:rPr lang="en-US" sz="1400">
                  <a:solidFill>
                    <a:srgbClr val="000000"/>
                  </a:solidFill>
                  <a:latin typeface="Arial" panose="020B0604020202020204" pitchFamily="34" charset="0"/>
                  <a:cs typeface="Arial" panose="020B0604020202020204" pitchFamily="34" charset="0"/>
                </a:rPr>
                <a:t>Explainability and Transparency</a:t>
              </a:r>
            </a:p>
          </p:txBody>
        </p:sp>
        <p:sp>
          <p:nvSpPr>
            <p:cNvPr id="22" name="Freeform 21">
              <a:extLst>
                <a:ext uri="{FF2B5EF4-FFF2-40B4-BE49-F238E27FC236}">
                  <a16:creationId xmlns:a16="http://schemas.microsoft.com/office/drawing/2014/main" id="{20E464BC-4058-4E4B-636C-477C4A974FA6}"/>
                </a:ext>
              </a:extLst>
            </p:cNvPr>
            <p:cNvSpPr/>
            <p:nvPr/>
          </p:nvSpPr>
          <p:spPr>
            <a:xfrm>
              <a:off x="3612296" y="3325195"/>
              <a:ext cx="280207" cy="160123"/>
            </a:xfrm>
            <a:custGeom>
              <a:avLst/>
              <a:gdLst/>
              <a:ahLst/>
              <a:cxnLst/>
              <a:rect l="l" t="t" r="r" b="b"/>
              <a:pathLst>
                <a:path w="288028" h="164592">
                  <a:moveTo>
                    <a:pt x="144010" y="115733"/>
                  </a:moveTo>
                  <a:cubicBezTo>
                    <a:pt x="162451" y="115733"/>
                    <a:pt x="177437" y="100734"/>
                    <a:pt x="177437" y="82294"/>
                  </a:cubicBezTo>
                  <a:cubicBezTo>
                    <a:pt x="177437" y="63866"/>
                    <a:pt x="162451" y="48867"/>
                    <a:pt x="144010" y="48867"/>
                  </a:cubicBezTo>
                  <a:cubicBezTo>
                    <a:pt x="125570" y="48867"/>
                    <a:pt x="110571" y="63866"/>
                    <a:pt x="110571" y="82294"/>
                  </a:cubicBezTo>
                  <a:cubicBezTo>
                    <a:pt x="110571" y="100734"/>
                    <a:pt x="125570" y="115733"/>
                    <a:pt x="144010" y="115733"/>
                  </a:cubicBezTo>
                  <a:close/>
                  <a:moveTo>
                    <a:pt x="144010" y="136307"/>
                  </a:moveTo>
                  <a:cubicBezTo>
                    <a:pt x="114178" y="136307"/>
                    <a:pt x="89997" y="112126"/>
                    <a:pt x="89997" y="82294"/>
                  </a:cubicBezTo>
                  <a:cubicBezTo>
                    <a:pt x="89997" y="52474"/>
                    <a:pt x="114178" y="28293"/>
                    <a:pt x="144010" y="28293"/>
                  </a:cubicBezTo>
                  <a:cubicBezTo>
                    <a:pt x="173843" y="28293"/>
                    <a:pt x="198011" y="52474"/>
                    <a:pt x="198011" y="82294"/>
                  </a:cubicBezTo>
                  <a:cubicBezTo>
                    <a:pt x="198011" y="112126"/>
                    <a:pt x="173843" y="136307"/>
                    <a:pt x="144010" y="136307"/>
                  </a:cubicBezTo>
                  <a:close/>
                  <a:moveTo>
                    <a:pt x="144010" y="144016"/>
                  </a:moveTo>
                  <a:cubicBezTo>
                    <a:pt x="213657" y="144016"/>
                    <a:pt x="250703" y="101611"/>
                    <a:pt x="263962" y="82294"/>
                  </a:cubicBezTo>
                  <a:cubicBezTo>
                    <a:pt x="250754" y="63041"/>
                    <a:pt x="213695" y="20572"/>
                    <a:pt x="144010" y="20572"/>
                  </a:cubicBezTo>
                  <a:cubicBezTo>
                    <a:pt x="74363" y="20572"/>
                    <a:pt x="37305" y="62990"/>
                    <a:pt x="24046" y="82307"/>
                  </a:cubicBezTo>
                  <a:cubicBezTo>
                    <a:pt x="37267" y="101560"/>
                    <a:pt x="74325" y="144016"/>
                    <a:pt x="144010" y="144016"/>
                  </a:cubicBezTo>
                  <a:close/>
                  <a:moveTo>
                    <a:pt x="142042" y="164592"/>
                  </a:moveTo>
                  <a:cubicBezTo>
                    <a:pt x="41413" y="163560"/>
                    <a:pt x="635" y="83567"/>
                    <a:pt x="0" y="82309"/>
                  </a:cubicBezTo>
                  <a:lnTo>
                    <a:pt x="0" y="82309"/>
                  </a:lnTo>
                  <a:lnTo>
                    <a:pt x="0" y="82279"/>
                  </a:lnTo>
                  <a:lnTo>
                    <a:pt x="0" y="82279"/>
                  </a:lnTo>
                  <a:cubicBezTo>
                    <a:pt x="637" y="81016"/>
                    <a:pt x="41669" y="539"/>
                    <a:pt x="142988" y="0"/>
                  </a:cubicBezTo>
                  <a:lnTo>
                    <a:pt x="145032" y="0"/>
                  </a:lnTo>
                  <a:cubicBezTo>
                    <a:pt x="247153" y="543"/>
                    <a:pt x="288028" y="82294"/>
                    <a:pt x="288028" y="82294"/>
                  </a:cubicBezTo>
                  <a:cubicBezTo>
                    <a:pt x="288028" y="82294"/>
                    <a:pt x="247406" y="163552"/>
                    <a:pt x="145978" y="164592"/>
                  </a:cubicBezTo>
                  <a:close/>
                </a:path>
              </a:pathLst>
            </a:custGeom>
            <a:solidFill>
              <a:srgbClr val="000000"/>
            </a:solidFill>
          </p:spPr>
          <p:txBody>
            <a:bodyPr/>
            <a:lstStyle/>
            <a:p>
              <a:endParaRPr lang="en-US"/>
            </a:p>
          </p:txBody>
        </p:sp>
        <p:sp>
          <p:nvSpPr>
            <p:cNvPr id="23" name="Freeform 22">
              <a:extLst>
                <a:ext uri="{FF2B5EF4-FFF2-40B4-BE49-F238E27FC236}">
                  <a16:creationId xmlns:a16="http://schemas.microsoft.com/office/drawing/2014/main" id="{5B493656-D217-CFD3-D87F-F243CF5D70C4}"/>
                </a:ext>
              </a:extLst>
            </p:cNvPr>
            <p:cNvSpPr/>
            <p:nvPr/>
          </p:nvSpPr>
          <p:spPr>
            <a:xfrm>
              <a:off x="6505116" y="3153372"/>
              <a:ext cx="1713019" cy="877217"/>
            </a:xfrm>
            <a:custGeom>
              <a:avLst/>
              <a:gdLst/>
              <a:ahLst/>
              <a:cxnLst/>
              <a:rect l="l" t="t" r="r" b="b"/>
              <a:pathLst>
                <a:path w="1760830" h="901700">
                  <a:moveTo>
                    <a:pt x="0" y="901700"/>
                  </a:moveTo>
                  <a:lnTo>
                    <a:pt x="1760830" y="901700"/>
                  </a:lnTo>
                  <a:lnTo>
                    <a:pt x="1760830" y="0"/>
                  </a:lnTo>
                  <a:lnTo>
                    <a:pt x="0" y="0"/>
                  </a:lnTo>
                  <a:close/>
                </a:path>
              </a:pathLst>
            </a:custGeom>
            <a:solidFill>
              <a:srgbClr val="009AD6"/>
            </a:solidFill>
          </p:spPr>
          <p:txBody>
            <a:bodyPr/>
            <a:lstStyle/>
            <a:p>
              <a:endParaRPr lang="en-US"/>
            </a:p>
          </p:txBody>
        </p:sp>
        <p:sp>
          <p:nvSpPr>
            <p:cNvPr id="24" name="TextBox 23">
              <a:extLst>
                <a:ext uri="{FF2B5EF4-FFF2-40B4-BE49-F238E27FC236}">
                  <a16:creationId xmlns:a16="http://schemas.microsoft.com/office/drawing/2014/main" id="{10B4BB3A-A3D7-60F1-72BC-7EDF89FC7F76}"/>
                </a:ext>
              </a:extLst>
            </p:cNvPr>
            <p:cNvSpPr txBox="1"/>
            <p:nvPr/>
          </p:nvSpPr>
          <p:spPr>
            <a:xfrm>
              <a:off x="6910662" y="3621594"/>
              <a:ext cx="901927" cy="358300"/>
            </a:xfrm>
            <a:prstGeom prst="rect">
              <a:avLst/>
            </a:prstGeom>
          </p:spPr>
          <p:txBody>
            <a:bodyPr lIns="0" tIns="0" rIns="0" bIns="0" anchor="ctr"/>
            <a:lstStyle/>
            <a:p>
              <a:pPr marL="0" indent="0" algn="l">
                <a:lnSpc>
                  <a:spcPts val="1440"/>
                </a:lnSpc>
              </a:pPr>
              <a:r>
                <a:rPr lang="en-US" sz="1400">
                  <a:solidFill>
                    <a:srgbClr val="000000"/>
                  </a:solidFill>
                  <a:latin typeface="Arial" panose="020B0604020202020204" pitchFamily="34" charset="0"/>
                  <a:cs typeface="Arial" panose="020B0604020202020204" pitchFamily="34" charset="0"/>
                </a:rPr>
                <a:t>Adversarial Resistance</a:t>
              </a:r>
            </a:p>
          </p:txBody>
        </p:sp>
        <p:sp>
          <p:nvSpPr>
            <p:cNvPr id="26" name="Freeform 35">
              <a:extLst>
                <a:ext uri="{FF2B5EF4-FFF2-40B4-BE49-F238E27FC236}">
                  <a16:creationId xmlns:a16="http://schemas.microsoft.com/office/drawing/2014/main" id="{74A78162-9AC2-8E4E-531D-3B8ABA132533}"/>
                </a:ext>
              </a:extLst>
            </p:cNvPr>
            <p:cNvSpPr/>
            <p:nvPr/>
          </p:nvSpPr>
          <p:spPr>
            <a:xfrm>
              <a:off x="7221520" y="3305183"/>
              <a:ext cx="280210" cy="200150"/>
            </a:xfrm>
            <a:custGeom>
              <a:avLst/>
              <a:gdLst/>
              <a:ahLst/>
              <a:cxnLst/>
              <a:rect l="l" t="t" r="r" b="b"/>
              <a:pathLst>
                <a:path w="288031" h="205736">
                  <a:moveTo>
                    <a:pt x="31903" y="142100"/>
                  </a:moveTo>
                  <a:lnTo>
                    <a:pt x="17348" y="127546"/>
                  </a:lnTo>
                  <a:lnTo>
                    <a:pt x="31115" y="113780"/>
                  </a:lnTo>
                  <a:lnTo>
                    <a:pt x="0" y="113780"/>
                  </a:lnTo>
                  <a:lnTo>
                    <a:pt x="0" y="93206"/>
                  </a:lnTo>
                  <a:lnTo>
                    <a:pt x="32360" y="93206"/>
                  </a:lnTo>
                  <a:lnTo>
                    <a:pt x="17348" y="78194"/>
                  </a:lnTo>
                  <a:lnTo>
                    <a:pt x="31903" y="63640"/>
                  </a:lnTo>
                  <a:lnTo>
                    <a:pt x="41148" y="72898"/>
                  </a:lnTo>
                  <a:lnTo>
                    <a:pt x="71120" y="102870"/>
                  </a:lnTo>
                  <a:lnTo>
                    <a:pt x="41148" y="132842"/>
                  </a:lnTo>
                  <a:lnTo>
                    <a:pt x="31903" y="142100"/>
                  </a:lnTo>
                  <a:close/>
                  <a:moveTo>
                    <a:pt x="256134" y="141478"/>
                  </a:moveTo>
                  <a:lnTo>
                    <a:pt x="246888" y="132220"/>
                  </a:lnTo>
                  <a:lnTo>
                    <a:pt x="216904" y="102248"/>
                  </a:lnTo>
                  <a:lnTo>
                    <a:pt x="246888" y="72263"/>
                  </a:lnTo>
                  <a:lnTo>
                    <a:pt x="256134" y="63018"/>
                  </a:lnTo>
                  <a:lnTo>
                    <a:pt x="270675" y="77572"/>
                  </a:lnTo>
                  <a:lnTo>
                    <a:pt x="255664" y="92583"/>
                  </a:lnTo>
                  <a:lnTo>
                    <a:pt x="288031" y="92583"/>
                  </a:lnTo>
                  <a:lnTo>
                    <a:pt x="288031" y="113157"/>
                  </a:lnTo>
                  <a:lnTo>
                    <a:pt x="256909" y="113157"/>
                  </a:lnTo>
                  <a:lnTo>
                    <a:pt x="270675" y="126924"/>
                  </a:lnTo>
                  <a:lnTo>
                    <a:pt x="256134" y="141478"/>
                  </a:lnTo>
                  <a:close/>
                  <a:moveTo>
                    <a:pt x="56393" y="205736"/>
                  </a:moveTo>
                  <a:cubicBezTo>
                    <a:pt x="62815" y="200355"/>
                    <a:pt x="91288" y="172551"/>
                    <a:pt x="91288" y="102870"/>
                  </a:cubicBezTo>
                  <a:cubicBezTo>
                    <a:pt x="91288" y="33338"/>
                    <a:pt x="62941" y="5512"/>
                    <a:pt x="56376" y="0"/>
                  </a:cubicBezTo>
                  <a:lnTo>
                    <a:pt x="86855" y="0"/>
                  </a:lnTo>
                  <a:cubicBezTo>
                    <a:pt x="99695" y="18428"/>
                    <a:pt x="114440" y="50876"/>
                    <a:pt x="114440" y="102870"/>
                  </a:cubicBezTo>
                  <a:cubicBezTo>
                    <a:pt x="114440" y="154848"/>
                    <a:pt x="99697" y="187308"/>
                    <a:pt x="86858" y="205736"/>
                  </a:cubicBezTo>
                  <a:close/>
                  <a:moveTo>
                    <a:pt x="132448" y="205736"/>
                  </a:moveTo>
                  <a:lnTo>
                    <a:pt x="132448" y="0"/>
                  </a:lnTo>
                  <a:lnTo>
                    <a:pt x="155588" y="0"/>
                  </a:lnTo>
                  <a:lnTo>
                    <a:pt x="155588" y="205736"/>
                  </a:lnTo>
                  <a:close/>
                  <a:moveTo>
                    <a:pt x="201166" y="205736"/>
                  </a:moveTo>
                  <a:cubicBezTo>
                    <a:pt x="188327" y="187308"/>
                    <a:pt x="173584" y="154848"/>
                    <a:pt x="173584" y="102870"/>
                  </a:cubicBezTo>
                  <a:cubicBezTo>
                    <a:pt x="173584" y="72606"/>
                    <a:pt x="178600" y="48984"/>
                    <a:pt x="185306" y="30861"/>
                  </a:cubicBezTo>
                  <a:cubicBezTo>
                    <a:pt x="190119" y="17856"/>
                    <a:pt x="195809" y="7696"/>
                    <a:pt x="201168" y="0"/>
                  </a:cubicBezTo>
                  <a:lnTo>
                    <a:pt x="231661" y="0"/>
                  </a:lnTo>
                  <a:cubicBezTo>
                    <a:pt x="228156" y="2946"/>
                    <a:pt x="218453" y="12268"/>
                    <a:pt x="210160" y="30861"/>
                  </a:cubicBezTo>
                  <a:cubicBezTo>
                    <a:pt x="202908" y="47117"/>
                    <a:pt x="196736" y="70434"/>
                    <a:pt x="196736" y="102870"/>
                  </a:cubicBezTo>
                  <a:cubicBezTo>
                    <a:pt x="196736" y="172374"/>
                    <a:pt x="225069" y="200203"/>
                    <a:pt x="231656" y="205736"/>
                  </a:cubicBezTo>
                  <a:close/>
                </a:path>
              </a:pathLst>
            </a:custGeom>
            <a:solidFill>
              <a:srgbClr val="000000"/>
            </a:solidFill>
          </p:spPr>
          <p:txBody>
            <a:bodyPr/>
            <a:lstStyle/>
            <a:p>
              <a:endParaRPr lang="en-US"/>
            </a:p>
          </p:txBody>
        </p:sp>
        <p:sp>
          <p:nvSpPr>
            <p:cNvPr id="27" name="Freeform 36">
              <a:extLst>
                <a:ext uri="{FF2B5EF4-FFF2-40B4-BE49-F238E27FC236}">
                  <a16:creationId xmlns:a16="http://schemas.microsoft.com/office/drawing/2014/main" id="{E3EF619A-55F4-9345-3613-D24750B1ACA9}"/>
                </a:ext>
              </a:extLst>
            </p:cNvPr>
            <p:cNvSpPr/>
            <p:nvPr/>
          </p:nvSpPr>
          <p:spPr>
            <a:xfrm>
              <a:off x="6505116" y="2171099"/>
              <a:ext cx="1713019" cy="877217"/>
            </a:xfrm>
            <a:custGeom>
              <a:avLst/>
              <a:gdLst/>
              <a:ahLst/>
              <a:cxnLst/>
              <a:rect l="l" t="t" r="r" b="b"/>
              <a:pathLst>
                <a:path w="1760830" h="901700">
                  <a:moveTo>
                    <a:pt x="0" y="0"/>
                  </a:moveTo>
                  <a:lnTo>
                    <a:pt x="1760830" y="0"/>
                  </a:lnTo>
                  <a:lnTo>
                    <a:pt x="1760830" y="901700"/>
                  </a:lnTo>
                  <a:lnTo>
                    <a:pt x="0" y="901700"/>
                  </a:lnTo>
                  <a:close/>
                </a:path>
              </a:pathLst>
            </a:custGeom>
            <a:solidFill>
              <a:srgbClr val="FF5309"/>
            </a:solidFill>
          </p:spPr>
          <p:txBody>
            <a:bodyPr/>
            <a:lstStyle/>
            <a:p>
              <a:endParaRPr lang="en-US"/>
            </a:p>
          </p:txBody>
        </p:sp>
        <p:sp>
          <p:nvSpPr>
            <p:cNvPr id="28" name="Freeform 37">
              <a:extLst>
                <a:ext uri="{FF2B5EF4-FFF2-40B4-BE49-F238E27FC236}">
                  <a16:creationId xmlns:a16="http://schemas.microsoft.com/office/drawing/2014/main" id="{D2B6BE0C-E6AB-70DF-6910-FDD0EC23113D}"/>
                </a:ext>
              </a:extLst>
            </p:cNvPr>
            <p:cNvSpPr/>
            <p:nvPr/>
          </p:nvSpPr>
          <p:spPr>
            <a:xfrm>
              <a:off x="7265517" y="2302534"/>
              <a:ext cx="192217" cy="230631"/>
            </a:xfrm>
            <a:custGeom>
              <a:avLst/>
              <a:gdLst/>
              <a:ahLst/>
              <a:cxnLst/>
              <a:rect l="l" t="t" r="r" b="b"/>
              <a:pathLst>
                <a:path w="197582" h="237068">
                  <a:moveTo>
                    <a:pt x="88824" y="212646"/>
                  </a:moveTo>
                  <a:lnTo>
                    <a:pt x="88824" y="118438"/>
                  </a:lnTo>
                  <a:lnTo>
                    <a:pt x="19787" y="118438"/>
                  </a:lnTo>
                  <a:lnTo>
                    <a:pt x="19787" y="118565"/>
                  </a:lnTo>
                  <a:cubicBezTo>
                    <a:pt x="19787" y="157287"/>
                    <a:pt x="48565" y="195400"/>
                    <a:pt x="88824" y="212646"/>
                  </a:cubicBezTo>
                  <a:close/>
                  <a:moveTo>
                    <a:pt x="108560" y="212735"/>
                  </a:moveTo>
                  <a:cubicBezTo>
                    <a:pt x="148946" y="195501"/>
                    <a:pt x="177838" y="157300"/>
                    <a:pt x="177838" y="118565"/>
                  </a:cubicBezTo>
                  <a:lnTo>
                    <a:pt x="177838" y="118438"/>
                  </a:lnTo>
                  <a:lnTo>
                    <a:pt x="108560" y="118438"/>
                  </a:lnTo>
                  <a:lnTo>
                    <a:pt x="108560" y="212735"/>
                  </a:lnTo>
                  <a:close/>
                  <a:moveTo>
                    <a:pt x="88824" y="98689"/>
                  </a:moveTo>
                  <a:lnTo>
                    <a:pt x="88824" y="19746"/>
                  </a:lnTo>
                  <a:lnTo>
                    <a:pt x="19748" y="19746"/>
                  </a:lnTo>
                  <a:cubicBezTo>
                    <a:pt x="19761" y="40853"/>
                    <a:pt x="19774" y="74534"/>
                    <a:pt x="19787" y="98689"/>
                  </a:cubicBezTo>
                  <a:close/>
                  <a:moveTo>
                    <a:pt x="177826" y="98689"/>
                  </a:moveTo>
                  <a:cubicBezTo>
                    <a:pt x="177800" y="74318"/>
                    <a:pt x="177736" y="40765"/>
                    <a:pt x="177686" y="19746"/>
                  </a:cubicBezTo>
                  <a:lnTo>
                    <a:pt x="108560" y="19746"/>
                  </a:lnTo>
                  <a:lnTo>
                    <a:pt x="108560" y="98689"/>
                  </a:lnTo>
                  <a:close/>
                  <a:moveTo>
                    <a:pt x="98819" y="237068"/>
                  </a:moveTo>
                  <a:cubicBezTo>
                    <a:pt x="44412" y="222057"/>
                    <a:pt x="51" y="173111"/>
                    <a:pt x="51" y="118565"/>
                  </a:cubicBezTo>
                  <a:lnTo>
                    <a:pt x="51" y="118438"/>
                  </a:lnTo>
                  <a:lnTo>
                    <a:pt x="0" y="118438"/>
                  </a:lnTo>
                  <a:lnTo>
                    <a:pt x="0" y="98689"/>
                  </a:lnTo>
                  <a:lnTo>
                    <a:pt x="51" y="98689"/>
                  </a:lnTo>
                  <a:cubicBezTo>
                    <a:pt x="38" y="61115"/>
                    <a:pt x="0" y="467"/>
                    <a:pt x="0" y="0"/>
                  </a:cubicBezTo>
                  <a:lnTo>
                    <a:pt x="197383" y="0"/>
                  </a:lnTo>
                  <a:cubicBezTo>
                    <a:pt x="197384" y="508"/>
                    <a:pt x="197550" y="72290"/>
                    <a:pt x="197582" y="108536"/>
                  </a:cubicBezTo>
                  <a:lnTo>
                    <a:pt x="197582" y="108536"/>
                  </a:lnTo>
                  <a:lnTo>
                    <a:pt x="197582" y="119568"/>
                  </a:lnTo>
                  <a:lnTo>
                    <a:pt x="197582" y="119568"/>
                  </a:lnTo>
                  <a:cubicBezTo>
                    <a:pt x="197039" y="173710"/>
                    <a:pt x="152640" y="222149"/>
                    <a:pt x="98819" y="237068"/>
                  </a:cubicBezTo>
                  <a:close/>
                </a:path>
              </a:pathLst>
            </a:custGeom>
            <a:solidFill>
              <a:srgbClr val="000000"/>
            </a:solidFill>
          </p:spPr>
          <p:txBody>
            <a:bodyPr/>
            <a:lstStyle/>
            <a:p>
              <a:endParaRPr lang="en-US"/>
            </a:p>
          </p:txBody>
        </p:sp>
        <p:sp>
          <p:nvSpPr>
            <p:cNvPr id="29" name="TextBox 28">
              <a:extLst>
                <a:ext uri="{FF2B5EF4-FFF2-40B4-BE49-F238E27FC236}">
                  <a16:creationId xmlns:a16="http://schemas.microsoft.com/office/drawing/2014/main" id="{93D10629-EE91-4962-B1DD-88AE005CAFD5}"/>
                </a:ext>
              </a:extLst>
            </p:cNvPr>
            <p:cNvSpPr txBox="1"/>
            <p:nvPr/>
          </p:nvSpPr>
          <p:spPr>
            <a:xfrm>
              <a:off x="6916839" y="2633942"/>
              <a:ext cx="889572" cy="358300"/>
            </a:xfrm>
            <a:prstGeom prst="rect">
              <a:avLst/>
            </a:prstGeom>
          </p:spPr>
          <p:txBody>
            <a:bodyPr lIns="0" tIns="0" rIns="0" bIns="0" anchor="ctr"/>
            <a:lstStyle/>
            <a:p>
              <a:pPr marL="0" indent="0" algn="ctr">
                <a:lnSpc>
                  <a:spcPts val="1440"/>
                </a:lnSpc>
              </a:pPr>
              <a:r>
                <a:rPr lang="en-US" sz="1400">
                  <a:solidFill>
                    <a:srgbClr val="000000"/>
                  </a:solidFill>
                  <a:latin typeface="Arial" panose="020B0604020202020204" pitchFamily="34" charset="0"/>
                  <a:cs typeface="Arial" panose="020B0604020202020204" pitchFamily="34" charset="0"/>
                </a:rPr>
                <a:t>Application Security</a:t>
              </a:r>
            </a:p>
          </p:txBody>
        </p:sp>
        <p:grpSp>
          <p:nvGrpSpPr>
            <p:cNvPr id="30" name="Group 29">
              <a:extLst>
                <a:ext uri="{FF2B5EF4-FFF2-40B4-BE49-F238E27FC236}">
                  <a16:creationId xmlns:a16="http://schemas.microsoft.com/office/drawing/2014/main" id="{124A5B70-D508-1BA7-644B-A55BDFD5FDC8}"/>
                </a:ext>
              </a:extLst>
            </p:cNvPr>
            <p:cNvGrpSpPr/>
            <p:nvPr/>
          </p:nvGrpSpPr>
          <p:grpSpPr>
            <a:xfrm>
              <a:off x="8497573" y="2229690"/>
              <a:ext cx="141898" cy="1742321"/>
              <a:chOff x="6502400" y="1117780"/>
              <a:chExt cx="145859" cy="1790950"/>
            </a:xfrm>
          </p:grpSpPr>
          <p:cxnSp>
            <p:nvCxnSpPr>
              <p:cNvPr id="35" name="Connector 38">
                <a:extLst>
                  <a:ext uri="{FF2B5EF4-FFF2-40B4-BE49-F238E27FC236}">
                    <a16:creationId xmlns:a16="http://schemas.microsoft.com/office/drawing/2014/main" id="{9AF078B4-42E7-BA16-E890-1D8E45ADBD94}"/>
                  </a:ext>
                </a:extLst>
              </p:cNvPr>
              <p:cNvCxnSpPr/>
              <p:nvPr/>
            </p:nvCxnSpPr>
            <p:spPr>
              <a:xfrm>
                <a:off x="6502400" y="1117780"/>
                <a:ext cx="0" cy="781266"/>
              </a:xfrm>
              <a:prstGeom prst="line">
                <a:avLst/>
              </a:prstGeom>
              <a:noFill/>
              <a:ln w="19050" cap="sq">
                <a:solidFill>
                  <a:srgbClr val="FF5309"/>
                </a:solidFill>
              </a:ln>
            </p:spPr>
          </p:cxnSp>
          <p:cxnSp>
            <p:nvCxnSpPr>
              <p:cNvPr id="36" name="Connector 39">
                <a:extLst>
                  <a:ext uri="{FF2B5EF4-FFF2-40B4-BE49-F238E27FC236}">
                    <a16:creationId xmlns:a16="http://schemas.microsoft.com/office/drawing/2014/main" id="{4A42AF85-E2FE-F521-47DC-B13987264C4F}"/>
                  </a:ext>
                </a:extLst>
              </p:cNvPr>
              <p:cNvCxnSpPr/>
              <p:nvPr/>
            </p:nvCxnSpPr>
            <p:spPr>
              <a:xfrm>
                <a:off x="6502400" y="2127464"/>
                <a:ext cx="0" cy="781266"/>
              </a:xfrm>
              <a:prstGeom prst="line">
                <a:avLst/>
              </a:prstGeom>
              <a:noFill/>
              <a:ln w="19050" cap="sq">
                <a:solidFill>
                  <a:srgbClr val="009AD6"/>
                </a:solidFill>
              </a:ln>
            </p:spPr>
          </p:cxnSp>
          <p:cxnSp>
            <p:nvCxnSpPr>
              <p:cNvPr id="37" name="Connector 40">
                <a:extLst>
                  <a:ext uri="{FF2B5EF4-FFF2-40B4-BE49-F238E27FC236}">
                    <a16:creationId xmlns:a16="http://schemas.microsoft.com/office/drawing/2014/main" id="{4800054D-5DD6-DE12-72B9-F7EFFEDB9D88}"/>
                  </a:ext>
                </a:extLst>
              </p:cNvPr>
              <p:cNvCxnSpPr/>
              <p:nvPr/>
            </p:nvCxnSpPr>
            <p:spPr>
              <a:xfrm>
                <a:off x="6508750" y="1508411"/>
                <a:ext cx="139509" cy="0"/>
              </a:xfrm>
              <a:prstGeom prst="line">
                <a:avLst/>
              </a:prstGeom>
              <a:noFill/>
              <a:ln w="19050" cap="sq">
                <a:solidFill>
                  <a:srgbClr val="FF5309"/>
                </a:solidFill>
              </a:ln>
            </p:spPr>
          </p:cxnSp>
          <p:cxnSp>
            <p:nvCxnSpPr>
              <p:cNvPr id="38" name="Connector 41">
                <a:extLst>
                  <a:ext uri="{FF2B5EF4-FFF2-40B4-BE49-F238E27FC236}">
                    <a16:creationId xmlns:a16="http://schemas.microsoft.com/office/drawing/2014/main" id="{0813EDEB-0EEC-79BE-9A66-FAFCC6339E6E}"/>
                  </a:ext>
                </a:extLst>
              </p:cNvPr>
              <p:cNvCxnSpPr/>
              <p:nvPr/>
            </p:nvCxnSpPr>
            <p:spPr>
              <a:xfrm>
                <a:off x="6508750" y="2518094"/>
                <a:ext cx="139509" cy="0"/>
              </a:xfrm>
              <a:prstGeom prst="line">
                <a:avLst/>
              </a:prstGeom>
              <a:noFill/>
              <a:ln w="19050" cap="sq">
                <a:solidFill>
                  <a:srgbClr val="009AD6"/>
                </a:solidFill>
              </a:ln>
            </p:spPr>
          </p:cxnSp>
        </p:grpSp>
        <p:grpSp>
          <p:nvGrpSpPr>
            <p:cNvPr id="31" name="Group 30">
              <a:extLst>
                <a:ext uri="{FF2B5EF4-FFF2-40B4-BE49-F238E27FC236}">
                  <a16:creationId xmlns:a16="http://schemas.microsoft.com/office/drawing/2014/main" id="{EC994DC7-0C7F-2AF8-C93B-65520CA49E7D}"/>
                </a:ext>
              </a:extLst>
            </p:cNvPr>
            <p:cNvGrpSpPr/>
            <p:nvPr/>
          </p:nvGrpSpPr>
          <p:grpSpPr>
            <a:xfrm>
              <a:off x="3752404" y="4247884"/>
              <a:ext cx="3609224" cy="391536"/>
              <a:chOff x="1962199" y="4006879"/>
              <a:chExt cx="4017353" cy="238932"/>
            </a:xfrm>
          </p:grpSpPr>
          <p:cxnSp>
            <p:nvCxnSpPr>
              <p:cNvPr id="32" name="Connector 42">
                <a:extLst>
                  <a:ext uri="{FF2B5EF4-FFF2-40B4-BE49-F238E27FC236}">
                    <a16:creationId xmlns:a16="http://schemas.microsoft.com/office/drawing/2014/main" id="{7B2D4649-6157-BC9D-7114-4B3847DCDC84}"/>
                  </a:ext>
                </a:extLst>
              </p:cNvPr>
              <p:cNvCxnSpPr/>
              <p:nvPr/>
            </p:nvCxnSpPr>
            <p:spPr>
              <a:xfrm>
                <a:off x="1962199" y="4006879"/>
                <a:ext cx="0" cy="238932"/>
              </a:xfrm>
              <a:prstGeom prst="line">
                <a:avLst/>
              </a:prstGeom>
              <a:noFill/>
              <a:ln w="19050" cap="sq">
                <a:solidFill>
                  <a:srgbClr val="002855"/>
                </a:solidFill>
                <a:headEnd type="triangle" w="lg" len="med"/>
                <a:tailEnd type="triangle" w="lg" len="med"/>
              </a:ln>
            </p:spPr>
          </p:cxnSp>
          <p:cxnSp>
            <p:nvCxnSpPr>
              <p:cNvPr id="33" name="Connector 45">
                <a:extLst>
                  <a:ext uri="{FF2B5EF4-FFF2-40B4-BE49-F238E27FC236}">
                    <a16:creationId xmlns:a16="http://schemas.microsoft.com/office/drawing/2014/main" id="{DED7170B-DA5F-86CB-5BD2-3A53A08B6706}"/>
                  </a:ext>
                </a:extLst>
              </p:cNvPr>
              <p:cNvCxnSpPr/>
              <p:nvPr/>
            </p:nvCxnSpPr>
            <p:spPr>
              <a:xfrm>
                <a:off x="3981116" y="4006879"/>
                <a:ext cx="0" cy="238932"/>
              </a:xfrm>
              <a:prstGeom prst="line">
                <a:avLst/>
              </a:prstGeom>
              <a:noFill/>
              <a:ln w="19050" cap="sq">
                <a:solidFill>
                  <a:srgbClr val="002855"/>
                </a:solidFill>
                <a:headEnd type="triangle" w="lg" len="med"/>
                <a:tailEnd type="triangle" w="lg" len="med"/>
              </a:ln>
            </p:spPr>
          </p:cxnSp>
          <p:cxnSp>
            <p:nvCxnSpPr>
              <p:cNvPr id="34" name="Connector 48">
                <a:extLst>
                  <a:ext uri="{FF2B5EF4-FFF2-40B4-BE49-F238E27FC236}">
                    <a16:creationId xmlns:a16="http://schemas.microsoft.com/office/drawing/2014/main" id="{3983A2EE-ACC2-F9EB-B77B-F2825F0BB5F0}"/>
                  </a:ext>
                </a:extLst>
              </p:cNvPr>
              <p:cNvCxnSpPr/>
              <p:nvPr/>
            </p:nvCxnSpPr>
            <p:spPr>
              <a:xfrm>
                <a:off x="5979552" y="4006879"/>
                <a:ext cx="0" cy="238932"/>
              </a:xfrm>
              <a:prstGeom prst="line">
                <a:avLst/>
              </a:prstGeom>
              <a:noFill/>
              <a:ln w="19050" cap="sq">
                <a:solidFill>
                  <a:srgbClr val="002855"/>
                </a:solidFill>
                <a:headEnd type="triangle" w="lg" len="med"/>
                <a:tailEnd type="triangle" w="lg" len="med"/>
              </a:ln>
            </p:spPr>
          </p:cxnSp>
        </p:grpSp>
      </p:grpSp>
    </p:spTree>
    <p:extLst>
      <p:ext uri="{BB962C8B-B14F-4D97-AF65-F5344CB8AC3E}">
        <p14:creationId xmlns:p14="http://schemas.microsoft.com/office/powerpoint/2010/main" val="260854911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24">
            <a:extLst>
              <a:ext uri="{FF2B5EF4-FFF2-40B4-BE49-F238E27FC236}">
                <a16:creationId xmlns:a16="http://schemas.microsoft.com/office/drawing/2014/main" id="{BE229574-3F1C-B28A-CB06-CEC000EAE347}"/>
              </a:ext>
            </a:extLst>
          </p:cNvPr>
          <p:cNvSpPr>
            <a:spLocks noGrp="1"/>
          </p:cNvSpPr>
          <p:nvPr>
            <p:ph type="title"/>
          </p:nvPr>
        </p:nvSpPr>
        <p:spPr/>
        <p:txBody>
          <a:bodyPr/>
          <a:lstStyle/>
          <a:p>
            <a:r>
              <a:rPr lang="en-US" sz="3200" b="1">
                <a:solidFill>
                  <a:schemeClr val="bg1"/>
                </a:solidFill>
                <a:latin typeface="Arial Black"/>
              </a:rPr>
              <a:t>Machine Customer Evolution</a:t>
            </a:r>
            <a:br>
              <a:rPr lang="en-US" sz="3200" b="1">
                <a:solidFill>
                  <a:schemeClr val="bg1"/>
                </a:solidFill>
                <a:latin typeface="Arial Black"/>
              </a:rPr>
            </a:br>
            <a:endParaRPr lang="en-US" sz="3200" b="1">
              <a:solidFill>
                <a:schemeClr val="bg1"/>
              </a:solidFill>
              <a:latin typeface="Arial Black"/>
            </a:endParaRPr>
          </a:p>
        </p:txBody>
      </p:sp>
      <p:grpSp>
        <p:nvGrpSpPr>
          <p:cNvPr id="2" name="Group 1">
            <a:extLst>
              <a:ext uri="{FF2B5EF4-FFF2-40B4-BE49-F238E27FC236}">
                <a16:creationId xmlns:a16="http://schemas.microsoft.com/office/drawing/2014/main" id="{E94F9234-3D2E-F2A6-9332-A7CF2FA466ED}"/>
              </a:ext>
            </a:extLst>
          </p:cNvPr>
          <p:cNvGrpSpPr/>
          <p:nvPr/>
        </p:nvGrpSpPr>
        <p:grpSpPr>
          <a:xfrm>
            <a:off x="458786" y="1842052"/>
            <a:ext cx="11279189" cy="4173573"/>
            <a:chOff x="458786" y="1842052"/>
            <a:chExt cx="11279189" cy="4173573"/>
          </a:xfrm>
        </p:grpSpPr>
        <p:sp>
          <p:nvSpPr>
            <p:cNvPr id="3" name="Google Shape;409;p46">
              <a:extLst>
                <a:ext uri="{FF2B5EF4-FFF2-40B4-BE49-F238E27FC236}">
                  <a16:creationId xmlns:a16="http://schemas.microsoft.com/office/drawing/2014/main" id="{7ABE5925-3508-4247-41AC-D5F3657A0925}"/>
                </a:ext>
              </a:extLst>
            </p:cNvPr>
            <p:cNvSpPr/>
            <p:nvPr/>
          </p:nvSpPr>
          <p:spPr>
            <a:xfrm>
              <a:off x="2827001" y="1842052"/>
              <a:ext cx="2839930" cy="2802688"/>
            </a:xfrm>
            <a:prstGeom prst="ellipse">
              <a:avLst/>
            </a:prstGeom>
            <a:solidFill>
              <a:srgbClr val="009AD7"/>
            </a:solidFill>
            <a:ln>
              <a:noFill/>
            </a:ln>
          </p:spPr>
          <p:txBody>
            <a:bodyPr spcFirstLastPara="1" wrap="square" lIns="0" tIns="182880" rIns="0" bIns="0" anchor="t" anchorCtr="0">
              <a:noAutofit/>
            </a:bodyPr>
            <a:lstStyle/>
            <a:p>
              <a:pPr marL="0" marR="0" lvl="0" indent="0" algn="ctr" defTabSz="457200" rtl="0" eaLnBrk="1" fontAlgn="auto" latinLnBrk="0" hangingPunct="1">
                <a:lnSpc>
                  <a:spcPct val="100000"/>
                </a:lnSpc>
                <a:spcBef>
                  <a:spcPts val="0"/>
                </a:spcBef>
                <a:spcAft>
                  <a:spcPts val="600"/>
                </a:spcAft>
                <a:buClr>
                  <a:srgbClr val="000000"/>
                </a:buClr>
                <a:buSzPts val="1800"/>
                <a:buFontTx/>
                <a:buNone/>
                <a:tabLst/>
                <a:defRPr/>
              </a:pPr>
              <a:r>
                <a:rPr kumimoji="0" lang="en-NL" sz="1800" b="1" i="0" u="none" strike="noStrike" kern="1200" cap="none" spc="0" normalizeH="0" baseline="0" noProof="0">
                  <a:ln>
                    <a:noFill/>
                  </a:ln>
                  <a:solidFill>
                    <a:prstClr val="black"/>
                  </a:solidFill>
                  <a:effectLst/>
                  <a:uLnTx/>
                  <a:uFillTx/>
                  <a:latin typeface="Arial Black"/>
                  <a:ea typeface="+mn-ea"/>
                  <a:cs typeface="Arial Black"/>
                  <a:sym typeface="Arial Black"/>
                </a:rPr>
                <a:t>Bound</a:t>
              </a:r>
              <a:endParaRPr kumimoji="0" lang="en-NL" sz="1800" b="1" i="0" u="none" strike="noStrike" kern="1200" cap="none" spc="0" normalizeH="0" baseline="0" noProof="0">
                <a:ln>
                  <a:noFill/>
                </a:ln>
                <a:solidFill>
                  <a:prstClr val="black"/>
                </a:solidFill>
                <a:effectLst/>
                <a:uLnTx/>
                <a:uFillTx/>
                <a:latin typeface="Arial Black"/>
                <a:ea typeface="+mn-ea"/>
                <a:cs typeface="Arial Black"/>
              </a:endParaRPr>
            </a:p>
            <a:p>
              <a:pPr marL="0" marR="0" lvl="0" indent="0" algn="ctr" defTabSz="457200" rtl="0" eaLnBrk="1" fontAlgn="auto" latinLnBrk="0" hangingPunct="1">
                <a:lnSpc>
                  <a:spcPct val="100000"/>
                </a:lnSpc>
                <a:spcBef>
                  <a:spcPts val="0"/>
                </a:spcBef>
                <a:spcAft>
                  <a:spcPts val="600"/>
                </a:spcAft>
                <a:buClr>
                  <a:srgbClr val="000000"/>
                </a:buClr>
                <a:buSzPts val="1800"/>
                <a:buFontTx/>
                <a:buNone/>
                <a:tabLst/>
                <a:defRPr/>
              </a:pPr>
              <a:r>
                <a:rPr kumimoji="0" lang="en-NL" sz="1800" b="0" i="0" u="none" strike="noStrike" kern="1200" cap="none" spc="0" normalizeH="0" baseline="0" noProof="0">
                  <a:ln>
                    <a:noFill/>
                  </a:ln>
                  <a:solidFill>
                    <a:prstClr val="black"/>
                  </a:solidFill>
                  <a:effectLst/>
                  <a:uLnTx/>
                  <a:uFillTx/>
                  <a:latin typeface="Arial"/>
                  <a:ea typeface="Arial"/>
                  <a:cs typeface="Arial"/>
                  <a:sym typeface="Arial"/>
                </a:rPr>
                <a:t>Purchase specific items, as defined </a:t>
              </a:r>
              <a:br>
                <a:rPr kumimoji="0" lang="en-US" sz="1800" b="0" i="0" u="none" strike="noStrike" kern="1200" cap="none" spc="0" normalizeH="0" baseline="0" noProof="0">
                  <a:ln>
                    <a:noFill/>
                  </a:ln>
                  <a:solidFill>
                    <a:prstClr val="black"/>
                  </a:solidFill>
                  <a:effectLst/>
                  <a:uLnTx/>
                  <a:uFillTx/>
                  <a:latin typeface="Arial"/>
                  <a:ea typeface="Arial"/>
                  <a:cs typeface="Arial"/>
                  <a:sym typeface="Arial"/>
                </a:rPr>
              </a:br>
              <a:r>
                <a:rPr kumimoji="0" lang="en-NL" sz="1800" b="0" i="0" u="none" strike="noStrike" kern="1200" cap="none" spc="0" normalizeH="0" baseline="0" noProof="0">
                  <a:ln>
                    <a:noFill/>
                  </a:ln>
                  <a:solidFill>
                    <a:prstClr val="black"/>
                  </a:solidFill>
                  <a:effectLst/>
                  <a:uLnTx/>
                  <a:uFillTx/>
                  <a:latin typeface="Arial"/>
                  <a:ea typeface="Arial"/>
                  <a:cs typeface="Arial"/>
                  <a:sym typeface="Arial"/>
                </a:rPr>
                <a:t>by rules.</a:t>
              </a:r>
              <a:endParaRPr kumimoji="0" lang="en-NL" sz="11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4" name="Rectangle 3">
              <a:extLst>
                <a:ext uri="{FF2B5EF4-FFF2-40B4-BE49-F238E27FC236}">
                  <a16:creationId xmlns:a16="http://schemas.microsoft.com/office/drawing/2014/main" id="{B1C8E448-A965-0D15-928C-CD94D23178F0}"/>
                </a:ext>
              </a:extLst>
            </p:cNvPr>
            <p:cNvSpPr/>
            <p:nvPr/>
          </p:nvSpPr>
          <p:spPr>
            <a:xfrm>
              <a:off x="458786" y="1856588"/>
              <a:ext cx="2204901" cy="4159037"/>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5" name="Google Shape;410;p46">
              <a:extLst>
                <a:ext uri="{FF2B5EF4-FFF2-40B4-BE49-F238E27FC236}">
                  <a16:creationId xmlns:a16="http://schemas.microsoft.com/office/drawing/2014/main" id="{D2CAE654-FFC0-D8C4-B20D-B755E9BD5164}"/>
                </a:ext>
              </a:extLst>
            </p:cNvPr>
            <p:cNvSpPr/>
            <p:nvPr/>
          </p:nvSpPr>
          <p:spPr>
            <a:xfrm>
              <a:off x="5748949" y="1842052"/>
              <a:ext cx="2839930" cy="2802688"/>
            </a:xfrm>
            <a:prstGeom prst="ellipse">
              <a:avLst/>
            </a:prstGeom>
            <a:solidFill>
              <a:srgbClr val="009AD7"/>
            </a:solidFill>
            <a:ln>
              <a:noFill/>
            </a:ln>
          </p:spPr>
          <p:txBody>
            <a:bodyPr spcFirstLastPara="1" wrap="square" lIns="0" tIns="182880" rIns="0" bIns="0" anchor="t" anchorCtr="0">
              <a:noAutofit/>
            </a:bodyPr>
            <a:lstStyle/>
            <a:p>
              <a:pPr marL="0" marR="0" lvl="0" indent="0" algn="ctr" defTabSz="457200" rtl="0" eaLnBrk="1" fontAlgn="auto" latinLnBrk="0" hangingPunct="1">
                <a:lnSpc>
                  <a:spcPct val="100000"/>
                </a:lnSpc>
                <a:spcBef>
                  <a:spcPts val="0"/>
                </a:spcBef>
                <a:spcAft>
                  <a:spcPts val="600"/>
                </a:spcAft>
                <a:buClr>
                  <a:srgbClr val="000000"/>
                </a:buClr>
                <a:buSzPts val="1800"/>
                <a:buFontTx/>
                <a:buNone/>
                <a:tabLst/>
                <a:defRPr/>
              </a:pPr>
              <a:r>
                <a:rPr kumimoji="0" lang="en-NL" sz="1800" b="1" i="0" u="none" strike="noStrike" kern="1200" cap="none" spc="0" normalizeH="0" baseline="0" noProof="0">
                  <a:ln>
                    <a:noFill/>
                  </a:ln>
                  <a:solidFill>
                    <a:prstClr val="black"/>
                  </a:solidFill>
                  <a:effectLst/>
                  <a:uLnTx/>
                  <a:uFillTx/>
                  <a:latin typeface="Arial Black"/>
                  <a:ea typeface="+mn-ea"/>
                  <a:cs typeface="Arial Black"/>
                  <a:sym typeface="Arial Black"/>
                </a:rPr>
                <a:t>Adaptable</a:t>
              </a:r>
              <a:endParaRPr kumimoji="0" lang="en-NL" sz="1800" b="1" i="0" u="none" strike="noStrike" kern="1200" cap="none" spc="0" normalizeH="0" baseline="0" noProof="0">
                <a:ln>
                  <a:noFill/>
                </a:ln>
                <a:solidFill>
                  <a:prstClr val="black"/>
                </a:solidFill>
                <a:effectLst/>
                <a:uLnTx/>
                <a:uFillTx/>
                <a:latin typeface="Arial Black"/>
                <a:ea typeface="+mn-ea"/>
                <a:cs typeface="Arial Black"/>
              </a:endParaRPr>
            </a:p>
            <a:p>
              <a:pPr marL="0" marR="0" lvl="0" indent="0" algn="ctr" defTabSz="457200" rtl="0" eaLnBrk="1" fontAlgn="auto" latinLnBrk="0" hangingPunct="1">
                <a:lnSpc>
                  <a:spcPct val="100000"/>
                </a:lnSpc>
                <a:spcBef>
                  <a:spcPts val="0"/>
                </a:spcBef>
                <a:spcAft>
                  <a:spcPts val="600"/>
                </a:spcAft>
                <a:buClr>
                  <a:srgbClr val="000000"/>
                </a:buClr>
                <a:buSzPts val="1800"/>
                <a:buFontTx/>
                <a:buNone/>
                <a:tabLst/>
                <a:defRPr/>
              </a:pPr>
              <a:r>
                <a:rPr kumimoji="0" lang="en-NL" sz="1800" b="0" i="0" u="none" strike="noStrike" kern="1200" cap="none" spc="0" normalizeH="0" baseline="0" noProof="0">
                  <a:ln>
                    <a:noFill/>
                  </a:ln>
                  <a:solidFill>
                    <a:prstClr val="black"/>
                  </a:solidFill>
                  <a:effectLst/>
                  <a:uLnTx/>
                  <a:uFillTx/>
                  <a:latin typeface="Arial"/>
                  <a:ea typeface="Arial"/>
                  <a:cs typeface="Arial"/>
                  <a:sym typeface="Arial"/>
                </a:rPr>
                <a:t>Make optimized selections among competing products,</a:t>
              </a:r>
              <a:br>
                <a:rPr kumimoji="0" lang="en-NL" sz="1800" b="0" i="0" u="none" strike="noStrike" kern="1200" cap="none" spc="0" normalizeH="0" baseline="0" noProof="0">
                  <a:ln>
                    <a:noFill/>
                  </a:ln>
                  <a:solidFill>
                    <a:prstClr val="black"/>
                  </a:solidFill>
                  <a:effectLst/>
                  <a:uLnTx/>
                  <a:uFillTx/>
                  <a:latin typeface="Arial"/>
                  <a:ea typeface="Arial"/>
                  <a:cs typeface="Arial"/>
                </a:rPr>
              </a:br>
              <a:r>
                <a:rPr kumimoji="0" lang="en-NL" sz="1800" b="0" i="0" u="none" strike="noStrike" kern="1200" cap="none" spc="0" normalizeH="0" baseline="0" noProof="0">
                  <a:ln>
                    <a:noFill/>
                  </a:ln>
                  <a:solidFill>
                    <a:prstClr val="black"/>
                  </a:solidFill>
                  <a:effectLst/>
                  <a:uLnTx/>
                  <a:uFillTx/>
                  <a:latin typeface="Arial"/>
                  <a:ea typeface="Arial"/>
                  <a:cs typeface="Arial"/>
                  <a:sym typeface="Arial"/>
                </a:rPr>
                <a:t>based on rules.</a:t>
              </a:r>
              <a:endParaRPr kumimoji="0" lang="en-NL" sz="11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6" name="Google Shape;411;p46">
              <a:extLst>
                <a:ext uri="{FF2B5EF4-FFF2-40B4-BE49-F238E27FC236}">
                  <a16:creationId xmlns:a16="http://schemas.microsoft.com/office/drawing/2014/main" id="{7C987945-C7D7-3BE9-F72E-E0F7F38D9ABC}"/>
                </a:ext>
              </a:extLst>
            </p:cNvPr>
            <p:cNvSpPr/>
            <p:nvPr/>
          </p:nvSpPr>
          <p:spPr>
            <a:xfrm>
              <a:off x="8670898" y="1858568"/>
              <a:ext cx="2839930" cy="2802688"/>
            </a:xfrm>
            <a:prstGeom prst="ellipse">
              <a:avLst/>
            </a:prstGeom>
            <a:solidFill>
              <a:srgbClr val="009AD7"/>
            </a:solidFill>
            <a:ln>
              <a:noFill/>
            </a:ln>
          </p:spPr>
          <p:txBody>
            <a:bodyPr spcFirstLastPara="1" wrap="square" lIns="0" tIns="182880" rIns="0" bIns="0" anchor="t" anchorCtr="0">
              <a:noAutofit/>
            </a:bodyPr>
            <a:lstStyle/>
            <a:p>
              <a:pPr marL="0" marR="0" lvl="0" indent="0" algn="ctr" defTabSz="457200" rtl="0" eaLnBrk="1" fontAlgn="auto" latinLnBrk="0" hangingPunct="1">
                <a:lnSpc>
                  <a:spcPct val="100000"/>
                </a:lnSpc>
                <a:spcBef>
                  <a:spcPts val="0"/>
                </a:spcBef>
                <a:spcAft>
                  <a:spcPts val="600"/>
                </a:spcAft>
                <a:buClr>
                  <a:srgbClr val="000000"/>
                </a:buClr>
                <a:buSzPts val="1800"/>
                <a:buFontTx/>
                <a:buNone/>
                <a:tabLst/>
                <a:defRPr/>
              </a:pPr>
              <a:r>
                <a:rPr kumimoji="0" lang="en-NL" sz="1800" b="1" i="0" u="none" strike="noStrike" kern="1200" cap="none" spc="0" normalizeH="0" baseline="0" noProof="0">
                  <a:ln>
                    <a:noFill/>
                  </a:ln>
                  <a:solidFill>
                    <a:prstClr val="black"/>
                  </a:solidFill>
                  <a:effectLst/>
                  <a:uLnTx/>
                  <a:uFillTx/>
                  <a:latin typeface="Arial Black"/>
                  <a:ea typeface="Arial Black"/>
                  <a:cs typeface="Arial Black"/>
                  <a:sym typeface="Arial Black"/>
                </a:rPr>
                <a:t>Autonomous</a:t>
              </a:r>
              <a:endParaRPr kumimoji="0" lang="en-NL" sz="1050" b="0" i="0" u="none" strike="noStrike" kern="1200" cap="none" spc="0" normalizeH="0" baseline="0" noProof="0">
                <a:ln>
                  <a:noFill/>
                </a:ln>
                <a:solidFill>
                  <a:prstClr val="black"/>
                </a:solidFill>
                <a:effectLst/>
                <a:uLnTx/>
                <a:uFillTx/>
                <a:latin typeface="Arial" panose="020B0604020202020204"/>
                <a:ea typeface="+mn-ea"/>
                <a:cs typeface="+mn-cs"/>
              </a:endParaRPr>
            </a:p>
            <a:p>
              <a:pPr marL="0" marR="0" lvl="0" indent="0" algn="ctr" defTabSz="457200" rtl="0" eaLnBrk="1" fontAlgn="auto" latinLnBrk="0" hangingPunct="1">
                <a:lnSpc>
                  <a:spcPct val="100000"/>
                </a:lnSpc>
                <a:spcBef>
                  <a:spcPts val="0"/>
                </a:spcBef>
                <a:spcAft>
                  <a:spcPts val="600"/>
                </a:spcAft>
                <a:buClr>
                  <a:srgbClr val="000000"/>
                </a:buClr>
                <a:buSzPts val="1800"/>
                <a:buFontTx/>
                <a:buNone/>
                <a:tabLst/>
                <a:defRPr/>
              </a:pPr>
              <a:r>
                <a:rPr kumimoji="0" lang="en-NL" sz="1800" b="0" i="0" u="none" strike="noStrike" kern="1200" cap="none" spc="0" normalizeH="0" baseline="0" noProof="0">
                  <a:ln>
                    <a:noFill/>
                  </a:ln>
                  <a:solidFill>
                    <a:prstClr val="black"/>
                  </a:solidFill>
                  <a:effectLst/>
                  <a:uLnTx/>
                  <a:uFillTx/>
                  <a:latin typeface="Arial"/>
                  <a:ea typeface="Arial"/>
                  <a:cs typeface="Arial"/>
                  <a:sym typeface="Arial"/>
                </a:rPr>
                <a:t>Infer customer needs, based on rules, context and preferences. </a:t>
              </a:r>
              <a:r>
                <a:rPr kumimoji="0" lang="en-NL" sz="1800" b="1" i="0" u="none" strike="noStrike" kern="1200" cap="none" spc="0" normalizeH="0" baseline="0" noProof="0">
                  <a:ln>
                    <a:noFill/>
                  </a:ln>
                  <a:solidFill>
                    <a:prstClr val="black"/>
                  </a:solidFill>
                  <a:effectLst/>
                  <a:uLnTx/>
                  <a:uFillTx/>
                  <a:latin typeface="Arial"/>
                  <a:ea typeface="Arial"/>
                  <a:cs typeface="Arial"/>
                  <a:sym typeface="Arial"/>
                </a:rPr>
                <a:t>Has its own needs.</a:t>
              </a:r>
              <a:endParaRPr kumimoji="0" lang="en-NL" sz="1800" b="1" i="0" u="none" strike="noStrike" kern="1200" cap="none" spc="0" normalizeH="0" baseline="0" noProof="0">
                <a:ln>
                  <a:noFill/>
                </a:ln>
                <a:solidFill>
                  <a:prstClr val="black"/>
                </a:solidFill>
                <a:effectLst/>
                <a:uLnTx/>
                <a:uFillTx/>
                <a:latin typeface="Arial"/>
                <a:ea typeface="Arial"/>
                <a:cs typeface="Arial"/>
              </a:endParaRPr>
            </a:p>
          </p:txBody>
        </p:sp>
        <p:grpSp>
          <p:nvGrpSpPr>
            <p:cNvPr id="7" name="Group 6">
              <a:extLst>
                <a:ext uri="{FF2B5EF4-FFF2-40B4-BE49-F238E27FC236}">
                  <a16:creationId xmlns:a16="http://schemas.microsoft.com/office/drawing/2014/main" id="{28637FFF-E7E2-2B80-68FE-645FAFF73580}"/>
                </a:ext>
              </a:extLst>
            </p:cNvPr>
            <p:cNvGrpSpPr/>
            <p:nvPr/>
          </p:nvGrpSpPr>
          <p:grpSpPr>
            <a:xfrm>
              <a:off x="602549" y="2301289"/>
              <a:ext cx="1891446" cy="3549422"/>
              <a:chOff x="580320" y="2627770"/>
              <a:chExt cx="1613725" cy="3028265"/>
            </a:xfrm>
          </p:grpSpPr>
          <p:pic>
            <p:nvPicPr>
              <p:cNvPr id="18" name="Picture 17" descr="A picture containing text, clock&#10;&#10;Description automatically generated">
                <a:extLst>
                  <a:ext uri="{FF2B5EF4-FFF2-40B4-BE49-F238E27FC236}">
                    <a16:creationId xmlns:a16="http://schemas.microsoft.com/office/drawing/2014/main" id="{CAD88DE4-6F37-645A-BB0C-769CCF15FFC5}"/>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80320" y="2627770"/>
                <a:ext cx="1613725" cy="2194803"/>
              </a:xfrm>
              <a:prstGeom prst="rect">
                <a:avLst/>
              </a:prstGeom>
            </p:spPr>
          </p:pic>
          <p:sp>
            <p:nvSpPr>
              <p:cNvPr id="19" name="TextBox 18">
                <a:extLst>
                  <a:ext uri="{FF2B5EF4-FFF2-40B4-BE49-F238E27FC236}">
                    <a16:creationId xmlns:a16="http://schemas.microsoft.com/office/drawing/2014/main" id="{C0E6B0D5-8E00-8C33-A5FD-1468E54DFFC1}"/>
                  </a:ext>
                </a:extLst>
              </p:cNvPr>
              <p:cNvSpPr txBox="1"/>
              <p:nvPr/>
            </p:nvSpPr>
            <p:spPr>
              <a:xfrm>
                <a:off x="764695" y="5009704"/>
                <a:ext cx="1267096" cy="646331"/>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600"/>
                  </a:spcAft>
                  <a:buClr>
                    <a:srgbClr val="FFFFFF"/>
                  </a:buClr>
                  <a:buSzPts val="2400"/>
                  <a:buFontTx/>
                  <a:buNone/>
                  <a:tabLst/>
                  <a:defRPr/>
                </a:pPr>
                <a:r>
                  <a:rPr kumimoji="0" lang="en-US" sz="1800" b="1" i="0" u="none" strike="noStrike" kern="1200" cap="none" spc="0" normalizeH="0" baseline="0" noProof="0">
                    <a:ln>
                      <a:noFill/>
                    </a:ln>
                    <a:solidFill>
                      <a:prstClr val="black"/>
                    </a:solidFill>
                    <a:effectLst/>
                    <a:uLnTx/>
                    <a:uFillTx/>
                    <a:latin typeface="Arial" panose="020B0604020202020204" pitchFamily="34" charset="0"/>
                    <a:ea typeface="Arial Black"/>
                    <a:cs typeface="Arial" panose="020B0604020202020204" pitchFamily="34" charset="0"/>
                    <a:sym typeface="Arial Black"/>
                  </a:rPr>
                  <a:t>Machine Customer</a:t>
                </a:r>
                <a:endParaRPr kumimoji="0" lang="en-US" sz="1800" b="1" i="0" u="none" strike="noStrike" kern="1200" cap="none" spc="0" normalizeH="0" baseline="0" noProof="0">
                  <a:ln>
                    <a:noFill/>
                  </a:ln>
                  <a:solidFill>
                    <a:prstClr val="black"/>
                  </a:solidFill>
                  <a:effectLst/>
                  <a:uLnTx/>
                  <a:uFillTx/>
                  <a:latin typeface="Arial" panose="020B0604020202020204" pitchFamily="34" charset="0"/>
                  <a:ea typeface="Arial"/>
                  <a:cs typeface="Arial" panose="020B0604020202020204" pitchFamily="34" charset="0"/>
                  <a:sym typeface="Arial"/>
                </a:endParaRPr>
              </a:p>
            </p:txBody>
          </p:sp>
        </p:grpSp>
        <p:sp>
          <p:nvSpPr>
            <p:cNvPr id="8" name="Right Arrow 7">
              <a:extLst>
                <a:ext uri="{FF2B5EF4-FFF2-40B4-BE49-F238E27FC236}">
                  <a16:creationId xmlns:a16="http://schemas.microsoft.com/office/drawing/2014/main" id="{39D0D1BA-8D66-A264-BCA2-0445BCDB0B54}"/>
                </a:ext>
              </a:extLst>
            </p:cNvPr>
            <p:cNvSpPr/>
            <p:nvPr/>
          </p:nvSpPr>
          <p:spPr>
            <a:xfrm>
              <a:off x="2663687" y="4404102"/>
              <a:ext cx="9074288" cy="726341"/>
            </a:xfrm>
            <a:prstGeom prst="rightArrow">
              <a:avLst/>
            </a:prstGeom>
            <a:solidFill>
              <a:srgbClr val="0028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grpSp>
          <p:nvGrpSpPr>
            <p:cNvPr id="9" name="Group 8">
              <a:extLst>
                <a:ext uri="{FF2B5EF4-FFF2-40B4-BE49-F238E27FC236}">
                  <a16:creationId xmlns:a16="http://schemas.microsoft.com/office/drawing/2014/main" id="{0A110A23-7CFB-DB75-1F4E-7CA88CF9253C}"/>
                </a:ext>
              </a:extLst>
            </p:cNvPr>
            <p:cNvGrpSpPr/>
            <p:nvPr/>
          </p:nvGrpSpPr>
          <p:grpSpPr>
            <a:xfrm>
              <a:off x="2977939" y="4590402"/>
              <a:ext cx="2538054" cy="1425223"/>
              <a:chOff x="2977939" y="4484386"/>
              <a:chExt cx="2538054" cy="1425223"/>
            </a:xfrm>
          </p:grpSpPr>
          <p:sp>
            <p:nvSpPr>
              <p:cNvPr id="16" name="TextBox 15">
                <a:extLst>
                  <a:ext uri="{FF2B5EF4-FFF2-40B4-BE49-F238E27FC236}">
                    <a16:creationId xmlns:a16="http://schemas.microsoft.com/office/drawing/2014/main" id="{528C569D-EE3D-6A63-B21B-679A5E9C8101}"/>
                  </a:ext>
                </a:extLst>
              </p:cNvPr>
              <p:cNvSpPr txBox="1"/>
              <p:nvPr/>
            </p:nvSpPr>
            <p:spPr>
              <a:xfrm>
                <a:off x="2977939" y="5040140"/>
                <a:ext cx="2538054" cy="869469"/>
              </a:xfrm>
              <a:prstGeom prst="rect">
                <a:avLst/>
              </a:prstGeom>
              <a:noFill/>
              <a:ln>
                <a:solidFill>
                  <a:srgbClr val="D3D3D3"/>
                </a:solidFill>
              </a:ln>
            </p:spPr>
            <p:txBody>
              <a:bodyPr wrap="square" lIns="91440" tIns="45720" rIns="91440" bIns="45720" anchor="t">
                <a:spAutoFit/>
              </a:bodyPr>
              <a:lstStyle/>
              <a:p>
                <a:pPr marL="0" marR="0" lvl="0" indent="0" algn="ctr" defTabSz="914400" rtl="0" eaLnBrk="1" fontAlgn="auto" latinLnBrk="0" hangingPunct="1">
                  <a:lnSpc>
                    <a:spcPct val="100000"/>
                  </a:lnSpc>
                  <a:spcBef>
                    <a:spcPts val="0"/>
                  </a:spcBef>
                  <a:spcAft>
                    <a:spcPts val="300"/>
                  </a:spcAft>
                  <a:buClrTx/>
                  <a:buSzTx/>
                  <a:buFontTx/>
                  <a:buNone/>
                  <a:tabLst/>
                  <a:defRPr/>
                </a:pPr>
                <a:r>
                  <a:rPr kumimoji="0" lang="en-NL" sz="1600" b="1" i="0" u="none" strike="noStrike" kern="1200" cap="none" spc="0" normalizeH="0" baseline="0" noProof="0">
                    <a:ln>
                      <a:noFill/>
                    </a:ln>
                    <a:solidFill>
                      <a:prstClr val="black"/>
                    </a:solidFill>
                    <a:effectLst/>
                    <a:uLnTx/>
                    <a:uFillTx/>
                    <a:latin typeface="Arial" panose="020B0604020202020204"/>
                    <a:ea typeface="+mn-ea"/>
                    <a:cs typeface="+mn-cs"/>
                  </a:rPr>
                  <a:t>Clearly Defined Choices</a:t>
                </a:r>
              </a:p>
              <a:p>
                <a:pPr marL="0" marR="0" lvl="0" indent="0" algn="ctr" defTabSz="457200" rtl="0" eaLnBrk="1" fontAlgn="auto" latinLnBrk="0" hangingPunct="1">
                  <a:lnSpc>
                    <a:spcPct val="100000"/>
                  </a:lnSpc>
                  <a:spcBef>
                    <a:spcPts val="0"/>
                  </a:spcBef>
                  <a:spcAft>
                    <a:spcPts val="300"/>
                  </a:spcAft>
                  <a:buClrTx/>
                  <a:buSzTx/>
                  <a:buFontTx/>
                  <a:buNone/>
                  <a:tabLst/>
                  <a:defRPr/>
                </a:pPr>
                <a:r>
                  <a:rPr kumimoji="0" lang="en-NL" sz="1600" b="0" i="0" u="none" strike="noStrike" kern="1200" cap="none" spc="0" normalizeH="0" baseline="0" noProof="0">
                    <a:ln>
                      <a:noFill/>
                    </a:ln>
                    <a:solidFill>
                      <a:prstClr val="black"/>
                    </a:solidFill>
                    <a:effectLst/>
                    <a:uLnTx/>
                    <a:uFillTx/>
                    <a:latin typeface="Arial" panose="020B0604020202020204"/>
                    <a:ea typeface="+mn-ea"/>
                    <a:cs typeface="+mn-cs"/>
                  </a:rPr>
                  <a:t>Human leads, </a:t>
                </a:r>
                <a:br>
                  <a:rPr kumimoji="0" lang="en-NL" sz="1600" b="0" i="0" u="none" strike="noStrike" kern="1200" cap="none" spc="0" normalizeH="0" baseline="0" noProof="0">
                    <a:ln>
                      <a:noFill/>
                    </a:ln>
                    <a:solidFill>
                      <a:prstClr val="black"/>
                    </a:solidFill>
                    <a:effectLst/>
                    <a:uLnTx/>
                    <a:uFillTx/>
                    <a:latin typeface="Arial" panose="020B0604020202020204"/>
                    <a:ea typeface="+mn-ea"/>
                    <a:cs typeface="+mn-cs"/>
                  </a:rPr>
                </a:br>
                <a:r>
                  <a:rPr kumimoji="0" lang="en-NL" sz="1600" b="0" i="0" u="none" strike="noStrike" kern="1200" cap="none" spc="0" normalizeH="0" baseline="0" noProof="0">
                    <a:ln>
                      <a:noFill/>
                    </a:ln>
                    <a:solidFill>
                      <a:prstClr val="black"/>
                    </a:solidFill>
                    <a:effectLst/>
                    <a:uLnTx/>
                    <a:uFillTx/>
                    <a:latin typeface="Arial" panose="020B0604020202020204"/>
                    <a:ea typeface="+mn-ea"/>
                    <a:cs typeface="+mn-cs"/>
                  </a:rPr>
                  <a:t>machine executes.</a:t>
                </a:r>
                <a:endParaRPr kumimoji="0" lang="en-NL" sz="1600" b="0" i="0" u="none" strike="noStrike" kern="1200" cap="none" spc="0" normalizeH="0" baseline="0" noProof="0">
                  <a:ln>
                    <a:noFill/>
                  </a:ln>
                  <a:solidFill>
                    <a:prstClr val="black"/>
                  </a:solidFill>
                  <a:effectLst/>
                  <a:uLnTx/>
                  <a:uFillTx/>
                  <a:latin typeface="Arial" panose="020B0604020202020204"/>
                  <a:ea typeface="+mn-ea"/>
                  <a:cs typeface="Arial"/>
                </a:endParaRPr>
              </a:p>
            </p:txBody>
          </p:sp>
          <p:sp>
            <p:nvSpPr>
              <p:cNvPr id="17" name="TextBox 16">
                <a:extLst>
                  <a:ext uri="{FF2B5EF4-FFF2-40B4-BE49-F238E27FC236}">
                    <a16:creationId xmlns:a16="http://schemas.microsoft.com/office/drawing/2014/main" id="{4BD8F94B-0125-7151-18E9-78F21E3AD4D6}"/>
                  </a:ext>
                </a:extLst>
              </p:cNvPr>
              <p:cNvSpPr txBox="1"/>
              <p:nvPr/>
            </p:nvSpPr>
            <p:spPr>
              <a:xfrm>
                <a:off x="3524723" y="4484386"/>
                <a:ext cx="1444487" cy="338554"/>
              </a:xfrm>
              <a:prstGeom prst="rect">
                <a:avLst/>
              </a:prstGeom>
              <a:noFill/>
            </p:spPr>
            <p:txBody>
              <a:bodyPr wrap="square" lIns="0" rIns="0" rtlCol="0">
                <a:spAutoFit/>
              </a:bodyPr>
              <a:lstStyle/>
              <a:p>
                <a:pPr marL="0" marR="0" lvl="0" indent="0" algn="ctr" defTabSz="457200" rtl="0" eaLnBrk="1" fontAlgn="auto" latinLnBrk="0" hangingPunct="1">
                  <a:lnSpc>
                    <a:spcPct val="100000"/>
                  </a:lnSpc>
                  <a:spcBef>
                    <a:spcPts val="60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Arial" panose="020B0604020202020204"/>
                    <a:ea typeface="+mn-ea"/>
                    <a:cs typeface="+mn-cs"/>
                  </a:rPr>
                  <a:t>Today</a:t>
                </a:r>
              </a:p>
            </p:txBody>
          </p:sp>
        </p:grpSp>
        <p:grpSp>
          <p:nvGrpSpPr>
            <p:cNvPr id="10" name="Group 9">
              <a:extLst>
                <a:ext uri="{FF2B5EF4-FFF2-40B4-BE49-F238E27FC236}">
                  <a16:creationId xmlns:a16="http://schemas.microsoft.com/office/drawing/2014/main" id="{4E225C72-189F-9AD0-44AA-373FF9CD2E54}"/>
                </a:ext>
              </a:extLst>
            </p:cNvPr>
            <p:cNvGrpSpPr/>
            <p:nvPr/>
          </p:nvGrpSpPr>
          <p:grpSpPr>
            <a:xfrm>
              <a:off x="5899887" y="4590402"/>
              <a:ext cx="2538054" cy="1425223"/>
              <a:chOff x="5955635" y="4484386"/>
              <a:chExt cx="2538054" cy="1425223"/>
            </a:xfrm>
          </p:grpSpPr>
          <p:sp>
            <p:nvSpPr>
              <p:cNvPr id="14" name="TextBox 13">
                <a:extLst>
                  <a:ext uri="{FF2B5EF4-FFF2-40B4-BE49-F238E27FC236}">
                    <a16:creationId xmlns:a16="http://schemas.microsoft.com/office/drawing/2014/main" id="{FCD1A1BA-65A4-750E-F878-0DC730AEE508}"/>
                  </a:ext>
                </a:extLst>
              </p:cNvPr>
              <p:cNvSpPr txBox="1"/>
              <p:nvPr/>
            </p:nvSpPr>
            <p:spPr>
              <a:xfrm>
                <a:off x="6502419" y="4484386"/>
                <a:ext cx="1444487" cy="338554"/>
              </a:xfrm>
              <a:prstGeom prst="rect">
                <a:avLst/>
              </a:prstGeom>
              <a:noFill/>
            </p:spPr>
            <p:txBody>
              <a:bodyPr wrap="square" lIns="0" rIns="0" rtlCol="0">
                <a:spAutoFit/>
              </a:bodyPr>
              <a:lstStyle/>
              <a:p>
                <a:pPr marL="0" marR="0" lvl="0" indent="0" algn="ctr" defTabSz="457200" rtl="0" eaLnBrk="1" fontAlgn="auto" latinLnBrk="0" hangingPunct="1">
                  <a:lnSpc>
                    <a:spcPct val="100000"/>
                  </a:lnSpc>
                  <a:spcBef>
                    <a:spcPts val="60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Arial" panose="020B0604020202020204"/>
                    <a:ea typeface="+mn-ea"/>
                    <a:cs typeface="+mn-cs"/>
                  </a:rPr>
                  <a:t>2022-2025</a:t>
                </a:r>
              </a:p>
            </p:txBody>
          </p:sp>
          <p:sp>
            <p:nvSpPr>
              <p:cNvPr id="15" name="TextBox 14">
                <a:extLst>
                  <a:ext uri="{FF2B5EF4-FFF2-40B4-BE49-F238E27FC236}">
                    <a16:creationId xmlns:a16="http://schemas.microsoft.com/office/drawing/2014/main" id="{EE72BE94-208A-5FF0-6F05-EC45E7358100}"/>
                  </a:ext>
                </a:extLst>
              </p:cNvPr>
              <p:cNvSpPr txBox="1"/>
              <p:nvPr/>
            </p:nvSpPr>
            <p:spPr>
              <a:xfrm>
                <a:off x="5955635" y="5040140"/>
                <a:ext cx="2538054" cy="869469"/>
              </a:xfrm>
              <a:prstGeom prst="rect">
                <a:avLst/>
              </a:prstGeom>
              <a:noFill/>
              <a:ln>
                <a:solidFill>
                  <a:srgbClr val="D3D3D3"/>
                </a:solidFill>
              </a:ln>
            </p:spPr>
            <p:txBody>
              <a:bodyPr wrap="square" lIns="91440" tIns="45720" rIns="91440" bIns="45720" anchor="t">
                <a:spAutoFit/>
              </a:bodyPr>
              <a:lstStyle/>
              <a:p>
                <a:pPr marL="0" marR="0" lvl="0" indent="0" algn="ctr" defTabSz="914400" rtl="0" eaLnBrk="1" fontAlgn="auto" latinLnBrk="0" hangingPunct="1">
                  <a:lnSpc>
                    <a:spcPct val="100000"/>
                  </a:lnSpc>
                  <a:spcBef>
                    <a:spcPts val="0"/>
                  </a:spcBef>
                  <a:spcAft>
                    <a:spcPts val="300"/>
                  </a:spcAft>
                  <a:buClrTx/>
                  <a:buSzTx/>
                  <a:buFontTx/>
                  <a:buNone/>
                  <a:tabLst/>
                  <a:defRPr/>
                </a:pPr>
                <a:r>
                  <a:rPr kumimoji="0" lang="en-NL" sz="1600" b="1" i="0" u="none" strike="noStrike" kern="1200" cap="none" spc="0" normalizeH="0" baseline="0" noProof="0">
                    <a:ln>
                      <a:noFill/>
                    </a:ln>
                    <a:solidFill>
                      <a:srgbClr val="000000"/>
                    </a:solidFill>
                    <a:effectLst/>
                    <a:uLnTx/>
                    <a:uFillTx/>
                    <a:latin typeface="Arial" panose="020B0604020202020204"/>
                    <a:ea typeface="+mn-ea"/>
                    <a:cs typeface="+mn-cs"/>
                  </a:rPr>
                  <a:t>Competing Choices</a:t>
                </a:r>
                <a:endParaRPr kumimoji="0" lang="en-NL" sz="1600" b="1" i="0" u="none" strike="noStrike" kern="1200" cap="none" spc="0" normalizeH="0" baseline="0" noProof="0">
                  <a:ln>
                    <a:noFill/>
                  </a:ln>
                  <a:solidFill>
                    <a:prstClr val="black"/>
                  </a:solidFill>
                  <a:effectLst/>
                  <a:uLnTx/>
                  <a:uFillTx/>
                  <a:latin typeface="Arial" panose="020B0604020202020204"/>
                  <a:ea typeface="+mn-ea"/>
                  <a:cs typeface="+mn-cs"/>
                </a:endParaRPr>
              </a:p>
              <a:p>
                <a:pPr marL="0" marR="0" lvl="0" indent="0" algn="ctr" defTabSz="457200" rtl="0" eaLnBrk="1" fontAlgn="auto" latinLnBrk="0" hangingPunct="1">
                  <a:lnSpc>
                    <a:spcPct val="100000"/>
                  </a:lnSpc>
                  <a:spcBef>
                    <a:spcPts val="0"/>
                  </a:spcBef>
                  <a:spcAft>
                    <a:spcPts val="300"/>
                  </a:spcAft>
                  <a:buClrTx/>
                  <a:buSzTx/>
                  <a:buFontTx/>
                  <a:buNone/>
                  <a:tabLst/>
                  <a:defRPr/>
                </a:pPr>
                <a:r>
                  <a:rPr kumimoji="0" lang="en-NL" sz="1600" b="0" i="0" u="none" strike="noStrike" kern="1200" cap="none" spc="0" normalizeH="0" baseline="0" noProof="0">
                    <a:ln>
                      <a:noFill/>
                    </a:ln>
                    <a:solidFill>
                      <a:prstClr val="black"/>
                    </a:solidFill>
                    <a:effectLst/>
                    <a:uLnTx/>
                    <a:uFillTx/>
                    <a:latin typeface="Arial" panose="020B0604020202020204"/>
                    <a:ea typeface="+mn-ea"/>
                    <a:cs typeface="+mn-cs"/>
                  </a:rPr>
                  <a:t>Both lead, </a:t>
                </a:r>
                <a:br>
                  <a:rPr kumimoji="0" lang="en-NL" sz="1600" b="0" i="0" u="none" strike="noStrike" kern="1200" cap="none" spc="0" normalizeH="0" baseline="0" noProof="0">
                    <a:ln>
                      <a:noFill/>
                    </a:ln>
                    <a:solidFill>
                      <a:prstClr val="black"/>
                    </a:solidFill>
                    <a:effectLst/>
                    <a:uLnTx/>
                    <a:uFillTx/>
                    <a:latin typeface="Arial" panose="020B0604020202020204"/>
                    <a:ea typeface="+mn-ea"/>
                    <a:cs typeface="+mn-cs"/>
                  </a:rPr>
                </a:br>
                <a:r>
                  <a:rPr kumimoji="0" lang="en-NL" sz="1600" b="0" i="0" u="none" strike="noStrike" kern="1200" cap="none" spc="0" normalizeH="0" baseline="0" noProof="0">
                    <a:ln>
                      <a:noFill/>
                    </a:ln>
                    <a:solidFill>
                      <a:prstClr val="black"/>
                    </a:solidFill>
                    <a:effectLst/>
                    <a:uLnTx/>
                    <a:uFillTx/>
                    <a:latin typeface="Arial" panose="020B0604020202020204"/>
                    <a:ea typeface="+mn-ea"/>
                    <a:cs typeface="+mn-cs"/>
                  </a:rPr>
                  <a:t>machine executes. </a:t>
                </a:r>
                <a:endParaRPr kumimoji="0" lang="en-NL" sz="1400" b="0" i="0" u="none" strike="noStrike" kern="1200" cap="none" spc="0" normalizeH="0" baseline="0" noProof="0">
                  <a:ln>
                    <a:noFill/>
                  </a:ln>
                  <a:solidFill>
                    <a:prstClr val="black"/>
                  </a:solidFill>
                  <a:effectLst/>
                  <a:uLnTx/>
                  <a:uFillTx/>
                  <a:latin typeface="Arial" panose="020B0604020202020204"/>
                  <a:ea typeface="+mn-ea"/>
                  <a:cs typeface="+mn-cs"/>
                </a:endParaRPr>
              </a:p>
            </p:txBody>
          </p:sp>
        </p:grpSp>
        <p:grpSp>
          <p:nvGrpSpPr>
            <p:cNvPr id="11" name="Group 10">
              <a:extLst>
                <a:ext uri="{FF2B5EF4-FFF2-40B4-BE49-F238E27FC236}">
                  <a16:creationId xmlns:a16="http://schemas.microsoft.com/office/drawing/2014/main" id="{A8C32FAA-DC4F-3E46-49D7-7B33A404DDF9}"/>
                </a:ext>
              </a:extLst>
            </p:cNvPr>
            <p:cNvGrpSpPr/>
            <p:nvPr/>
          </p:nvGrpSpPr>
          <p:grpSpPr>
            <a:xfrm>
              <a:off x="8821836" y="4590402"/>
              <a:ext cx="2538054" cy="1425223"/>
              <a:chOff x="8821836" y="4484386"/>
              <a:chExt cx="2538054" cy="1425223"/>
            </a:xfrm>
          </p:grpSpPr>
          <p:sp>
            <p:nvSpPr>
              <p:cNvPr id="12" name="TextBox 11">
                <a:extLst>
                  <a:ext uri="{FF2B5EF4-FFF2-40B4-BE49-F238E27FC236}">
                    <a16:creationId xmlns:a16="http://schemas.microsoft.com/office/drawing/2014/main" id="{B89A17AD-E702-63B0-FE12-EDFF61A1FCA3}"/>
                  </a:ext>
                </a:extLst>
              </p:cNvPr>
              <p:cNvSpPr txBox="1"/>
              <p:nvPr/>
            </p:nvSpPr>
            <p:spPr>
              <a:xfrm>
                <a:off x="8821836" y="5040140"/>
                <a:ext cx="2538054" cy="869469"/>
              </a:xfrm>
              <a:prstGeom prst="rect">
                <a:avLst/>
              </a:prstGeom>
              <a:noFill/>
              <a:ln>
                <a:solidFill>
                  <a:srgbClr val="D3D3D3"/>
                </a:solidFill>
              </a:ln>
            </p:spPr>
            <p:txBody>
              <a:bodyPr wrap="square" lIns="91440" tIns="45720" rIns="91440" bIns="45720" anchor="t">
                <a:spAutoFit/>
              </a:bodyPr>
              <a:lstStyle/>
              <a:p>
                <a:pPr marL="0" marR="0" lvl="0" indent="0" algn="ctr" defTabSz="914400" rtl="0" eaLnBrk="1" fontAlgn="auto" latinLnBrk="0" hangingPunct="1">
                  <a:lnSpc>
                    <a:spcPct val="100000"/>
                  </a:lnSpc>
                  <a:spcBef>
                    <a:spcPts val="0"/>
                  </a:spcBef>
                  <a:spcAft>
                    <a:spcPts val="300"/>
                  </a:spcAft>
                  <a:buClrTx/>
                  <a:buSzTx/>
                  <a:buFontTx/>
                  <a:buNone/>
                  <a:tabLst/>
                  <a:defRPr/>
                </a:pPr>
                <a:r>
                  <a:rPr kumimoji="0" lang="en-NL" sz="1600" b="1" i="0" u="none" strike="noStrike" kern="1200" cap="none" spc="0" normalizeH="0" baseline="0" noProof="0">
                    <a:ln>
                      <a:noFill/>
                    </a:ln>
                    <a:solidFill>
                      <a:srgbClr val="000000"/>
                    </a:solidFill>
                    <a:effectLst/>
                    <a:uLnTx/>
                    <a:uFillTx/>
                    <a:latin typeface="Arial" panose="020B0604020202020204"/>
                    <a:ea typeface="+mn-ea"/>
                    <a:cs typeface="+mn-cs"/>
                  </a:rPr>
                  <a:t>Inferred Needs</a:t>
                </a:r>
              </a:p>
              <a:p>
                <a:pPr marL="0" marR="0" lvl="0" indent="0" algn="ctr" defTabSz="457200" rtl="0" eaLnBrk="1" fontAlgn="auto" latinLnBrk="0" hangingPunct="1">
                  <a:lnSpc>
                    <a:spcPct val="100000"/>
                  </a:lnSpc>
                  <a:spcBef>
                    <a:spcPts val="0"/>
                  </a:spcBef>
                  <a:spcAft>
                    <a:spcPts val="300"/>
                  </a:spcAft>
                  <a:buClrTx/>
                  <a:buSzTx/>
                  <a:buFontTx/>
                  <a:buNone/>
                  <a:tabLst/>
                  <a:defRPr/>
                </a:pPr>
                <a:r>
                  <a:rPr kumimoji="0" lang="en-NL" sz="1600" b="0" i="0" u="none" strike="noStrike" kern="1200" cap="none" spc="0" normalizeH="0" baseline="0" noProof="0">
                    <a:ln>
                      <a:noFill/>
                    </a:ln>
                    <a:solidFill>
                      <a:prstClr val="black"/>
                    </a:solidFill>
                    <a:effectLst/>
                    <a:uLnTx/>
                    <a:uFillTx/>
                    <a:latin typeface="Arial" panose="020B0604020202020204"/>
                    <a:ea typeface="+mn-ea"/>
                    <a:cs typeface="+mn-cs"/>
                  </a:rPr>
                  <a:t>Machine leads </a:t>
                </a:r>
                <a:br>
                  <a:rPr kumimoji="0" lang="en-NL" sz="1600" b="0" i="0" u="none" strike="noStrike" kern="1200" cap="none" spc="0" normalizeH="0" baseline="0" noProof="0">
                    <a:ln>
                      <a:noFill/>
                    </a:ln>
                    <a:solidFill>
                      <a:prstClr val="black"/>
                    </a:solidFill>
                    <a:effectLst/>
                    <a:uLnTx/>
                    <a:uFillTx/>
                    <a:latin typeface="Arial" panose="020B0604020202020204"/>
                    <a:ea typeface="+mn-ea"/>
                    <a:cs typeface="+mn-cs"/>
                  </a:rPr>
                </a:br>
                <a:r>
                  <a:rPr kumimoji="0" lang="en-NL" sz="1600" b="0" i="0" u="none" strike="noStrike" kern="1200" cap="none" spc="0" normalizeH="0" baseline="0" noProof="0">
                    <a:ln>
                      <a:noFill/>
                    </a:ln>
                    <a:solidFill>
                      <a:prstClr val="black"/>
                    </a:solidFill>
                    <a:effectLst/>
                    <a:uLnTx/>
                    <a:uFillTx/>
                    <a:latin typeface="Arial" panose="020B0604020202020204"/>
                    <a:ea typeface="+mn-ea"/>
                    <a:cs typeface="+mn-cs"/>
                  </a:rPr>
                  <a:t>and executes.</a:t>
                </a:r>
                <a:endParaRPr kumimoji="0" lang="en-NL" sz="14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3" name="TextBox 12">
                <a:extLst>
                  <a:ext uri="{FF2B5EF4-FFF2-40B4-BE49-F238E27FC236}">
                    <a16:creationId xmlns:a16="http://schemas.microsoft.com/office/drawing/2014/main" id="{B0631E6B-014B-5C9F-E686-EDF9C80A7B22}"/>
                  </a:ext>
                </a:extLst>
              </p:cNvPr>
              <p:cNvSpPr txBox="1"/>
              <p:nvPr/>
            </p:nvSpPr>
            <p:spPr>
              <a:xfrm>
                <a:off x="9368620" y="4484386"/>
                <a:ext cx="1444487" cy="338554"/>
              </a:xfrm>
              <a:prstGeom prst="rect">
                <a:avLst/>
              </a:prstGeom>
              <a:noFill/>
            </p:spPr>
            <p:txBody>
              <a:bodyPr wrap="square" lIns="0" rIns="0" rtlCol="0">
                <a:spAutoFit/>
              </a:bodyPr>
              <a:lstStyle/>
              <a:p>
                <a:pPr marL="0" marR="0" lvl="0" indent="0" algn="ctr" defTabSz="457200" rtl="0" eaLnBrk="1" fontAlgn="auto" latinLnBrk="0" hangingPunct="1">
                  <a:lnSpc>
                    <a:spcPct val="100000"/>
                  </a:lnSpc>
                  <a:spcBef>
                    <a:spcPts val="60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Arial" panose="020B0604020202020204"/>
                    <a:ea typeface="+mn-ea"/>
                    <a:cs typeface="+mn-cs"/>
                  </a:rPr>
                  <a:t>2036</a:t>
                </a:r>
              </a:p>
            </p:txBody>
          </p:sp>
        </p:grpSp>
      </p:grpSp>
    </p:spTree>
    <p:extLst>
      <p:ext uri="{BB962C8B-B14F-4D97-AF65-F5344CB8AC3E}">
        <p14:creationId xmlns:p14="http://schemas.microsoft.com/office/powerpoint/2010/main" val="60880890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EC6778-F0B7-E083-CB6E-8AE9D0DE5D6F}"/>
              </a:ext>
            </a:extLst>
          </p:cNvPr>
          <p:cNvSpPr>
            <a:spLocks noGrp="1"/>
          </p:cNvSpPr>
          <p:nvPr>
            <p:ph type="title"/>
          </p:nvPr>
        </p:nvSpPr>
        <p:spPr/>
        <p:txBody>
          <a:bodyPr/>
          <a:lstStyle/>
          <a:p>
            <a:pPr>
              <a:spcBef>
                <a:spcPts val="600"/>
              </a:spcBef>
            </a:pPr>
            <a:r>
              <a:rPr lang="en-US" sz="3200" b="1">
                <a:solidFill>
                  <a:schemeClr val="bg1"/>
                </a:solidFill>
                <a:latin typeface="Arial Black"/>
                <a:cs typeface="Arial Black" panose="020B0604020202020204" pitchFamily="34" charset="0"/>
              </a:rPr>
              <a:t>HP Inc. </a:t>
            </a:r>
            <a:r>
              <a:rPr lang="en-US">
                <a:latin typeface="Arial"/>
                <a:cs typeface="Arial"/>
              </a:rPr>
              <a:t>|</a:t>
            </a:r>
            <a:r>
              <a:rPr lang="en-US" sz="3200" b="1">
                <a:solidFill>
                  <a:schemeClr val="bg1"/>
                </a:solidFill>
                <a:latin typeface="Arial Black"/>
                <a:cs typeface="Arial Black" panose="020B0604020202020204" pitchFamily="34" charset="0"/>
              </a:rPr>
              <a:t> </a:t>
            </a:r>
            <a:r>
              <a:rPr lang="en-US" sz="3200">
                <a:solidFill>
                  <a:schemeClr val="bg1"/>
                </a:solidFill>
                <a:latin typeface="Arial"/>
                <a:cs typeface="Arial"/>
              </a:rPr>
              <a:t>B2C Machine Customer Purchasing</a:t>
            </a:r>
          </a:p>
        </p:txBody>
      </p:sp>
      <p:sp>
        <p:nvSpPr>
          <p:cNvPr id="5" name="Google Shape;431;p3">
            <a:extLst>
              <a:ext uri="{FF2B5EF4-FFF2-40B4-BE49-F238E27FC236}">
                <a16:creationId xmlns:a16="http://schemas.microsoft.com/office/drawing/2014/main" id="{DBD71E89-65F8-AD9D-8D1D-D0A49EDF24D0}"/>
              </a:ext>
            </a:extLst>
          </p:cNvPr>
          <p:cNvSpPr txBox="1"/>
          <p:nvPr/>
        </p:nvSpPr>
        <p:spPr>
          <a:xfrm>
            <a:off x="466779" y="6106644"/>
            <a:ext cx="5415265" cy="261570"/>
          </a:xfrm>
          <a:prstGeom prst="rect">
            <a:avLst/>
          </a:prstGeom>
          <a:noFill/>
          <a:ln>
            <a:noFill/>
          </a:ln>
        </p:spPr>
        <p:txBody>
          <a:bodyPr spcFirstLastPara="1" wrap="square" lIns="0" tIns="45700" rIns="91425" bIns="45700" anchor="t" anchorCtr="0">
            <a:spAutoFit/>
          </a:bodyPr>
          <a:lstStyle/>
          <a:p>
            <a:pPr>
              <a:buClr>
                <a:srgbClr val="000000"/>
              </a:buClr>
              <a:buSzPts val="1100"/>
              <a:defRPr/>
            </a:pPr>
            <a:r>
              <a:rPr kumimoji="0" lang="en-NL" sz="1100" b="0" i="0" u="none" strike="noStrike" kern="1200" cap="none" spc="0" normalizeH="0" baseline="0" noProof="0">
                <a:ln>
                  <a:noFill/>
                </a:ln>
                <a:solidFill>
                  <a:srgbClr val="6F7878"/>
                </a:solidFill>
                <a:effectLst/>
                <a:uLnTx/>
                <a:uFillTx/>
                <a:latin typeface="Arial"/>
                <a:ea typeface="Arial"/>
                <a:cs typeface="Arial"/>
                <a:sym typeface="Arial"/>
              </a:rPr>
              <a:t>Source:</a:t>
            </a:r>
            <a:r>
              <a:rPr kumimoji="0" lang="en-US" sz="1100" b="0" i="0" u="none" strike="noStrike" kern="1200" cap="none" spc="0" normalizeH="0" baseline="0" noProof="0">
                <a:ln>
                  <a:noFill/>
                </a:ln>
                <a:solidFill>
                  <a:srgbClr val="6F7878"/>
                </a:solidFill>
                <a:effectLst/>
                <a:uLnTx/>
                <a:uFillTx/>
                <a:latin typeface="Arial"/>
                <a:ea typeface="Arial"/>
                <a:cs typeface="Arial"/>
                <a:sym typeface="Arial"/>
              </a:rPr>
              <a:t> Gartner book, </a:t>
            </a:r>
            <a:r>
              <a:rPr kumimoji="0" lang="en-US" sz="1100" b="0" i="0" u="none" strike="noStrike" kern="1200" cap="none" spc="0" normalizeH="0" baseline="0" noProof="0">
                <a:ln>
                  <a:noFill/>
                </a:ln>
                <a:solidFill>
                  <a:srgbClr val="6F7878"/>
                </a:solidFill>
                <a:effectLst/>
                <a:uLnTx/>
                <a:uFillTx/>
                <a:latin typeface="Arial"/>
                <a:ea typeface="Arial"/>
                <a:cs typeface="Arial"/>
                <a:sym typeface="Arial"/>
                <a:hlinkClick r:id="rId2"/>
              </a:rPr>
              <a:t>When Machines Become Customers</a:t>
            </a:r>
            <a:r>
              <a:rPr lang="en-US" sz="1100">
                <a:solidFill>
                  <a:srgbClr val="6F7878"/>
                </a:solidFill>
                <a:latin typeface="Arial"/>
                <a:ea typeface="Arial"/>
                <a:cs typeface="Arial"/>
                <a:sym typeface="Arial"/>
              </a:rPr>
              <a:t>.</a:t>
            </a:r>
            <a:endParaRPr kumimoji="0" lang="en-US" sz="1100" b="0" i="0" u="none" strike="noStrike" kern="1200" cap="none" spc="0" normalizeH="0" baseline="0" noProof="0">
              <a:ln>
                <a:noFill/>
              </a:ln>
              <a:solidFill>
                <a:srgbClr val="6F7878"/>
              </a:solidFill>
              <a:effectLst/>
              <a:uLnTx/>
              <a:uFillTx/>
              <a:latin typeface="Arial"/>
              <a:ea typeface="Arial"/>
              <a:cs typeface="Arial"/>
              <a:sym typeface="Arial"/>
            </a:endParaRPr>
          </a:p>
        </p:txBody>
      </p:sp>
      <p:sp>
        <p:nvSpPr>
          <p:cNvPr id="6" name="Google Shape;428;p3">
            <a:extLst>
              <a:ext uri="{FF2B5EF4-FFF2-40B4-BE49-F238E27FC236}">
                <a16:creationId xmlns:a16="http://schemas.microsoft.com/office/drawing/2014/main" id="{FEA75031-8DFE-F23D-A965-8999F754B631}"/>
              </a:ext>
            </a:extLst>
          </p:cNvPr>
          <p:cNvSpPr txBox="1"/>
          <p:nvPr/>
        </p:nvSpPr>
        <p:spPr>
          <a:xfrm>
            <a:off x="4495801" y="2026493"/>
            <a:ext cx="7242174" cy="3293209"/>
          </a:xfrm>
          <a:prstGeom prst="rect">
            <a:avLst/>
          </a:prstGeom>
          <a:solidFill>
            <a:srgbClr val="F4F4F4"/>
          </a:solidFill>
          <a:ln>
            <a:noFill/>
          </a:ln>
        </p:spPr>
        <p:txBody>
          <a:bodyPr spcFirstLastPara="1" wrap="square" lIns="182880" tIns="182880" rIns="182880" bIns="182880" anchor="t" anchorCtr="0">
            <a:spAutoFit/>
          </a:bodyPr>
          <a:lstStyle>
            <a:defPPr>
              <a:defRPr lang="en-US"/>
            </a:defPPr>
            <a:lvl1pPr marR="0" lvl="0">
              <a:lnSpc>
                <a:spcPct val="100000"/>
              </a:lnSpc>
              <a:spcBef>
                <a:spcPts val="0"/>
              </a:spcBef>
              <a:spcAft>
                <a:spcPts val="1200"/>
              </a:spcAft>
              <a:buClr>
                <a:srgbClr val="000000"/>
              </a:buClr>
              <a:buSzPts val="2400"/>
              <a:defRPr sz="2000" b="0" i="0" u="none" strike="noStrike" cap="none">
                <a:latin typeface="Arial"/>
                <a:ea typeface="Arial"/>
                <a:cs typeface="Arial"/>
              </a:defRPr>
            </a:lvl1pPr>
          </a:lstStyle>
          <a:p>
            <a:pPr marL="0" marR="0" lvl="0" indent="0" algn="l" defTabSz="457200" rtl="0" eaLnBrk="1" fontAlgn="auto" latinLnBrk="0" hangingPunct="1">
              <a:lnSpc>
                <a:spcPct val="100000"/>
              </a:lnSpc>
              <a:spcBef>
                <a:spcPts val="0"/>
              </a:spcBef>
              <a:spcAft>
                <a:spcPts val="1200"/>
              </a:spcAft>
              <a:buClr>
                <a:srgbClr val="000000"/>
              </a:buClr>
              <a:buSzPts val="2400"/>
              <a:buFontTx/>
              <a:buNone/>
              <a:tabLst/>
              <a:defRPr/>
            </a:pPr>
            <a:r>
              <a:rPr kumimoji="0" lang="en-NL" sz="2000" b="0" i="0" u="none" strike="noStrike" kern="1200" cap="none" spc="0" normalizeH="0" baseline="0" noProof="0">
                <a:ln>
                  <a:noFill/>
                </a:ln>
                <a:solidFill>
                  <a:prstClr val="black"/>
                </a:solidFill>
                <a:effectLst/>
                <a:uLnTx/>
                <a:uFillTx/>
                <a:latin typeface="Arial"/>
                <a:cs typeface="Arial"/>
                <a:sym typeface="Arial"/>
              </a:rPr>
              <a:t>“Instant Ink”  was launched in 2013, enabling connected printers to automatically order their own ink when supplies run low. The premise is simple: pay monthly, based on how many pages you print, and delegate ink purchasing to the machine.</a:t>
            </a:r>
          </a:p>
          <a:p>
            <a:pPr marL="0" marR="0" lvl="0" indent="0" algn="l" defTabSz="457200" rtl="0" eaLnBrk="1" fontAlgn="auto" latinLnBrk="0" hangingPunct="1">
              <a:lnSpc>
                <a:spcPct val="100000"/>
              </a:lnSpc>
              <a:spcBef>
                <a:spcPts val="0"/>
              </a:spcBef>
              <a:spcAft>
                <a:spcPts val="0"/>
              </a:spcAft>
              <a:buClr>
                <a:srgbClr val="000000"/>
              </a:buClr>
              <a:buSzPts val="2400"/>
              <a:buFontTx/>
              <a:buNone/>
              <a:tabLst/>
              <a:defRPr/>
            </a:pPr>
            <a:r>
              <a:rPr kumimoji="0" lang="en-NL" sz="2000" b="0" i="0" u="none" strike="noStrike" kern="1200" cap="none" spc="0" normalizeH="0" baseline="0" noProof="0">
                <a:ln>
                  <a:noFill/>
                </a:ln>
                <a:solidFill>
                  <a:prstClr val="black"/>
                </a:solidFill>
                <a:effectLst/>
                <a:uLnTx/>
                <a:uFillTx/>
                <a:latin typeface="Arial"/>
                <a:cs typeface="Arial"/>
                <a:sym typeface="Arial"/>
              </a:rPr>
              <a:t>11 million subscribers have ink delivered to their door before they run out. The entire transaction takes place without any human</a:t>
            </a:r>
            <a:r>
              <a:rPr kumimoji="0" lang="en-US" sz="2000" b="0" i="0" u="none" strike="noStrike" kern="1200" cap="none" spc="0" normalizeH="0" baseline="0" noProof="0">
                <a:ln>
                  <a:noFill/>
                </a:ln>
                <a:solidFill>
                  <a:prstClr val="black"/>
                </a:solidFill>
                <a:effectLst/>
                <a:uLnTx/>
                <a:uFillTx/>
                <a:latin typeface="Arial"/>
                <a:cs typeface="Arial"/>
                <a:sym typeface="Arial"/>
              </a:rPr>
              <a:t> </a:t>
            </a:r>
            <a:r>
              <a:rPr kumimoji="0" lang="en-NL" sz="2000" b="0" i="0" u="none" strike="noStrike" kern="1200" cap="none" spc="0" normalizeH="0" baseline="0" noProof="0">
                <a:ln>
                  <a:noFill/>
                </a:ln>
                <a:solidFill>
                  <a:prstClr val="black"/>
                </a:solidFill>
                <a:effectLst/>
                <a:uLnTx/>
                <a:uFillTx/>
                <a:latin typeface="Arial"/>
                <a:cs typeface="Arial"/>
                <a:sym typeface="Arial"/>
              </a:rPr>
              <a:t>intervention. And, HP has added paper to the service in some markets. </a:t>
            </a:r>
            <a:endParaRPr kumimoji="0" lang="en-NL" sz="2000" b="0" i="0" u="none" strike="noStrike" kern="1200" cap="none" spc="0" normalizeH="0" baseline="0" noProof="0">
              <a:ln>
                <a:noFill/>
              </a:ln>
              <a:solidFill>
                <a:prstClr val="black"/>
              </a:solidFill>
              <a:effectLst/>
              <a:uLnTx/>
              <a:uFillTx/>
              <a:latin typeface="Arial"/>
              <a:cs typeface="Arial"/>
            </a:endParaRPr>
          </a:p>
        </p:txBody>
      </p:sp>
      <p:pic>
        <p:nvPicPr>
          <p:cNvPr id="8" name="Google Shape;476;p47">
            <a:extLst>
              <a:ext uri="{FF2B5EF4-FFF2-40B4-BE49-F238E27FC236}">
                <a16:creationId xmlns:a16="http://schemas.microsoft.com/office/drawing/2014/main" id="{C4FF8D2D-1FA5-098C-FB4C-4FB97D5B457E}"/>
              </a:ext>
            </a:extLst>
          </p:cNvPr>
          <p:cNvPicPr preferRelativeResize="0">
            <a:picLocks noChangeAspect="1"/>
          </p:cNvPicPr>
          <p:nvPr/>
        </p:nvPicPr>
        <p:blipFill rotWithShape="1">
          <a:blip r:embed="rId3" cstate="email">
            <a:alphaModFix/>
            <a:extLst>
              <a:ext uri="{28A0092B-C50C-407E-A947-70E740481C1C}">
                <a14:useLocalDpi xmlns:a14="http://schemas.microsoft.com/office/drawing/2010/main"/>
              </a:ext>
            </a:extLst>
          </a:blip>
          <a:srcRect/>
          <a:stretch/>
        </p:blipFill>
        <p:spPr>
          <a:xfrm>
            <a:off x="503694" y="1844298"/>
            <a:ext cx="3657600" cy="3657600"/>
          </a:xfrm>
          <a:prstGeom prst="rect">
            <a:avLst/>
          </a:prstGeom>
          <a:noFill/>
          <a:ln>
            <a:solidFill>
              <a:srgbClr val="6F7878"/>
            </a:solidFill>
          </a:ln>
        </p:spPr>
      </p:pic>
    </p:spTree>
    <p:extLst>
      <p:ext uri="{BB962C8B-B14F-4D97-AF65-F5344CB8AC3E}">
        <p14:creationId xmlns:p14="http://schemas.microsoft.com/office/powerpoint/2010/main" val="86986636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26ABEF69-1ACC-5BB5-7C21-B1503DEAAE8B}"/>
              </a:ext>
            </a:extLst>
          </p:cNvPr>
          <p:cNvGrpSpPr/>
          <p:nvPr/>
        </p:nvGrpSpPr>
        <p:grpSpPr>
          <a:xfrm>
            <a:off x="458786" y="1833632"/>
            <a:ext cx="11272966" cy="4534622"/>
            <a:chOff x="458786" y="1833632"/>
            <a:chExt cx="11272966" cy="4534622"/>
          </a:xfrm>
        </p:grpSpPr>
        <p:sp>
          <p:nvSpPr>
            <p:cNvPr id="5" name="Google Shape;428;p3">
              <a:extLst>
                <a:ext uri="{FF2B5EF4-FFF2-40B4-BE49-F238E27FC236}">
                  <a16:creationId xmlns:a16="http://schemas.microsoft.com/office/drawing/2014/main" id="{022BC30B-BCE9-3FC1-53B9-D15CB001E861}"/>
                </a:ext>
              </a:extLst>
            </p:cNvPr>
            <p:cNvSpPr txBox="1"/>
            <p:nvPr/>
          </p:nvSpPr>
          <p:spPr>
            <a:xfrm>
              <a:off x="4495800" y="2323604"/>
              <a:ext cx="7235952" cy="2677656"/>
            </a:xfrm>
            <a:prstGeom prst="rect">
              <a:avLst/>
            </a:prstGeom>
            <a:solidFill>
              <a:srgbClr val="F4F4F4"/>
            </a:solidFill>
            <a:ln>
              <a:noFill/>
            </a:ln>
          </p:spPr>
          <p:txBody>
            <a:bodyPr spcFirstLastPara="1" wrap="square" lIns="182880" tIns="182880" rIns="182880" bIns="182880" anchor="t" anchorCtr="0">
              <a:spAutoFit/>
            </a:bodyPr>
            <a:lstStyle>
              <a:defPPr>
                <a:defRPr lang="en-US"/>
              </a:defPPr>
              <a:lvl1pPr marR="0" lvl="0">
                <a:lnSpc>
                  <a:spcPct val="100000"/>
                </a:lnSpc>
                <a:spcBef>
                  <a:spcPts val="0"/>
                </a:spcBef>
                <a:spcAft>
                  <a:spcPts val="1200"/>
                </a:spcAft>
                <a:buClr>
                  <a:srgbClr val="000000"/>
                </a:buClr>
                <a:buSzPts val="2400"/>
                <a:defRPr sz="2000" b="0" i="0" u="none" strike="noStrike" cap="none">
                  <a:latin typeface="Arial"/>
                  <a:ea typeface="Arial"/>
                  <a:cs typeface="Arial"/>
                </a:defRPr>
              </a:lvl1pPr>
            </a:lstStyle>
            <a:p>
              <a:pPr marL="0" marR="0" lvl="0" indent="0" algn="l" defTabSz="457200" rtl="0" eaLnBrk="1" fontAlgn="auto" latinLnBrk="0" hangingPunct="1">
                <a:lnSpc>
                  <a:spcPct val="100000"/>
                </a:lnSpc>
                <a:spcBef>
                  <a:spcPts val="0"/>
                </a:spcBef>
                <a:spcAft>
                  <a:spcPts val="1200"/>
                </a:spcAft>
                <a:buClr>
                  <a:srgbClr val="000000"/>
                </a:buClr>
                <a:buSzPts val="2400"/>
                <a:buFontTx/>
                <a:buNone/>
                <a:tabLst/>
                <a:defRPr/>
              </a:pPr>
              <a:r>
                <a:rPr kumimoji="0" lang="en-NL" sz="2000" b="0" i="0" u="none" strike="noStrike" kern="1200" cap="none" spc="0" normalizeH="0" baseline="0" noProof="0">
                  <a:ln>
                    <a:noFill/>
                  </a:ln>
                  <a:solidFill>
                    <a:prstClr val="black"/>
                  </a:solidFill>
                  <a:effectLst/>
                  <a:uLnTx/>
                  <a:uFillTx/>
                  <a:latin typeface="Arial"/>
                  <a:cs typeface="Arial"/>
                  <a:sym typeface="Arial"/>
                </a:rPr>
                <a:t>Walmart has deployed AI-powered negotiations software with a text-based interface (i.e., a chatbot) to connect with suppliers of “goods not for resale” — categories such as fleet services, carts and other equipment used in retail stores. </a:t>
              </a:r>
              <a:endParaRPr kumimoji="0" lang="en-US" sz="2000" b="0" i="0" u="none" strike="noStrike" kern="1200" cap="none" spc="0" normalizeH="0" baseline="0" noProof="0">
                <a:ln>
                  <a:noFill/>
                </a:ln>
                <a:solidFill>
                  <a:prstClr val="black"/>
                </a:solidFill>
                <a:effectLst/>
                <a:uLnTx/>
                <a:uFillTx/>
                <a:latin typeface="Arial"/>
                <a:cs typeface="Arial"/>
                <a:sym typeface="Arial"/>
              </a:endParaRPr>
            </a:p>
            <a:p>
              <a:pPr marL="0" marR="0" lvl="0" indent="0" algn="l" defTabSz="457200" rtl="0" eaLnBrk="1" fontAlgn="auto" latinLnBrk="0" hangingPunct="1">
                <a:lnSpc>
                  <a:spcPct val="100000"/>
                </a:lnSpc>
                <a:spcBef>
                  <a:spcPts val="0"/>
                </a:spcBef>
                <a:spcAft>
                  <a:spcPts val="0"/>
                </a:spcAft>
                <a:buClr>
                  <a:srgbClr val="000000"/>
                </a:buClr>
                <a:buSzPts val="2400"/>
                <a:buFontTx/>
                <a:buNone/>
                <a:tabLst/>
                <a:defRPr/>
              </a:pPr>
              <a:r>
                <a:rPr kumimoji="0" lang="en-NL" sz="2000" b="0" i="0" u="none" strike="noStrike" kern="1200" cap="none" spc="0" normalizeH="0" baseline="0" noProof="0">
                  <a:ln>
                    <a:noFill/>
                  </a:ln>
                  <a:solidFill>
                    <a:prstClr val="black"/>
                  </a:solidFill>
                  <a:effectLst/>
                  <a:uLnTx/>
                  <a:uFillTx/>
                  <a:latin typeface="Arial"/>
                  <a:cs typeface="Arial"/>
                  <a:sym typeface="Arial"/>
                </a:rPr>
                <a:t>So far, the chatbot is negotiating and has closed agreements with 68% of suppliers approached, with each side gaining something it values. </a:t>
              </a:r>
              <a:endParaRPr kumimoji="0" sz="2000" b="0" i="0" u="none" strike="noStrike" kern="1200" cap="none" spc="0" normalizeH="0" baseline="0" noProof="0">
                <a:ln>
                  <a:noFill/>
                </a:ln>
                <a:solidFill>
                  <a:prstClr val="black"/>
                </a:solidFill>
                <a:effectLst/>
                <a:uLnTx/>
                <a:uFillTx/>
                <a:latin typeface="Arial"/>
                <a:cs typeface="Arial"/>
                <a:sym typeface="Arial"/>
              </a:endParaRPr>
            </a:p>
          </p:txBody>
        </p:sp>
        <p:pic>
          <p:nvPicPr>
            <p:cNvPr id="6" name="Google Shape;432;p3" descr="A close-up of a shopping cart&#10;&#10;Description automatically generated">
              <a:extLst>
                <a:ext uri="{FF2B5EF4-FFF2-40B4-BE49-F238E27FC236}">
                  <a16:creationId xmlns:a16="http://schemas.microsoft.com/office/drawing/2014/main" id="{8962DCEC-83D3-11B8-FA37-C0E7891A5208}"/>
                </a:ext>
              </a:extLst>
            </p:cNvPr>
            <p:cNvPicPr preferRelativeResize="0">
              <a:picLocks noChangeAspect="1"/>
            </p:cNvPicPr>
            <p:nvPr/>
          </p:nvPicPr>
          <p:blipFill rotWithShape="1">
            <a:blip r:embed="rId3" cstate="email">
              <a:alphaModFix/>
              <a:extLst>
                <a:ext uri="{28A0092B-C50C-407E-A947-70E740481C1C}">
                  <a14:useLocalDpi xmlns:a14="http://schemas.microsoft.com/office/drawing/2010/main"/>
                </a:ext>
              </a:extLst>
            </a:blip>
            <a:srcRect/>
            <a:stretch/>
          </p:blipFill>
          <p:spPr>
            <a:xfrm>
              <a:off x="458786" y="1833632"/>
              <a:ext cx="3659641" cy="3657600"/>
            </a:xfrm>
            <a:prstGeom prst="rect">
              <a:avLst/>
            </a:prstGeom>
            <a:noFill/>
            <a:ln>
              <a:solidFill>
                <a:srgbClr val="D3D3D3"/>
              </a:solidFill>
            </a:ln>
          </p:spPr>
        </p:pic>
        <p:sp>
          <p:nvSpPr>
            <p:cNvPr id="14" name="Google Shape;431;p3">
              <a:extLst>
                <a:ext uri="{FF2B5EF4-FFF2-40B4-BE49-F238E27FC236}">
                  <a16:creationId xmlns:a16="http://schemas.microsoft.com/office/drawing/2014/main" id="{87109ECD-2941-E583-6337-47E0356F28F4}"/>
                </a:ext>
              </a:extLst>
            </p:cNvPr>
            <p:cNvSpPr txBox="1"/>
            <p:nvPr/>
          </p:nvSpPr>
          <p:spPr>
            <a:xfrm>
              <a:off x="471019" y="6106644"/>
              <a:ext cx="5415265" cy="261610"/>
            </a:xfrm>
            <a:prstGeom prst="rect">
              <a:avLst/>
            </a:prstGeom>
            <a:noFill/>
            <a:ln>
              <a:noFill/>
            </a:ln>
          </p:spPr>
          <p:txBody>
            <a:bodyPr spcFirstLastPara="1" wrap="square" lIns="0" tIns="45700" rIns="91425" bIns="45700" anchor="t" anchorCtr="0">
              <a:spAutoFit/>
            </a:bodyPr>
            <a:lstStyle/>
            <a:p>
              <a:pPr marL="0" marR="0" lvl="0" indent="0" algn="l" defTabSz="457200" rtl="0" eaLnBrk="1" fontAlgn="auto" latinLnBrk="0" hangingPunct="1">
                <a:lnSpc>
                  <a:spcPct val="100000"/>
                </a:lnSpc>
                <a:spcBef>
                  <a:spcPts val="0"/>
                </a:spcBef>
                <a:spcAft>
                  <a:spcPts val="0"/>
                </a:spcAft>
                <a:buClr>
                  <a:srgbClr val="000000"/>
                </a:buClr>
                <a:buSzPts val="1100"/>
                <a:buFont typeface="Arial"/>
                <a:buNone/>
                <a:tabLst/>
                <a:defRPr/>
              </a:pPr>
              <a:r>
                <a:rPr kumimoji="0" lang="en-NL" sz="1100" b="0" i="0" u="none" strike="noStrike" kern="1200" cap="none" spc="0" normalizeH="0" baseline="0" noProof="0">
                  <a:ln>
                    <a:noFill/>
                  </a:ln>
                  <a:solidFill>
                    <a:srgbClr val="6F7878"/>
                  </a:solidFill>
                  <a:effectLst/>
                  <a:uLnTx/>
                  <a:uFillTx/>
                  <a:latin typeface="Arial"/>
                  <a:ea typeface="Arial"/>
                  <a:cs typeface="Arial"/>
                  <a:sym typeface="Arial"/>
                </a:rPr>
                <a:t>Source: </a:t>
              </a:r>
              <a:r>
                <a:rPr kumimoji="0" lang="en-NL" sz="1100" b="0" i="0" u="none" strike="noStrike" kern="1200" cap="none" spc="0" normalizeH="0" baseline="30000" noProof="0">
                  <a:ln>
                    <a:noFill/>
                  </a:ln>
                  <a:solidFill>
                    <a:srgbClr val="6F7878"/>
                  </a:solidFill>
                  <a:effectLst/>
                  <a:uLnTx/>
                  <a:uFillTx/>
                  <a:latin typeface="Arial"/>
                  <a:ea typeface="Arial"/>
                  <a:cs typeface="Arial"/>
                  <a:sym typeface="Arial"/>
                </a:rPr>
                <a:t> </a:t>
              </a:r>
              <a:r>
                <a:rPr kumimoji="0" lang="en-NL" sz="1100" b="0" i="0" u="sng" strike="noStrike" kern="1200" cap="none" spc="0" normalizeH="0" baseline="0" noProof="0">
                  <a:ln>
                    <a:noFill/>
                  </a:ln>
                  <a:solidFill>
                    <a:srgbClr val="6F7878"/>
                  </a:solidFill>
                  <a:effectLst/>
                  <a:uLnTx/>
                  <a:uFillTx/>
                  <a:latin typeface="Arial"/>
                  <a:ea typeface="Arial"/>
                  <a:cs typeface="Arial"/>
                  <a:sym typeface="Arial"/>
                  <a:hlinkClick r:id="rId4">
                    <a:extLst>
                      <a:ext uri="{A12FA001-AC4F-418D-AE19-62706E023703}">
                        <ahyp:hlinkClr xmlns:ahyp="http://schemas.microsoft.com/office/drawing/2018/hyperlinkcolor" val="tx"/>
                      </a:ext>
                    </a:extLst>
                  </a:hlinkClick>
                </a:rPr>
                <a:t>How Walmart Automated Supplier Negotiations</a:t>
              </a:r>
              <a:r>
                <a:rPr kumimoji="0" lang="en-NL" sz="1100" b="0" i="0" u="none" strike="noStrike" kern="1200" cap="none" spc="0" normalizeH="0" baseline="0" noProof="0">
                  <a:ln>
                    <a:noFill/>
                  </a:ln>
                  <a:solidFill>
                    <a:srgbClr val="6F7878"/>
                  </a:solidFill>
                  <a:effectLst/>
                  <a:uLnTx/>
                  <a:uFillTx/>
                  <a:latin typeface="Arial"/>
                  <a:ea typeface="Arial"/>
                  <a:cs typeface="Arial"/>
                  <a:sym typeface="Arial"/>
                </a:rPr>
                <a:t>, Harvard Business Review.</a:t>
              </a:r>
              <a:endParaRPr kumimoji="0" sz="1100" b="0" i="0" u="none" strike="noStrike" kern="1200" cap="none" spc="0" normalizeH="0" baseline="0" noProof="0">
                <a:ln>
                  <a:noFill/>
                </a:ln>
                <a:solidFill>
                  <a:srgbClr val="6F7878"/>
                </a:solidFill>
                <a:effectLst/>
                <a:uLnTx/>
                <a:uFillTx/>
                <a:latin typeface="Arial"/>
                <a:ea typeface="Arial"/>
                <a:cs typeface="Arial"/>
                <a:sym typeface="Arial"/>
              </a:endParaRPr>
            </a:p>
          </p:txBody>
        </p:sp>
      </p:grpSp>
      <p:sp>
        <p:nvSpPr>
          <p:cNvPr id="4" name="Title 3">
            <a:extLst>
              <a:ext uri="{FF2B5EF4-FFF2-40B4-BE49-F238E27FC236}">
                <a16:creationId xmlns:a16="http://schemas.microsoft.com/office/drawing/2014/main" id="{44FCC07E-64A9-48AB-6D73-73F01A8F95CA}"/>
              </a:ext>
            </a:extLst>
          </p:cNvPr>
          <p:cNvSpPr>
            <a:spLocks noGrp="1"/>
          </p:cNvSpPr>
          <p:nvPr>
            <p:ph type="title"/>
          </p:nvPr>
        </p:nvSpPr>
        <p:spPr/>
        <p:txBody>
          <a:bodyPr/>
          <a:lstStyle/>
          <a:p>
            <a:r>
              <a:rPr lang="en-US" sz="3200" b="1">
                <a:solidFill>
                  <a:schemeClr val="bg1"/>
                </a:solidFill>
                <a:latin typeface="Arial Black"/>
                <a:cs typeface="Arial Black" panose="020B0604020202020204" pitchFamily="34" charset="0"/>
              </a:rPr>
              <a:t>Walmart </a:t>
            </a:r>
            <a:r>
              <a:rPr lang="en-US">
                <a:latin typeface="Arial"/>
                <a:cs typeface="Arial"/>
              </a:rPr>
              <a:t>|</a:t>
            </a:r>
            <a:r>
              <a:rPr lang="en-US" sz="3200" b="1">
                <a:solidFill>
                  <a:schemeClr val="bg1"/>
                </a:solidFill>
                <a:latin typeface="Arial Black"/>
                <a:cs typeface="Arial Black" panose="020B0604020202020204" pitchFamily="34" charset="0"/>
              </a:rPr>
              <a:t> </a:t>
            </a:r>
            <a:r>
              <a:rPr lang="en-US" sz="3200">
                <a:solidFill>
                  <a:schemeClr val="bg1"/>
                </a:solidFill>
                <a:latin typeface="Arial"/>
                <a:cs typeface="Arial"/>
              </a:rPr>
              <a:t>AI-Powered Negotiations</a:t>
            </a:r>
            <a:br>
              <a:rPr lang="en-US" sz="3200">
                <a:solidFill>
                  <a:schemeClr val="bg1"/>
                </a:solidFill>
                <a:latin typeface="Arial"/>
                <a:cs typeface="Arial"/>
              </a:rPr>
            </a:br>
            <a:endParaRPr lang="en-US"/>
          </a:p>
        </p:txBody>
      </p:sp>
    </p:spTree>
    <p:extLst>
      <p:ext uri="{BB962C8B-B14F-4D97-AF65-F5344CB8AC3E}">
        <p14:creationId xmlns:p14="http://schemas.microsoft.com/office/powerpoint/2010/main" val="262592254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51340191-D528-BBA5-F12C-A0F16AD98648}"/>
              </a:ext>
            </a:extLst>
          </p:cNvPr>
          <p:cNvGrpSpPr/>
          <p:nvPr/>
        </p:nvGrpSpPr>
        <p:grpSpPr>
          <a:xfrm>
            <a:off x="469200" y="1844298"/>
            <a:ext cx="11268775" cy="4523916"/>
            <a:chOff x="469200" y="1844298"/>
            <a:chExt cx="11268775" cy="4523916"/>
          </a:xfrm>
        </p:grpSpPr>
        <p:sp>
          <p:nvSpPr>
            <p:cNvPr id="5" name="Google Shape;428;p3">
              <a:extLst>
                <a:ext uri="{FF2B5EF4-FFF2-40B4-BE49-F238E27FC236}">
                  <a16:creationId xmlns:a16="http://schemas.microsoft.com/office/drawing/2014/main" id="{022BC30B-BCE9-3FC1-53B9-D15CB001E861}"/>
                </a:ext>
              </a:extLst>
            </p:cNvPr>
            <p:cNvSpPr txBox="1"/>
            <p:nvPr/>
          </p:nvSpPr>
          <p:spPr>
            <a:xfrm>
              <a:off x="4494509" y="2026494"/>
              <a:ext cx="7243466" cy="3908762"/>
            </a:xfrm>
            <a:prstGeom prst="rect">
              <a:avLst/>
            </a:prstGeom>
            <a:solidFill>
              <a:srgbClr val="F4F4F4"/>
            </a:solidFill>
            <a:ln>
              <a:noFill/>
            </a:ln>
          </p:spPr>
          <p:txBody>
            <a:bodyPr spcFirstLastPara="1" wrap="square" lIns="182880" tIns="182880" rIns="182880" bIns="182880" anchor="t" anchorCtr="0">
              <a:spAutoFit/>
            </a:bodyPr>
            <a:lstStyle>
              <a:defPPr>
                <a:defRPr lang="en-US"/>
              </a:defPPr>
              <a:lvl1pPr marR="0" lvl="0">
                <a:lnSpc>
                  <a:spcPct val="100000"/>
                </a:lnSpc>
                <a:spcBef>
                  <a:spcPts val="0"/>
                </a:spcBef>
                <a:spcAft>
                  <a:spcPts val="1200"/>
                </a:spcAft>
                <a:buClr>
                  <a:srgbClr val="000000"/>
                </a:buClr>
                <a:buSzPts val="2400"/>
                <a:defRPr sz="2000" b="0" i="0" u="none" strike="noStrike" cap="none">
                  <a:latin typeface="Arial"/>
                  <a:ea typeface="Arial"/>
                  <a:cs typeface="Arial"/>
                </a:defRPr>
              </a:lvl1pPr>
            </a:lstStyle>
            <a:p>
              <a:pPr marL="0" marR="0" lvl="0" indent="0" algn="l" defTabSz="457200" rtl="0" eaLnBrk="1" fontAlgn="auto" latinLnBrk="0" hangingPunct="1">
                <a:lnSpc>
                  <a:spcPct val="100000"/>
                </a:lnSpc>
                <a:spcBef>
                  <a:spcPts val="0"/>
                </a:spcBef>
                <a:spcAft>
                  <a:spcPts val="1200"/>
                </a:spcAft>
                <a:buClr>
                  <a:srgbClr val="000000"/>
                </a:buClr>
                <a:buSzPts val="2400"/>
                <a:buFontTx/>
                <a:buNone/>
                <a:tabLst/>
                <a:defRPr/>
              </a:pPr>
              <a:r>
                <a:rPr kumimoji="0" lang="en-NL" sz="2000" b="0" i="0" u="none" strike="noStrike" kern="1200" cap="none" spc="0" normalizeH="0" baseline="0" noProof="0">
                  <a:ln>
                    <a:noFill/>
                  </a:ln>
                  <a:solidFill>
                    <a:prstClr val="black"/>
                  </a:solidFill>
                  <a:effectLst/>
                  <a:uLnTx/>
                  <a:uFillTx/>
                  <a:latin typeface="Arial"/>
                  <a:cs typeface="Arial"/>
                  <a:sym typeface="Arial"/>
                </a:rPr>
                <a:t>Italy-based </a:t>
              </a:r>
              <a:r>
                <a:rPr kumimoji="0" lang="en-NL" sz="2000" b="0" i="0" u="none" strike="noStrike" kern="1200" cap="none" spc="0" normalizeH="0" baseline="0" noProof="0" err="1">
                  <a:ln>
                    <a:noFill/>
                  </a:ln>
                  <a:solidFill>
                    <a:prstClr val="black"/>
                  </a:solidFill>
                  <a:effectLst/>
                  <a:uLnTx/>
                  <a:uFillTx/>
                  <a:latin typeface="Arial"/>
                  <a:cs typeface="Arial"/>
                  <a:sym typeface="Arial"/>
                </a:rPr>
                <a:t>iProd</a:t>
              </a:r>
              <a:r>
                <a:rPr kumimoji="0" lang="en-NL" sz="2000" b="0" i="0" u="none" strike="noStrike" kern="1200" cap="none" spc="0" normalizeH="0" baseline="0" noProof="0">
                  <a:ln>
                    <a:noFill/>
                  </a:ln>
                  <a:solidFill>
                    <a:prstClr val="black"/>
                  </a:solidFill>
                  <a:effectLst/>
                  <a:uLnTx/>
                  <a:uFillTx/>
                  <a:latin typeface="Arial"/>
                  <a:cs typeface="Arial"/>
                  <a:sym typeface="Arial"/>
                </a:rPr>
                <a:t> created </a:t>
              </a:r>
              <a:r>
                <a:rPr kumimoji="0" lang="en-NL" sz="2000" b="0" i="0" u="none" strike="noStrike" kern="1200" cap="none" spc="0" normalizeH="0" baseline="0" noProof="0" err="1">
                  <a:ln>
                    <a:noFill/>
                  </a:ln>
                  <a:solidFill>
                    <a:prstClr val="black"/>
                  </a:solidFill>
                  <a:effectLst/>
                  <a:uLnTx/>
                  <a:uFillTx/>
                  <a:latin typeface="Arial"/>
                  <a:cs typeface="Arial"/>
                  <a:sym typeface="Arial"/>
                </a:rPr>
                <a:t>iProdMOP</a:t>
              </a:r>
              <a:r>
                <a:rPr kumimoji="0" lang="en-US" sz="2000" b="0" i="0" u="none" strike="noStrike" kern="1200" cap="none" spc="0" normalizeH="0" baseline="0" noProof="0">
                  <a:ln>
                    <a:noFill/>
                  </a:ln>
                  <a:solidFill>
                    <a:prstClr val="black"/>
                  </a:solidFill>
                  <a:effectLst/>
                  <a:uLnTx/>
                  <a:uFillTx/>
                  <a:latin typeface="Arial"/>
                  <a:cs typeface="Arial"/>
                  <a:sym typeface="Arial"/>
                </a:rPr>
                <a:t>,</a:t>
              </a:r>
              <a:r>
                <a:rPr kumimoji="0" lang="en-NL" sz="2000" b="0" i="0" u="none" strike="noStrike" kern="1200" cap="none" spc="0" normalizeH="0" baseline="0" noProof="0">
                  <a:ln>
                    <a:noFill/>
                  </a:ln>
                  <a:solidFill>
                    <a:prstClr val="black"/>
                  </a:solidFill>
                  <a:effectLst/>
                  <a:uLnTx/>
                  <a:uFillTx/>
                  <a:latin typeface="Arial"/>
                  <a:cs typeface="Arial"/>
                  <a:sym typeface="Arial"/>
                </a:rPr>
                <a:t> the first platform that can accommodate the requests of machine customers located in a manufacturing environment.</a:t>
              </a:r>
            </a:p>
            <a:p>
              <a:pPr marL="0" marR="0" lvl="0" indent="0" algn="l" defTabSz="457200" rtl="0" eaLnBrk="1" fontAlgn="auto" latinLnBrk="0" hangingPunct="1">
                <a:lnSpc>
                  <a:spcPct val="100000"/>
                </a:lnSpc>
                <a:spcBef>
                  <a:spcPts val="0"/>
                </a:spcBef>
                <a:spcAft>
                  <a:spcPts val="0"/>
                </a:spcAft>
                <a:buClr>
                  <a:srgbClr val="000000"/>
                </a:buClr>
                <a:buSzPts val="2400"/>
                <a:buFontTx/>
                <a:buNone/>
                <a:tabLst/>
                <a:defRPr/>
              </a:pPr>
              <a:r>
                <a:rPr kumimoji="0" lang="en-NL" sz="2000" b="0" i="0" u="none" strike="noStrike" kern="1200" cap="none" spc="0" normalizeH="0" baseline="0" noProof="0">
                  <a:ln>
                    <a:noFill/>
                  </a:ln>
                  <a:solidFill>
                    <a:prstClr val="black"/>
                  </a:solidFill>
                  <a:effectLst/>
                  <a:uLnTx/>
                  <a:uFillTx/>
                  <a:latin typeface="Arial"/>
                  <a:cs typeface="Arial"/>
                  <a:sym typeface="Arial"/>
                </a:rPr>
                <a:t>The platform allows the machine to automatically purchase what it needs from its manufacturer or the </a:t>
              </a:r>
              <a:r>
                <a:rPr kumimoji="0" lang="en-NL" sz="2000" b="0" i="0" u="none" strike="noStrike" kern="1200" cap="none" spc="0" normalizeH="0" baseline="0" noProof="0" err="1">
                  <a:ln>
                    <a:noFill/>
                  </a:ln>
                  <a:solidFill>
                    <a:prstClr val="black"/>
                  </a:solidFill>
                  <a:effectLst/>
                  <a:uLnTx/>
                  <a:uFillTx/>
                  <a:latin typeface="Arial"/>
                  <a:cs typeface="Arial"/>
                  <a:sym typeface="Arial"/>
                </a:rPr>
                <a:t>iProd</a:t>
              </a:r>
              <a:r>
                <a:rPr kumimoji="0" lang="en-NL" sz="2000" b="0" i="0" u="none" strike="noStrike" kern="1200" cap="none" spc="0" normalizeH="0" baseline="0" noProof="0">
                  <a:ln>
                    <a:noFill/>
                  </a:ln>
                  <a:solidFill>
                    <a:prstClr val="black"/>
                  </a:solidFill>
                  <a:effectLst/>
                  <a:uLnTx/>
                  <a:uFillTx/>
                  <a:latin typeface="Arial"/>
                  <a:cs typeface="Arial"/>
                  <a:sym typeface="Arial"/>
                </a:rPr>
                <a:t> IOT Marketplace. Purchases are based on the production plans assigned to the asset and controlled by the </a:t>
              </a:r>
              <a:r>
                <a:rPr kumimoji="0" lang="en-NL" sz="2000" b="0" i="0" u="none" strike="noStrike" kern="1200" cap="none" spc="0" normalizeH="0" baseline="0" noProof="0" err="1">
                  <a:ln>
                    <a:noFill/>
                  </a:ln>
                  <a:solidFill>
                    <a:prstClr val="black"/>
                  </a:solidFill>
                  <a:effectLst/>
                  <a:uLnTx/>
                  <a:uFillTx/>
                  <a:latin typeface="Arial"/>
                  <a:cs typeface="Arial"/>
                  <a:sym typeface="Arial"/>
                </a:rPr>
                <a:t>iProd</a:t>
              </a:r>
              <a:r>
                <a:rPr kumimoji="0" lang="en-NL" sz="2000" b="0" i="0" u="none" strike="noStrike" kern="1200" cap="none" spc="0" normalizeH="0" baseline="0" noProof="0">
                  <a:ln>
                    <a:noFill/>
                  </a:ln>
                  <a:solidFill>
                    <a:prstClr val="black"/>
                  </a:solidFill>
                  <a:effectLst/>
                  <a:uLnTx/>
                  <a:uFillTx/>
                  <a:latin typeface="Arial"/>
                  <a:cs typeface="Arial"/>
                  <a:sym typeface="Arial"/>
                </a:rPr>
                <a:t> platform when it is equipped with an electronic system, such as a computerized numerical control (CNC), programmable logic controllers (PLCs</a:t>
              </a:r>
              <a:r>
                <a:rPr lang="en-NL">
                  <a:solidFill>
                    <a:prstClr val="black"/>
                  </a:solidFill>
                  <a:sym typeface="Arial"/>
                </a:rPr>
                <a:t>)</a:t>
              </a:r>
              <a:r>
                <a:rPr kumimoji="0" lang="en-NL" sz="2000" b="0" i="0" u="none" strike="noStrike" kern="1200" cap="none" spc="0" normalizeH="0" baseline="0" noProof="0">
                  <a:ln>
                    <a:noFill/>
                  </a:ln>
                  <a:solidFill>
                    <a:prstClr val="black"/>
                  </a:solidFill>
                  <a:effectLst/>
                  <a:uLnTx/>
                  <a:uFillTx/>
                  <a:latin typeface="Arial"/>
                  <a:cs typeface="Arial"/>
                  <a:sym typeface="Arial"/>
                </a:rPr>
                <a:t> or digital sensors, and interconnected to the IoT tablet. </a:t>
              </a:r>
              <a:endParaRPr kumimoji="0" lang="en-NL" sz="2000" b="0" i="0" u="none" strike="noStrike" kern="1200" cap="none" spc="0" normalizeH="0" baseline="0" noProof="0">
                <a:ln>
                  <a:noFill/>
                </a:ln>
                <a:solidFill>
                  <a:prstClr val="black"/>
                </a:solidFill>
                <a:effectLst/>
                <a:uLnTx/>
                <a:uFillTx/>
                <a:latin typeface="Arial"/>
                <a:cs typeface="Arial"/>
              </a:endParaRPr>
            </a:p>
          </p:txBody>
        </p:sp>
        <p:sp>
          <p:nvSpPr>
            <p:cNvPr id="12" name="Google Shape;431;p3">
              <a:extLst>
                <a:ext uri="{FF2B5EF4-FFF2-40B4-BE49-F238E27FC236}">
                  <a16:creationId xmlns:a16="http://schemas.microsoft.com/office/drawing/2014/main" id="{FA63F84B-1246-D43A-758A-D047BE1C3BE4}"/>
                </a:ext>
              </a:extLst>
            </p:cNvPr>
            <p:cNvSpPr txBox="1"/>
            <p:nvPr/>
          </p:nvSpPr>
          <p:spPr>
            <a:xfrm>
              <a:off x="469200" y="6106644"/>
              <a:ext cx="5415265" cy="261570"/>
            </a:xfrm>
            <a:prstGeom prst="rect">
              <a:avLst/>
            </a:prstGeom>
            <a:noFill/>
            <a:ln>
              <a:noFill/>
            </a:ln>
          </p:spPr>
          <p:txBody>
            <a:bodyPr spcFirstLastPara="1" wrap="square" lIns="0" tIns="45700" rIns="91425" bIns="45700" anchor="t" anchorCtr="0">
              <a:spAutoFit/>
            </a:bodyPr>
            <a:lstStyle/>
            <a:p>
              <a:pPr>
                <a:buClr>
                  <a:srgbClr val="000000"/>
                </a:buClr>
                <a:buSzPts val="1100"/>
                <a:defRPr/>
              </a:pPr>
              <a:r>
                <a:rPr kumimoji="0" lang="en-NL" sz="1100" b="0" i="0" u="none" strike="noStrike" kern="1200" cap="none" spc="0" normalizeH="0" baseline="0" noProof="0">
                  <a:ln>
                    <a:noFill/>
                  </a:ln>
                  <a:solidFill>
                    <a:srgbClr val="6F7878"/>
                  </a:solidFill>
                  <a:effectLst/>
                  <a:uLnTx/>
                  <a:uFillTx/>
                  <a:latin typeface="Arial"/>
                  <a:ea typeface="Arial"/>
                  <a:cs typeface="Arial"/>
                  <a:sym typeface="Arial"/>
                </a:rPr>
                <a:t>Source:</a:t>
              </a:r>
              <a:r>
                <a:rPr lang="en-NL" sz="1100" baseline="30000">
                  <a:solidFill>
                    <a:srgbClr val="6F7878"/>
                  </a:solidFill>
                  <a:latin typeface="Arial"/>
                  <a:ea typeface="Arial"/>
                  <a:cs typeface="Arial"/>
                  <a:sym typeface="Arial"/>
                </a:rPr>
                <a:t> </a:t>
              </a:r>
              <a:r>
                <a:rPr lang="en-NL" sz="1100" u="sng">
                  <a:solidFill>
                    <a:srgbClr val="6F7878"/>
                  </a:solidFill>
                  <a:latin typeface="Arial"/>
                  <a:ea typeface="Arial"/>
                  <a:cs typeface="Arial"/>
                  <a:sym typeface="Arial"/>
                  <a:hlinkClick r:id="rId3"/>
                </a:rPr>
                <a:t>iProd Manufacturing Companies,</a:t>
              </a:r>
              <a:r>
                <a:rPr lang="en-NL" sz="1100" u="sng">
                  <a:solidFill>
                    <a:srgbClr val="6F7878"/>
                  </a:solidFill>
                  <a:latin typeface="Arial"/>
                  <a:ea typeface="Arial"/>
                  <a:cs typeface="Arial"/>
                  <a:sym typeface="Arial"/>
                </a:rPr>
                <a:t> </a:t>
              </a:r>
              <a:r>
                <a:rPr lang="en-NL" sz="1100" u="sng" err="1">
                  <a:solidFill>
                    <a:srgbClr val="6F7878"/>
                  </a:solidFill>
                  <a:latin typeface="Arial"/>
                  <a:ea typeface="Arial"/>
                  <a:cs typeface="Arial"/>
                  <a:sym typeface="Arial"/>
                </a:rPr>
                <a:t>iProd</a:t>
              </a:r>
              <a:r>
                <a:rPr lang="en-NL" sz="1100" u="sng">
                  <a:solidFill>
                    <a:srgbClr val="6F7878"/>
                  </a:solidFill>
                  <a:latin typeface="Arial"/>
                  <a:ea typeface="Arial"/>
                  <a:cs typeface="Arial"/>
                  <a:sym typeface="Arial"/>
                </a:rPr>
                <a:t>.</a:t>
              </a:r>
              <a:endParaRPr lang="en-NL" sz="1100" b="0" i="0" u="sng" strike="noStrike" kern="1200" cap="none" spc="0" normalizeH="0" baseline="0" noProof="0">
                <a:ln>
                  <a:noFill/>
                </a:ln>
                <a:solidFill>
                  <a:srgbClr val="6F7878"/>
                </a:solidFill>
                <a:effectLst/>
                <a:uLnTx/>
                <a:uFillTx/>
                <a:latin typeface="Arial"/>
                <a:ea typeface="Arial"/>
                <a:cs typeface="Arial"/>
              </a:endParaRPr>
            </a:p>
          </p:txBody>
        </p:sp>
        <p:pic>
          <p:nvPicPr>
            <p:cNvPr id="2" name="Picture 1">
              <a:extLst>
                <a:ext uri="{FF2B5EF4-FFF2-40B4-BE49-F238E27FC236}">
                  <a16:creationId xmlns:a16="http://schemas.microsoft.com/office/drawing/2014/main" id="{393B8C1C-CEC2-EA04-537F-CA7CD8BC3336}"/>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t="-9390"/>
            <a:stretch/>
          </p:blipFill>
          <p:spPr>
            <a:xfrm>
              <a:off x="481392" y="1844298"/>
              <a:ext cx="3657600" cy="3657600"/>
            </a:xfrm>
            <a:prstGeom prst="rect">
              <a:avLst/>
            </a:prstGeom>
            <a:ln>
              <a:solidFill>
                <a:srgbClr val="D3D3D3"/>
              </a:solidFill>
            </a:ln>
          </p:spPr>
        </p:pic>
      </p:grpSp>
      <p:sp>
        <p:nvSpPr>
          <p:cNvPr id="4" name="Title 3">
            <a:extLst>
              <a:ext uri="{FF2B5EF4-FFF2-40B4-BE49-F238E27FC236}">
                <a16:creationId xmlns:a16="http://schemas.microsoft.com/office/drawing/2014/main" id="{792910CD-F758-EF79-67AA-0AB3BA9CA4B4}"/>
              </a:ext>
            </a:extLst>
          </p:cNvPr>
          <p:cNvSpPr>
            <a:spLocks noGrp="1"/>
          </p:cNvSpPr>
          <p:nvPr>
            <p:ph type="title"/>
          </p:nvPr>
        </p:nvSpPr>
        <p:spPr/>
        <p:txBody>
          <a:bodyPr/>
          <a:lstStyle/>
          <a:p>
            <a:r>
              <a:rPr lang="en-US" sz="3200" b="1" err="1">
                <a:solidFill>
                  <a:schemeClr val="bg1"/>
                </a:solidFill>
                <a:latin typeface="Arial Black" panose="020B0604020202020204" pitchFamily="34" charset="0"/>
                <a:cs typeface="Arial Black" panose="020B0604020202020204" pitchFamily="34" charset="0"/>
              </a:rPr>
              <a:t>iProd</a:t>
            </a:r>
            <a:r>
              <a:rPr lang="en-US" sz="3200" b="1">
                <a:solidFill>
                  <a:schemeClr val="bg1"/>
                </a:solidFill>
                <a:latin typeface="Arial Black" panose="020B0604020202020204" pitchFamily="34" charset="0"/>
                <a:cs typeface="Arial Black" panose="020B0604020202020204" pitchFamily="34" charset="0"/>
              </a:rPr>
              <a:t> </a:t>
            </a:r>
            <a:r>
              <a:rPr lang="en-US">
                <a:latin typeface="Arial" panose="020B0604020202020204" pitchFamily="34" charset="0"/>
                <a:cs typeface="Arial" panose="020B0604020202020204" pitchFamily="34" charset="0"/>
                <a:sym typeface="Wingdings" pitchFamily="2" charset="2"/>
              </a:rPr>
              <a:t>|</a:t>
            </a:r>
            <a:r>
              <a:rPr lang="en-US" sz="3200" b="1">
                <a:solidFill>
                  <a:schemeClr val="bg1"/>
                </a:solidFill>
                <a:latin typeface="Arial Black" panose="020B0604020202020204" pitchFamily="34" charset="0"/>
                <a:cs typeface="Arial Black" panose="020B0604020202020204" pitchFamily="34" charset="0"/>
              </a:rPr>
              <a:t> </a:t>
            </a:r>
            <a:r>
              <a:rPr lang="en-US" sz="3200">
                <a:solidFill>
                  <a:schemeClr val="bg1"/>
                </a:solidFill>
                <a:latin typeface="Arial" panose="020B0604020202020204" pitchFamily="34" charset="0"/>
                <a:cs typeface="Arial" panose="020B0604020202020204" pitchFamily="34" charset="0"/>
              </a:rPr>
              <a:t>B2B Machine Customer Platform</a:t>
            </a:r>
            <a:endParaRPr lang="en-US"/>
          </a:p>
        </p:txBody>
      </p:sp>
    </p:spTree>
    <p:extLst>
      <p:ext uri="{BB962C8B-B14F-4D97-AF65-F5344CB8AC3E}">
        <p14:creationId xmlns:p14="http://schemas.microsoft.com/office/powerpoint/2010/main" val="371875583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958709F-E2AF-9ADC-2196-D725B19149FC}"/>
              </a:ext>
            </a:extLst>
          </p:cNvPr>
          <p:cNvSpPr>
            <a:spLocks noGrp="1"/>
          </p:cNvSpPr>
          <p:nvPr>
            <p:ph type="body" sz="quarter" idx="10"/>
          </p:nvPr>
        </p:nvSpPr>
        <p:spPr>
          <a:xfrm>
            <a:off x="458788" y="296486"/>
            <a:ext cx="9571037" cy="276999"/>
          </a:xfrm>
        </p:spPr>
        <p:txBody>
          <a:bodyPr/>
          <a:lstStyle/>
          <a:p>
            <a:r>
              <a:rPr lang="en-US"/>
              <a:t>Machine Customers</a:t>
            </a:r>
          </a:p>
        </p:txBody>
      </p:sp>
      <p:sp>
        <p:nvSpPr>
          <p:cNvPr id="2" name="TextBox 1">
            <a:extLst>
              <a:ext uri="{FF2B5EF4-FFF2-40B4-BE49-F238E27FC236}">
                <a16:creationId xmlns:a16="http://schemas.microsoft.com/office/drawing/2014/main" id="{FB8659EC-6BFA-71F6-1DB6-47080830CBAD}"/>
              </a:ext>
            </a:extLst>
          </p:cNvPr>
          <p:cNvSpPr txBox="1"/>
          <p:nvPr/>
        </p:nvSpPr>
        <p:spPr>
          <a:xfrm>
            <a:off x="457200" y="1684568"/>
            <a:ext cx="11283948" cy="3488863"/>
          </a:xfrm>
          <a:prstGeom prst="rect">
            <a:avLst/>
          </a:prstGeom>
          <a:noFill/>
        </p:spPr>
        <p:txBody>
          <a:bodyPr wrap="square" lIns="0" tIns="45720" rIns="457200" bIns="45720" numCol="2" spcCol="457200" anchor="ctr" anchorCtr="0">
            <a:noAutofit/>
          </a:bodyPr>
          <a:lstStyle/>
          <a:p>
            <a:pPr marL="228600" marR="0" lvl="0" indent="-228600" algn="l" defTabSz="457200" rtl="0" eaLnBrk="1" fontAlgn="auto" latinLnBrk="0" hangingPunct="1">
              <a:lnSpc>
                <a:spcPct val="100000"/>
              </a:lnSpc>
              <a:spcBef>
                <a:spcPts val="0"/>
              </a:spcBef>
              <a:spcAft>
                <a:spcPts val="1200"/>
              </a:spcAft>
              <a:buClrTx/>
              <a:buSzPct val="100000"/>
              <a:buFont typeface="Arial" panose="020B0604020202020204" pitchFamily="34" charset="0"/>
              <a:buChar char="•"/>
              <a:tabLst/>
              <a:defRPr/>
            </a:pPr>
            <a:r>
              <a:rPr kumimoji="0" lang="en-NL" sz="2000" b="0" i="0" u="none" strike="noStrike" kern="1200" cap="none" spc="0" normalizeH="0" baseline="0" noProof="0">
                <a:ln>
                  <a:noFill/>
                </a:ln>
                <a:solidFill>
                  <a:prstClr val="black"/>
                </a:solidFill>
                <a:effectLst/>
                <a:uLnTx/>
                <a:uFillTx/>
                <a:latin typeface="Arial" panose="020B0604020202020204"/>
                <a:ea typeface="+mn-ea"/>
                <a:cs typeface="+mn-cs"/>
              </a:rPr>
              <a:t>Create a </a:t>
            </a:r>
            <a:r>
              <a:rPr kumimoji="0" lang="en-NL" sz="2000" b="1" i="0" u="none" strike="noStrike" kern="1200" cap="none" spc="0" normalizeH="0" baseline="0" noProof="0">
                <a:ln>
                  <a:noFill/>
                </a:ln>
                <a:solidFill>
                  <a:prstClr val="black"/>
                </a:solidFill>
                <a:effectLst/>
                <a:uLnTx/>
                <a:uFillTx/>
                <a:latin typeface="Arial" panose="020B0604020202020204"/>
                <a:ea typeface="+mn-ea"/>
                <a:cs typeface="+mn-cs"/>
              </a:rPr>
              <a:t>machine customer investigation team</a:t>
            </a:r>
            <a:r>
              <a:rPr kumimoji="0" lang="en-NL" sz="2000" b="0" i="0" u="none" strike="noStrike" kern="1200" cap="none" spc="0" normalizeH="0" baseline="0" noProof="0">
                <a:ln>
                  <a:noFill/>
                </a:ln>
                <a:solidFill>
                  <a:prstClr val="black"/>
                </a:solidFill>
                <a:effectLst/>
                <a:uLnTx/>
                <a:uFillTx/>
                <a:latin typeface="Arial" panose="020B0604020202020204"/>
                <a:ea typeface="+mn-ea"/>
                <a:cs typeface="+mn-cs"/>
              </a:rPr>
              <a:t>. Enlist senior representatives from strategy, IT, product development, sales and service. </a:t>
            </a:r>
            <a:endParaRPr kumimoji="0" lang="en-US" sz="2000" b="0" i="0" u="none" strike="noStrike" kern="1200" cap="none" spc="0" normalizeH="0" baseline="0" noProof="0">
              <a:ln>
                <a:noFill/>
              </a:ln>
              <a:solidFill>
                <a:prstClr val="black"/>
              </a:solidFill>
              <a:effectLst/>
              <a:uLnTx/>
              <a:uFillTx/>
              <a:latin typeface="Arial" panose="020B0604020202020204"/>
              <a:ea typeface="+mn-ea"/>
              <a:cs typeface="+mn-cs"/>
            </a:endParaRPr>
          </a:p>
          <a:p>
            <a:pPr marL="228600" indent="-228600">
              <a:spcAft>
                <a:spcPts val="1200"/>
              </a:spcAft>
              <a:buSzPct val="100000"/>
              <a:buFont typeface="Arial" panose="020B0604020202020204" pitchFamily="34" charset="0"/>
              <a:buChar char="•"/>
              <a:defRPr/>
            </a:pPr>
            <a:r>
              <a:rPr kumimoji="0" lang="en-NL" sz="2000" b="0" i="0" u="none" strike="noStrike" kern="1200" cap="none" spc="0" normalizeH="0" baseline="0" noProof="0">
                <a:ln>
                  <a:noFill/>
                </a:ln>
                <a:solidFill>
                  <a:prstClr val="black"/>
                </a:solidFill>
                <a:effectLst/>
                <a:uLnTx/>
                <a:uFillTx/>
                <a:latin typeface="Arial" panose="020B0604020202020204"/>
                <a:ea typeface="+mn-ea"/>
                <a:cs typeface="+mn-cs"/>
              </a:rPr>
              <a:t>Create</a:t>
            </a:r>
            <a:r>
              <a:rPr lang="en-NL" sz="2000">
                <a:solidFill>
                  <a:prstClr val="black"/>
                </a:solidFill>
                <a:latin typeface="Arial" panose="020B0604020202020204"/>
              </a:rPr>
              <a:t> one</a:t>
            </a:r>
            <a:r>
              <a:rPr kumimoji="0" lang="en-NL" sz="2000" b="0" i="0" u="none" strike="noStrike" kern="1200" cap="none" spc="0" normalizeH="0" baseline="0" noProof="0">
                <a:ln>
                  <a:noFill/>
                </a:ln>
                <a:solidFill>
                  <a:prstClr val="black"/>
                </a:solidFill>
                <a:effectLst/>
                <a:uLnTx/>
                <a:uFillTx/>
                <a:latin typeface="Arial" panose="020B0604020202020204"/>
                <a:ea typeface="+mn-ea"/>
                <a:cs typeface="+mn-cs"/>
              </a:rPr>
              <a:t> to</a:t>
            </a:r>
            <a:r>
              <a:rPr lang="en-NL" sz="2000">
                <a:solidFill>
                  <a:prstClr val="black"/>
                </a:solidFill>
                <a:latin typeface="Arial" panose="020B0604020202020204"/>
              </a:rPr>
              <a:t> three</a:t>
            </a:r>
            <a:r>
              <a:rPr kumimoji="0" lang="en-NL" sz="2000" b="0" i="0" u="none" strike="noStrike" kern="1200" cap="none" spc="0" normalizeH="0" baseline="0" noProof="0">
                <a:ln>
                  <a:noFill/>
                </a:ln>
                <a:solidFill>
                  <a:prstClr val="black"/>
                </a:solidFill>
                <a:effectLst/>
                <a:uLnTx/>
                <a:uFillTx/>
                <a:latin typeface="Arial" panose="020B0604020202020204"/>
                <a:ea typeface="+mn-ea"/>
                <a:cs typeface="+mn-cs"/>
              </a:rPr>
              <a:t> scenarios that </a:t>
            </a:r>
            <a:r>
              <a:rPr kumimoji="0" lang="en-NL" sz="2000" b="1" i="0" u="none" strike="noStrike" kern="1200" cap="none" spc="0" normalizeH="0" baseline="0" noProof="0">
                <a:ln>
                  <a:noFill/>
                </a:ln>
                <a:solidFill>
                  <a:prstClr val="black"/>
                </a:solidFill>
                <a:effectLst/>
                <a:uLnTx/>
                <a:uFillTx/>
                <a:latin typeface="Arial" panose="020B0604020202020204"/>
                <a:ea typeface="+mn-ea"/>
                <a:cs typeface="+mn-cs"/>
              </a:rPr>
              <a:t>explore the market opportunities</a:t>
            </a:r>
            <a:r>
              <a:rPr kumimoji="0" lang="en-NL" sz="2000" b="0" i="0" u="none" strike="noStrike" kern="1200" cap="none" spc="0" normalizeH="0" baseline="0" noProof="0">
                <a:ln>
                  <a:noFill/>
                </a:ln>
                <a:solidFill>
                  <a:prstClr val="black"/>
                </a:solidFill>
                <a:effectLst/>
                <a:uLnTx/>
                <a:uFillTx/>
                <a:latin typeface="Arial" panose="020B0604020202020204"/>
                <a:ea typeface="+mn-ea"/>
                <a:cs typeface="+mn-cs"/>
              </a:rPr>
              <a:t>.</a:t>
            </a:r>
            <a:endParaRPr kumimoji="0" lang="en-NL" sz="2000" b="0" i="0" u="none" strike="noStrike" kern="1200" cap="none" spc="0" normalizeH="0" baseline="0" noProof="0">
              <a:ln>
                <a:noFill/>
              </a:ln>
              <a:solidFill>
                <a:prstClr val="black"/>
              </a:solidFill>
              <a:effectLst/>
              <a:uLnTx/>
              <a:uFillTx/>
              <a:latin typeface="Arial" panose="020B0604020202020204"/>
              <a:ea typeface="+mn-ea"/>
              <a:cs typeface="Arial"/>
            </a:endParaRPr>
          </a:p>
          <a:p>
            <a:pPr marL="228600" marR="0" lvl="0" indent="-228600" algn="l" defTabSz="457200" rtl="0" eaLnBrk="1" fontAlgn="auto" latinLnBrk="0" hangingPunct="1">
              <a:lnSpc>
                <a:spcPct val="100000"/>
              </a:lnSpc>
              <a:spcBef>
                <a:spcPts val="0"/>
              </a:spcBef>
              <a:spcAft>
                <a:spcPts val="1200"/>
              </a:spcAft>
              <a:buClrTx/>
              <a:buSzPct val="100000"/>
              <a:buFont typeface="Arial" panose="020B0604020202020204" pitchFamily="34" charset="0"/>
              <a:buChar char="•"/>
              <a:tabLst/>
              <a:defRPr/>
            </a:pPr>
            <a:r>
              <a:rPr kumimoji="0" lang="en-NL" sz="2000" b="1" i="0" u="none" strike="noStrike" kern="1200" cap="none" spc="0" normalizeH="0" baseline="0" noProof="0">
                <a:ln>
                  <a:noFill/>
                </a:ln>
                <a:solidFill>
                  <a:prstClr val="black"/>
                </a:solidFill>
                <a:effectLst/>
                <a:uLnTx/>
                <a:uFillTx/>
                <a:latin typeface="Arial" panose="020B0604020202020204"/>
                <a:ea typeface="+mn-ea"/>
                <a:cs typeface="+mn-cs"/>
              </a:rPr>
              <a:t>Prototype, market-test and evolve machine customers using a lean startup approach</a:t>
            </a:r>
            <a:r>
              <a:rPr kumimoji="0" lang="en-NL" sz="2000" b="0" i="0" u="none" strike="noStrike" kern="1200" cap="none" spc="0" normalizeH="0" baseline="0" noProof="0">
                <a:ln>
                  <a:noFill/>
                </a:ln>
                <a:solidFill>
                  <a:prstClr val="black"/>
                </a:solidFill>
                <a:effectLst/>
                <a:uLnTx/>
                <a:uFillTx/>
                <a:latin typeface="Arial" panose="020B0604020202020204"/>
                <a:ea typeface="+mn-ea"/>
                <a:cs typeface="+mn-cs"/>
              </a:rPr>
              <a:t>, if the position of your company in its industry makes that an option.</a:t>
            </a:r>
            <a:endParaRPr kumimoji="0" lang="en-NL" sz="2000" b="0" i="0" u="none" strike="noStrike" kern="1200" cap="none" spc="0" normalizeH="0" baseline="0" noProof="0">
              <a:ln>
                <a:noFill/>
              </a:ln>
              <a:solidFill>
                <a:prstClr val="black"/>
              </a:solidFill>
              <a:effectLst/>
              <a:uLnTx/>
              <a:uFillTx/>
              <a:latin typeface="Arial" panose="020B0604020202020204"/>
              <a:ea typeface="+mn-ea"/>
              <a:cs typeface="Arial"/>
            </a:endParaRPr>
          </a:p>
          <a:p>
            <a:pPr marL="228600" marR="0" lvl="0" indent="-228600" algn="l" defTabSz="457200" rtl="0" eaLnBrk="1" fontAlgn="auto" latinLnBrk="0" hangingPunct="1">
              <a:lnSpc>
                <a:spcPct val="100000"/>
              </a:lnSpc>
              <a:spcBef>
                <a:spcPts val="0"/>
              </a:spcBef>
              <a:spcAft>
                <a:spcPts val="1200"/>
              </a:spcAft>
              <a:buClrTx/>
              <a:buSzPct val="100000"/>
              <a:buFont typeface="Arial" panose="020B0604020202020204" pitchFamily="34" charset="0"/>
              <a:buChar char="•"/>
              <a:tabLst/>
              <a:defRPr/>
            </a:pPr>
            <a:r>
              <a:rPr kumimoji="0" lang="en-NL" sz="2000" b="1" i="0" u="none" strike="noStrike" kern="1200" cap="none" spc="0" normalizeH="0" baseline="0" noProof="0">
                <a:ln>
                  <a:noFill/>
                </a:ln>
                <a:solidFill>
                  <a:prstClr val="black"/>
                </a:solidFill>
                <a:effectLst/>
                <a:uLnTx/>
                <a:uFillTx/>
                <a:latin typeface="Arial" panose="020B0604020202020204"/>
                <a:ea typeface="+mn-ea"/>
                <a:cs typeface="+mn-cs"/>
              </a:rPr>
              <a:t>Now: Start architecting the data sources and API platform needed to serve machine customers </a:t>
            </a:r>
            <a:r>
              <a:rPr kumimoji="0" lang="en-NL" sz="2000" b="0" i="0" u="none" strike="noStrike" kern="1200" cap="none" spc="0" normalizeH="0" baseline="0" noProof="0">
                <a:ln>
                  <a:noFill/>
                </a:ln>
                <a:solidFill>
                  <a:prstClr val="black"/>
                </a:solidFill>
                <a:effectLst/>
                <a:uLnTx/>
                <a:uFillTx/>
                <a:latin typeface="Arial" panose="020B0604020202020204"/>
                <a:ea typeface="+mn-ea"/>
                <a:cs typeface="+mn-cs"/>
              </a:rPr>
              <a:t>that should not, or will not, use your human-readable digital storefront. </a:t>
            </a:r>
            <a:r>
              <a:rPr kumimoji="0" lang="en-NL" sz="2000" b="1" i="0" u="none" strike="noStrike" kern="1200" cap="none" spc="0" normalizeH="0" baseline="0" noProof="0">
                <a:ln>
                  <a:noFill/>
                </a:ln>
                <a:solidFill>
                  <a:prstClr val="black"/>
                </a:solidFill>
                <a:effectLst/>
                <a:uLnTx/>
                <a:uFillTx/>
                <a:latin typeface="Arial" panose="020B0604020202020204"/>
                <a:ea typeface="+mn-ea"/>
                <a:cs typeface="+mn-cs"/>
              </a:rPr>
              <a:t>Become exceptional at digital commerce </a:t>
            </a:r>
            <a:r>
              <a:rPr kumimoji="0" lang="en-NL" sz="2000" b="0" i="0" u="none" strike="noStrike" kern="1200" cap="none" spc="0" normalizeH="0" baseline="0" noProof="0">
                <a:ln>
                  <a:noFill/>
                </a:ln>
                <a:solidFill>
                  <a:prstClr val="black"/>
                </a:solidFill>
                <a:effectLst/>
                <a:uLnTx/>
                <a:uFillTx/>
                <a:latin typeface="Arial" panose="020B0604020202020204"/>
                <a:ea typeface="+mn-ea"/>
                <a:cs typeface="+mn-cs"/>
              </a:rPr>
              <a:t>by adding machines and human-machine customer journeys to </a:t>
            </a:r>
            <a:br>
              <a:rPr lang="en-US" sz="2000" b="0" i="0" u="none" strike="noStrike" kern="1200" cap="none" spc="0" normalizeH="0" baseline="0" noProof="0">
                <a:ln>
                  <a:noFill/>
                </a:ln>
                <a:effectLst/>
                <a:uLnTx/>
                <a:uFillTx/>
                <a:latin typeface="Arial" panose="020B0604020202020204"/>
              </a:rPr>
            </a:br>
            <a:r>
              <a:rPr kumimoji="0" lang="en-NL" sz="2000" b="0" i="0" u="none" strike="noStrike" kern="1200" cap="none" spc="0" normalizeH="0" baseline="0" noProof="0">
                <a:ln>
                  <a:noFill/>
                </a:ln>
                <a:solidFill>
                  <a:prstClr val="black"/>
                </a:solidFill>
                <a:effectLst/>
                <a:uLnTx/>
                <a:uFillTx/>
                <a:latin typeface="Arial" panose="020B0604020202020204"/>
                <a:ea typeface="+mn-ea"/>
                <a:cs typeface="+mn-cs"/>
              </a:rPr>
              <a:t>the mix.</a:t>
            </a:r>
            <a:endParaRPr kumimoji="0" lang="en-NL" sz="2000" b="0" i="0" u="none" strike="noStrike" kern="1200" cap="none" spc="0" normalizeH="0" baseline="0" noProof="0">
              <a:ln>
                <a:noFill/>
              </a:ln>
              <a:solidFill>
                <a:prstClr val="black"/>
              </a:solidFill>
              <a:effectLst/>
              <a:uLnTx/>
              <a:uFillTx/>
              <a:latin typeface="Arial" panose="020B0604020202020204"/>
              <a:ea typeface="+mn-ea"/>
              <a:cs typeface="Arial"/>
            </a:endParaRPr>
          </a:p>
        </p:txBody>
      </p:sp>
    </p:spTree>
    <p:extLst>
      <p:ext uri="{BB962C8B-B14F-4D97-AF65-F5344CB8AC3E}">
        <p14:creationId xmlns:p14="http://schemas.microsoft.com/office/powerpoint/2010/main" val="120562959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289B47-47D4-C461-0921-86D5781063CF}"/>
              </a:ext>
            </a:extLst>
          </p:cNvPr>
          <p:cNvSpPr>
            <a:spLocks noGrp="1"/>
          </p:cNvSpPr>
          <p:nvPr>
            <p:ph type="title"/>
          </p:nvPr>
        </p:nvSpPr>
        <p:spPr/>
        <p:txBody>
          <a:bodyPr/>
          <a:lstStyle/>
          <a:p>
            <a:r>
              <a:rPr lang="en-US"/>
              <a:t>Create Your Story </a:t>
            </a:r>
            <a:r>
              <a:rPr lang="en-US">
                <a:latin typeface="+mn-lt"/>
              </a:rPr>
              <a:t>Roadmap Toward Purpose</a:t>
            </a:r>
          </a:p>
        </p:txBody>
      </p:sp>
    </p:spTree>
    <p:extLst>
      <p:ext uri="{BB962C8B-B14F-4D97-AF65-F5344CB8AC3E}">
        <p14:creationId xmlns:p14="http://schemas.microsoft.com/office/powerpoint/2010/main" val="28174240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459"/>
        <p:cNvGrpSpPr/>
        <p:nvPr/>
      </p:nvGrpSpPr>
      <p:grpSpPr>
        <a:xfrm>
          <a:off x="0" y="0"/>
          <a:ext cx="0" cy="0"/>
          <a:chOff x="0" y="0"/>
          <a:chExt cx="0" cy="0"/>
        </a:xfrm>
      </p:grpSpPr>
      <p:sp>
        <p:nvSpPr>
          <p:cNvPr id="1492" name="Google Shape;1492;p70"/>
          <p:cNvSpPr/>
          <p:nvPr/>
        </p:nvSpPr>
        <p:spPr>
          <a:xfrm>
            <a:off x="488381" y="3113855"/>
            <a:ext cx="2087418" cy="678321"/>
          </a:xfrm>
          <a:prstGeom prst="rect">
            <a:avLst/>
          </a:prstGeom>
          <a:noFill/>
          <a:ln w="38100">
            <a:solidFill>
              <a:srgbClr val="009AD7"/>
            </a:solid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600"/>
              <a:buFont typeface="Arial"/>
              <a:buNone/>
            </a:pPr>
            <a:r>
              <a:rPr lang="en-US" b="1" i="0" u="none" strike="noStrike" cap="none">
                <a:solidFill>
                  <a:srgbClr val="002856"/>
                </a:solidFill>
                <a:latin typeface="Arial"/>
                <a:ea typeface="Arial"/>
                <a:cs typeface="Arial"/>
                <a:sym typeface="Arial"/>
              </a:rPr>
              <a:t>Strategies </a:t>
            </a:r>
            <a:br>
              <a:rPr lang="en-US" b="1" i="0" u="none" strike="noStrike" cap="none">
                <a:solidFill>
                  <a:srgbClr val="002856"/>
                </a:solidFill>
                <a:latin typeface="Arial"/>
                <a:ea typeface="Arial"/>
                <a:cs typeface="Arial"/>
                <a:sym typeface="Arial"/>
              </a:rPr>
            </a:br>
            <a:r>
              <a:rPr lang="en-US" b="1" i="0" u="none" strike="noStrike" cap="none">
                <a:solidFill>
                  <a:srgbClr val="002856"/>
                </a:solidFill>
                <a:latin typeface="Arial"/>
                <a:ea typeface="Arial"/>
                <a:cs typeface="Arial"/>
                <a:sym typeface="Arial"/>
              </a:rPr>
              <a:t>and Goals</a:t>
            </a:r>
            <a:endParaRPr b="0" i="0" u="none" strike="noStrike" cap="none">
              <a:solidFill>
                <a:srgbClr val="002856"/>
              </a:solidFill>
              <a:latin typeface="Arial"/>
              <a:ea typeface="Arial"/>
              <a:cs typeface="Arial"/>
              <a:sym typeface="Arial"/>
            </a:endParaRPr>
          </a:p>
        </p:txBody>
      </p:sp>
      <p:sp>
        <p:nvSpPr>
          <p:cNvPr id="13" name="Google Shape;1460;p70">
            <a:extLst>
              <a:ext uri="{FF2B5EF4-FFF2-40B4-BE49-F238E27FC236}">
                <a16:creationId xmlns:a16="http://schemas.microsoft.com/office/drawing/2014/main" id="{CF5650CD-F47E-D641-BD37-91AF84BDE4B0}"/>
              </a:ext>
            </a:extLst>
          </p:cNvPr>
          <p:cNvSpPr txBox="1">
            <a:spLocks/>
          </p:cNvSpPr>
          <p:nvPr/>
        </p:nvSpPr>
        <p:spPr>
          <a:xfrm>
            <a:off x="457200" y="422198"/>
            <a:ext cx="11276013" cy="442913"/>
          </a:xfrm>
          <a:prstGeom prst="rect">
            <a:avLst/>
          </a:prstGeom>
          <a:noFill/>
          <a:ln>
            <a:noFill/>
          </a:ln>
        </p:spPr>
        <p:txBody>
          <a:bodyPr spcFirstLastPara="1" vert="horz" wrap="square" lIns="0" tIns="0" rIns="0" bIns="0" rtlCol="0" anchor="t" anchorCtr="0">
            <a:noAutofit/>
          </a:bodyPr>
          <a:lstStyle>
            <a:lvl1pPr algn="l" defTabSz="914400" rtl="0" eaLnBrk="1" latinLnBrk="0" hangingPunct="1">
              <a:lnSpc>
                <a:spcPct val="90000"/>
              </a:lnSpc>
              <a:spcBef>
                <a:spcPts val="0"/>
              </a:spcBef>
              <a:spcAft>
                <a:spcPts val="1200"/>
              </a:spcAft>
              <a:buNone/>
              <a:defRPr sz="3200" kern="1200">
                <a:solidFill>
                  <a:schemeClr val="tx2"/>
                </a:solidFill>
                <a:latin typeface="+mj-lt"/>
                <a:ea typeface="+mj-ea"/>
                <a:cs typeface="+mj-cs"/>
              </a:defRPr>
            </a:lvl1pPr>
          </a:lstStyle>
          <a:p>
            <a:pPr>
              <a:spcAft>
                <a:spcPts val="0"/>
              </a:spcAft>
              <a:buClr>
                <a:schemeClr val="lt2"/>
              </a:buClr>
              <a:buSzPts val="3200"/>
              <a:buFont typeface="Arial Black"/>
              <a:buNone/>
            </a:pPr>
            <a:r>
              <a:rPr lang="en-US">
                <a:solidFill>
                  <a:srgbClr val="002856"/>
                </a:solidFill>
              </a:rPr>
              <a:t>Create Your Story – Roadmap Toward Purpose</a:t>
            </a:r>
          </a:p>
        </p:txBody>
      </p:sp>
      <p:sp>
        <p:nvSpPr>
          <p:cNvPr id="54" name="Google Shape;1478;p70">
            <a:extLst>
              <a:ext uri="{FF2B5EF4-FFF2-40B4-BE49-F238E27FC236}">
                <a16:creationId xmlns:a16="http://schemas.microsoft.com/office/drawing/2014/main" id="{86185030-6E5E-93EC-8F85-C5C2BC930798}"/>
              </a:ext>
            </a:extLst>
          </p:cNvPr>
          <p:cNvSpPr txBox="1"/>
          <p:nvPr/>
        </p:nvSpPr>
        <p:spPr>
          <a:xfrm>
            <a:off x="4989783" y="2282189"/>
            <a:ext cx="1614044" cy="341819"/>
          </a:xfrm>
          <a:prstGeom prst="rect">
            <a:avLst/>
          </a:prstGeom>
          <a:noFill/>
          <a:ln>
            <a:noFill/>
          </a:ln>
        </p:spPr>
        <p:txBody>
          <a:bodyPr spcFirstLastPara="1" wrap="square" lIns="36000" tIns="36000" rIns="36000" bIns="36000" anchor="ctr" anchorCtr="0">
            <a:noAutofit/>
          </a:bodyPr>
          <a:lstStyle/>
          <a:p>
            <a:pPr marL="0" marR="0" lvl="0" indent="0" algn="ctr" rtl="0">
              <a:lnSpc>
                <a:spcPct val="100000"/>
              </a:lnSpc>
              <a:spcBef>
                <a:spcPts val="0"/>
              </a:spcBef>
              <a:spcAft>
                <a:spcPts val="0"/>
              </a:spcAft>
              <a:buClr>
                <a:srgbClr val="FFFFFF"/>
              </a:buClr>
              <a:buSzPts val="1600"/>
              <a:buFont typeface="Arial"/>
              <a:buNone/>
            </a:pPr>
            <a:r>
              <a:rPr lang="en-US" sz="1400" b="1" i="0" u="none" strike="noStrike" cap="none">
                <a:latin typeface="Arial" panose="020B0604020202020204" pitchFamily="34" charset="0"/>
                <a:ea typeface="Arial"/>
                <a:cs typeface="Arial" panose="020B0604020202020204" pitchFamily="34" charset="0"/>
                <a:sym typeface="Arial"/>
              </a:rPr>
              <a:t>Democratized </a:t>
            </a:r>
            <a:r>
              <a:rPr lang="en-US" sz="1400" b="1" i="0" u="none" strike="noStrike" cap="none" err="1">
                <a:latin typeface="Arial" panose="020B0604020202020204" pitchFamily="34" charset="0"/>
                <a:ea typeface="Arial"/>
                <a:cs typeface="Arial" panose="020B0604020202020204" pitchFamily="34" charset="0"/>
                <a:sym typeface="Arial"/>
              </a:rPr>
              <a:t>GenAI</a:t>
            </a:r>
            <a:endParaRPr sz="1400" b="1" i="0" u="none" strike="noStrike" cap="none">
              <a:latin typeface="Arial" panose="020B0604020202020204" pitchFamily="34" charset="0"/>
              <a:ea typeface="Arial"/>
              <a:cs typeface="Arial" panose="020B0604020202020204" pitchFamily="34" charset="0"/>
              <a:sym typeface="Arial"/>
            </a:endParaRPr>
          </a:p>
        </p:txBody>
      </p:sp>
      <p:sp>
        <p:nvSpPr>
          <p:cNvPr id="55" name="Google Shape;1491;p70">
            <a:extLst>
              <a:ext uri="{FF2B5EF4-FFF2-40B4-BE49-F238E27FC236}">
                <a16:creationId xmlns:a16="http://schemas.microsoft.com/office/drawing/2014/main" id="{B25F033E-3C02-7C59-8369-6926FEB50DFE}"/>
              </a:ext>
            </a:extLst>
          </p:cNvPr>
          <p:cNvSpPr/>
          <p:nvPr/>
        </p:nvSpPr>
        <p:spPr>
          <a:xfrm>
            <a:off x="5706423" y="2719818"/>
            <a:ext cx="184728" cy="184728"/>
          </a:xfrm>
          <a:prstGeom prst="ellipse">
            <a:avLst/>
          </a:prstGeom>
          <a:solidFill>
            <a:srgbClr val="002856"/>
          </a:solidFill>
          <a:ln w="5715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latin typeface="Arial"/>
              <a:ea typeface="Arial"/>
              <a:cs typeface="Arial"/>
              <a:sym typeface="Arial"/>
            </a:endParaRPr>
          </a:p>
        </p:txBody>
      </p:sp>
      <p:sp>
        <p:nvSpPr>
          <p:cNvPr id="56" name="Google Shape;1463;p70">
            <a:extLst>
              <a:ext uri="{FF2B5EF4-FFF2-40B4-BE49-F238E27FC236}">
                <a16:creationId xmlns:a16="http://schemas.microsoft.com/office/drawing/2014/main" id="{6F5A3EEC-CFDD-0056-5F7A-B61CBB105D9F}"/>
              </a:ext>
            </a:extLst>
          </p:cNvPr>
          <p:cNvSpPr txBox="1"/>
          <p:nvPr/>
        </p:nvSpPr>
        <p:spPr>
          <a:xfrm>
            <a:off x="7233189" y="5326051"/>
            <a:ext cx="1523898" cy="341819"/>
          </a:xfrm>
          <a:prstGeom prst="rect">
            <a:avLst/>
          </a:prstGeom>
          <a:noFill/>
          <a:ln>
            <a:noFill/>
          </a:ln>
        </p:spPr>
        <p:txBody>
          <a:bodyPr spcFirstLastPara="1" wrap="square" lIns="36000" tIns="36000" rIns="36000" bIns="36000" anchor="ctr" anchorCtr="0">
            <a:noAutofit/>
          </a:bodyPr>
          <a:lstStyle/>
          <a:p>
            <a:pPr marL="0" marR="0" lvl="0" indent="0" algn="ctr" rtl="0">
              <a:lnSpc>
                <a:spcPct val="100000"/>
              </a:lnSpc>
              <a:spcBef>
                <a:spcPts val="0"/>
              </a:spcBef>
              <a:spcAft>
                <a:spcPts val="0"/>
              </a:spcAft>
              <a:buClr>
                <a:srgbClr val="FFFFFF"/>
              </a:buClr>
              <a:buSzPts val="1600"/>
              <a:buFont typeface="Arial"/>
              <a:buNone/>
            </a:pPr>
            <a:r>
              <a:rPr lang="en-US" sz="1400" b="1" i="0" u="none" strike="noStrike" cap="none">
                <a:latin typeface="Arial" panose="020B0604020202020204" pitchFamily="34" charset="0"/>
                <a:ea typeface="Arial"/>
                <a:cs typeface="Arial" panose="020B0604020202020204" pitchFamily="34" charset="0"/>
                <a:sym typeface="Arial"/>
              </a:rPr>
              <a:t>AI-Augmented Development</a:t>
            </a:r>
            <a:endParaRPr sz="1400">
              <a:latin typeface="Arial" panose="020B0604020202020204" pitchFamily="34" charset="0"/>
              <a:cs typeface="Arial" panose="020B0604020202020204" pitchFamily="34" charset="0"/>
            </a:endParaRPr>
          </a:p>
        </p:txBody>
      </p:sp>
      <p:sp>
        <p:nvSpPr>
          <p:cNvPr id="57" name="Google Shape;1466;p70">
            <a:extLst>
              <a:ext uri="{FF2B5EF4-FFF2-40B4-BE49-F238E27FC236}">
                <a16:creationId xmlns:a16="http://schemas.microsoft.com/office/drawing/2014/main" id="{FEFF0D86-FBFF-CE0B-C9F3-F8DCDE9975F1}"/>
              </a:ext>
            </a:extLst>
          </p:cNvPr>
          <p:cNvSpPr txBox="1"/>
          <p:nvPr/>
        </p:nvSpPr>
        <p:spPr>
          <a:xfrm>
            <a:off x="9746308" y="5112520"/>
            <a:ext cx="1415555" cy="341819"/>
          </a:xfrm>
          <a:prstGeom prst="rect">
            <a:avLst/>
          </a:prstGeom>
          <a:noFill/>
          <a:ln>
            <a:noFill/>
          </a:ln>
        </p:spPr>
        <p:txBody>
          <a:bodyPr spcFirstLastPara="1" wrap="square" lIns="36000" tIns="36000" rIns="36000" bIns="36000" anchor="ctr" anchorCtr="0">
            <a:noAutofit/>
          </a:bodyPr>
          <a:lstStyle/>
          <a:p>
            <a:pPr marL="0" marR="0" lvl="0" indent="0" algn="ctr" rtl="0">
              <a:lnSpc>
                <a:spcPct val="100000"/>
              </a:lnSpc>
              <a:spcBef>
                <a:spcPts val="0"/>
              </a:spcBef>
              <a:spcAft>
                <a:spcPts val="0"/>
              </a:spcAft>
              <a:buClr>
                <a:srgbClr val="FFFFFF"/>
              </a:buClr>
              <a:buSzPts val="1600"/>
              <a:buFont typeface="Arial"/>
              <a:buNone/>
            </a:pPr>
            <a:r>
              <a:rPr lang="en-US" sz="1400" b="1" i="0" u="none" strike="noStrike" cap="none">
                <a:latin typeface="Arial" panose="020B0604020202020204" pitchFamily="34" charset="0"/>
                <a:ea typeface="Arial"/>
                <a:cs typeface="Arial" panose="020B0604020202020204" pitchFamily="34" charset="0"/>
                <a:sym typeface="Arial"/>
              </a:rPr>
              <a:t>Intelligent Applications</a:t>
            </a:r>
            <a:endParaRPr sz="1400">
              <a:latin typeface="Arial" panose="020B0604020202020204" pitchFamily="34" charset="0"/>
              <a:cs typeface="Arial" panose="020B0604020202020204" pitchFamily="34" charset="0"/>
            </a:endParaRPr>
          </a:p>
        </p:txBody>
      </p:sp>
      <p:sp>
        <p:nvSpPr>
          <p:cNvPr id="58" name="Google Shape;1469;p70">
            <a:extLst>
              <a:ext uri="{FF2B5EF4-FFF2-40B4-BE49-F238E27FC236}">
                <a16:creationId xmlns:a16="http://schemas.microsoft.com/office/drawing/2014/main" id="{FBFCFEA4-BC12-EC8D-F8C2-3225E0E655BC}"/>
              </a:ext>
            </a:extLst>
          </p:cNvPr>
          <p:cNvSpPr txBox="1"/>
          <p:nvPr/>
        </p:nvSpPr>
        <p:spPr>
          <a:xfrm>
            <a:off x="3391081" y="5078871"/>
            <a:ext cx="2214514" cy="631400"/>
          </a:xfrm>
          <a:prstGeom prst="rect">
            <a:avLst/>
          </a:prstGeom>
          <a:noFill/>
          <a:ln>
            <a:noFill/>
          </a:ln>
        </p:spPr>
        <p:txBody>
          <a:bodyPr spcFirstLastPara="1" wrap="square" lIns="36000" tIns="36000" rIns="36000" bIns="36000" anchor="ctr" anchorCtr="0">
            <a:noAutofit/>
          </a:bodyPr>
          <a:lstStyle/>
          <a:p>
            <a:pPr marL="0" marR="0" lvl="0" indent="0" algn="ctr" rtl="0">
              <a:lnSpc>
                <a:spcPct val="100000"/>
              </a:lnSpc>
              <a:spcBef>
                <a:spcPts val="0"/>
              </a:spcBef>
              <a:spcAft>
                <a:spcPts val="0"/>
              </a:spcAft>
              <a:buClr>
                <a:srgbClr val="FFFFFF"/>
              </a:buClr>
              <a:buSzPts val="1600"/>
              <a:buFont typeface="Arial"/>
              <a:buNone/>
            </a:pPr>
            <a:r>
              <a:rPr lang="en-US" sz="1400" b="1" i="0" u="none" strike="noStrike" cap="none">
                <a:latin typeface="Arial" panose="020B0604020202020204" pitchFamily="34" charset="0"/>
                <a:ea typeface="Arial"/>
                <a:cs typeface="Arial" panose="020B0604020202020204" pitchFamily="34" charset="0"/>
                <a:sym typeface="Arial"/>
              </a:rPr>
              <a:t>Industry Cloud </a:t>
            </a:r>
            <a:br>
              <a:rPr lang="en-US" sz="1400" b="1" i="0" u="none" strike="noStrike" cap="none">
                <a:latin typeface="Arial" panose="020B0604020202020204" pitchFamily="34" charset="0"/>
                <a:ea typeface="Arial"/>
                <a:cs typeface="Arial" panose="020B0604020202020204" pitchFamily="34" charset="0"/>
                <a:sym typeface="Arial"/>
              </a:rPr>
            </a:br>
            <a:r>
              <a:rPr lang="en-US" sz="1400" b="1" i="0" u="none" strike="noStrike" cap="none">
                <a:latin typeface="Arial" panose="020B0604020202020204" pitchFamily="34" charset="0"/>
                <a:ea typeface="Arial"/>
                <a:cs typeface="Arial" panose="020B0604020202020204" pitchFamily="34" charset="0"/>
                <a:sym typeface="Arial"/>
              </a:rPr>
              <a:t>Platforms</a:t>
            </a:r>
            <a:endParaRPr sz="1400">
              <a:latin typeface="Arial" panose="020B0604020202020204" pitchFamily="34" charset="0"/>
              <a:cs typeface="Arial" panose="020B0604020202020204" pitchFamily="34" charset="0"/>
            </a:endParaRPr>
          </a:p>
        </p:txBody>
      </p:sp>
      <p:sp>
        <p:nvSpPr>
          <p:cNvPr id="59" name="Google Shape;1472;p70">
            <a:extLst>
              <a:ext uri="{FF2B5EF4-FFF2-40B4-BE49-F238E27FC236}">
                <a16:creationId xmlns:a16="http://schemas.microsoft.com/office/drawing/2014/main" id="{44A49196-B6D4-BE23-0AE2-1E5866195B67}"/>
              </a:ext>
            </a:extLst>
          </p:cNvPr>
          <p:cNvSpPr txBox="1"/>
          <p:nvPr/>
        </p:nvSpPr>
        <p:spPr>
          <a:xfrm>
            <a:off x="10177810" y="3545832"/>
            <a:ext cx="1410297" cy="341819"/>
          </a:xfrm>
          <a:prstGeom prst="rect">
            <a:avLst/>
          </a:prstGeom>
          <a:noFill/>
          <a:ln>
            <a:noFill/>
          </a:ln>
        </p:spPr>
        <p:txBody>
          <a:bodyPr spcFirstLastPara="1" wrap="square" lIns="36000" tIns="36000" rIns="36000" bIns="36000" anchor="ctr" anchorCtr="0">
            <a:noAutofit/>
          </a:bodyPr>
          <a:lstStyle/>
          <a:p>
            <a:pPr marL="0" marR="0" lvl="0" indent="0" algn="ctr" rtl="0">
              <a:lnSpc>
                <a:spcPct val="100000"/>
              </a:lnSpc>
              <a:spcBef>
                <a:spcPts val="0"/>
              </a:spcBef>
              <a:spcAft>
                <a:spcPts val="0"/>
              </a:spcAft>
              <a:buClr>
                <a:srgbClr val="FFFFFF"/>
              </a:buClr>
              <a:buSzPts val="1600"/>
              <a:buFont typeface="Arial"/>
              <a:buNone/>
            </a:pPr>
            <a:r>
              <a:rPr lang="en-US" sz="1400" b="1" i="0" u="none" strike="noStrike" cap="none">
                <a:latin typeface="Arial" panose="020B0604020202020204" pitchFamily="34" charset="0"/>
                <a:ea typeface="Arial"/>
                <a:cs typeface="Arial" panose="020B0604020202020204" pitchFamily="34" charset="0"/>
                <a:sym typeface="Arial"/>
              </a:rPr>
              <a:t>Machine Customers</a:t>
            </a:r>
            <a:endParaRPr sz="1400">
              <a:latin typeface="Arial" panose="020B0604020202020204" pitchFamily="34" charset="0"/>
              <a:cs typeface="Arial" panose="020B0604020202020204" pitchFamily="34" charset="0"/>
            </a:endParaRPr>
          </a:p>
        </p:txBody>
      </p:sp>
      <p:sp>
        <p:nvSpPr>
          <p:cNvPr id="60" name="Google Shape;1475;p70">
            <a:extLst>
              <a:ext uri="{FF2B5EF4-FFF2-40B4-BE49-F238E27FC236}">
                <a16:creationId xmlns:a16="http://schemas.microsoft.com/office/drawing/2014/main" id="{761B5E45-DB9C-E45B-87F6-7CF0F961EFEF}"/>
              </a:ext>
            </a:extLst>
          </p:cNvPr>
          <p:cNvSpPr txBox="1"/>
          <p:nvPr/>
        </p:nvSpPr>
        <p:spPr>
          <a:xfrm>
            <a:off x="5039845" y="3909769"/>
            <a:ext cx="1532590" cy="341819"/>
          </a:xfrm>
          <a:prstGeom prst="rect">
            <a:avLst/>
          </a:prstGeom>
          <a:noFill/>
          <a:ln>
            <a:noFill/>
          </a:ln>
        </p:spPr>
        <p:txBody>
          <a:bodyPr spcFirstLastPara="1" wrap="square" lIns="36000" tIns="36000" rIns="36000" bIns="36000" anchor="ctr" anchorCtr="0">
            <a:noAutofit/>
          </a:bodyPr>
          <a:lstStyle/>
          <a:p>
            <a:pPr marL="0" marR="0" lvl="0" indent="0" algn="ctr" rtl="0">
              <a:lnSpc>
                <a:spcPct val="100000"/>
              </a:lnSpc>
              <a:spcBef>
                <a:spcPts val="0"/>
              </a:spcBef>
              <a:spcAft>
                <a:spcPts val="0"/>
              </a:spcAft>
              <a:buClr>
                <a:srgbClr val="FFFFFF"/>
              </a:buClr>
              <a:buSzPts val="1600"/>
              <a:buFont typeface="Arial"/>
              <a:buNone/>
            </a:pPr>
            <a:r>
              <a:rPr lang="en-US" sz="1400" b="1" i="0" u="none" strike="noStrike" cap="none">
                <a:latin typeface="Arial" panose="020B0604020202020204" pitchFamily="34" charset="0"/>
                <a:ea typeface="Arial"/>
                <a:cs typeface="Arial" panose="020B0604020202020204" pitchFamily="34" charset="0"/>
                <a:sym typeface="Arial"/>
              </a:rPr>
              <a:t>Platform Engineering</a:t>
            </a:r>
            <a:endParaRPr sz="1400">
              <a:latin typeface="Arial" panose="020B0604020202020204" pitchFamily="34" charset="0"/>
              <a:cs typeface="Arial" panose="020B0604020202020204" pitchFamily="34" charset="0"/>
            </a:endParaRPr>
          </a:p>
        </p:txBody>
      </p:sp>
      <p:sp>
        <p:nvSpPr>
          <p:cNvPr id="61" name="Google Shape;1481;p70">
            <a:extLst>
              <a:ext uri="{FF2B5EF4-FFF2-40B4-BE49-F238E27FC236}">
                <a16:creationId xmlns:a16="http://schemas.microsoft.com/office/drawing/2014/main" id="{521A294C-4EF0-2BEC-DC7B-2BC8E8D98B60}"/>
              </a:ext>
            </a:extLst>
          </p:cNvPr>
          <p:cNvSpPr txBox="1"/>
          <p:nvPr/>
        </p:nvSpPr>
        <p:spPr>
          <a:xfrm>
            <a:off x="8518349" y="1677593"/>
            <a:ext cx="1411730" cy="341819"/>
          </a:xfrm>
          <a:prstGeom prst="rect">
            <a:avLst/>
          </a:prstGeom>
          <a:noFill/>
          <a:ln>
            <a:noFill/>
          </a:ln>
        </p:spPr>
        <p:txBody>
          <a:bodyPr spcFirstLastPara="1" wrap="square" lIns="36000" tIns="36000" rIns="36000" bIns="36000" anchor="ctr" anchorCtr="0">
            <a:noAutofit/>
          </a:bodyPr>
          <a:lstStyle/>
          <a:p>
            <a:pPr marL="0" marR="0" lvl="0" indent="0" algn="ctr" rtl="0">
              <a:lnSpc>
                <a:spcPct val="100000"/>
              </a:lnSpc>
              <a:spcBef>
                <a:spcPts val="0"/>
              </a:spcBef>
              <a:spcAft>
                <a:spcPts val="0"/>
              </a:spcAft>
              <a:buClr>
                <a:srgbClr val="FFFFFF"/>
              </a:buClr>
              <a:buSzPts val="1600"/>
              <a:buFont typeface="Arial"/>
              <a:buNone/>
            </a:pPr>
            <a:r>
              <a:rPr lang="en-US" sz="1400" b="1" i="0" u="none" strike="noStrike" cap="none">
                <a:latin typeface="Arial" panose="020B0604020202020204" pitchFamily="34" charset="0"/>
                <a:ea typeface="Arial"/>
                <a:cs typeface="Arial" panose="020B0604020202020204" pitchFamily="34" charset="0"/>
                <a:sym typeface="Arial"/>
              </a:rPr>
              <a:t>Connected-Augmented Workforce</a:t>
            </a:r>
            <a:endParaRPr sz="1400">
              <a:latin typeface="Arial" panose="020B0604020202020204" pitchFamily="34" charset="0"/>
              <a:cs typeface="Arial" panose="020B0604020202020204" pitchFamily="34" charset="0"/>
            </a:endParaRPr>
          </a:p>
        </p:txBody>
      </p:sp>
      <p:sp>
        <p:nvSpPr>
          <p:cNvPr id="62" name="Google Shape;1484;p70">
            <a:extLst>
              <a:ext uri="{FF2B5EF4-FFF2-40B4-BE49-F238E27FC236}">
                <a16:creationId xmlns:a16="http://schemas.microsoft.com/office/drawing/2014/main" id="{F66E64E1-3FCF-BB92-61B1-C59B96A84790}"/>
              </a:ext>
            </a:extLst>
          </p:cNvPr>
          <p:cNvSpPr txBox="1"/>
          <p:nvPr/>
        </p:nvSpPr>
        <p:spPr>
          <a:xfrm>
            <a:off x="5975933" y="1516752"/>
            <a:ext cx="1768609" cy="341819"/>
          </a:xfrm>
          <a:prstGeom prst="rect">
            <a:avLst/>
          </a:prstGeom>
          <a:noFill/>
          <a:ln>
            <a:noFill/>
          </a:ln>
        </p:spPr>
        <p:txBody>
          <a:bodyPr spcFirstLastPara="1" wrap="square" lIns="36000" tIns="36000" rIns="36000" bIns="36000" anchor="ctr" anchorCtr="0">
            <a:noAutofit/>
          </a:bodyPr>
          <a:lstStyle/>
          <a:p>
            <a:pPr marL="0" marR="0" lvl="0" indent="0" algn="ctr" rtl="0">
              <a:lnSpc>
                <a:spcPct val="100000"/>
              </a:lnSpc>
              <a:spcBef>
                <a:spcPts val="0"/>
              </a:spcBef>
              <a:spcAft>
                <a:spcPts val="0"/>
              </a:spcAft>
              <a:buClr>
                <a:srgbClr val="FFFFFF"/>
              </a:buClr>
              <a:buSzPts val="1600"/>
              <a:buFont typeface="Arial"/>
              <a:buNone/>
            </a:pPr>
            <a:r>
              <a:rPr lang="en-US" sz="1400" b="1" i="0" u="none" strike="noStrike" cap="none">
                <a:latin typeface="Arial" panose="020B0604020202020204" pitchFamily="34" charset="0"/>
                <a:ea typeface="Arial"/>
                <a:cs typeface="Arial" panose="020B0604020202020204" pitchFamily="34" charset="0"/>
                <a:sym typeface="Arial"/>
              </a:rPr>
              <a:t>Continuous Threat Exposure Management</a:t>
            </a:r>
            <a:endParaRPr sz="1400">
              <a:latin typeface="Arial" panose="020B0604020202020204" pitchFamily="34" charset="0"/>
              <a:cs typeface="Arial" panose="020B0604020202020204" pitchFamily="34" charset="0"/>
            </a:endParaRPr>
          </a:p>
        </p:txBody>
      </p:sp>
      <p:sp>
        <p:nvSpPr>
          <p:cNvPr id="63" name="Google Shape;1487;p70">
            <a:extLst>
              <a:ext uri="{FF2B5EF4-FFF2-40B4-BE49-F238E27FC236}">
                <a16:creationId xmlns:a16="http://schemas.microsoft.com/office/drawing/2014/main" id="{A71FDBCB-3DC0-7B53-8C3C-17A0328F9235}"/>
              </a:ext>
            </a:extLst>
          </p:cNvPr>
          <p:cNvSpPr txBox="1"/>
          <p:nvPr/>
        </p:nvSpPr>
        <p:spPr>
          <a:xfrm>
            <a:off x="3538752" y="1543332"/>
            <a:ext cx="1223732" cy="341819"/>
          </a:xfrm>
          <a:prstGeom prst="rect">
            <a:avLst/>
          </a:prstGeom>
          <a:noFill/>
          <a:ln>
            <a:noFill/>
          </a:ln>
        </p:spPr>
        <p:txBody>
          <a:bodyPr spcFirstLastPara="1" wrap="square" lIns="36000" tIns="36000" rIns="36000" bIns="36000" anchor="ctr" anchorCtr="0">
            <a:noAutofit/>
          </a:bodyPr>
          <a:lstStyle/>
          <a:p>
            <a:pPr marL="0" marR="0" lvl="0" indent="0" algn="ctr" rtl="0">
              <a:lnSpc>
                <a:spcPct val="100000"/>
              </a:lnSpc>
              <a:spcBef>
                <a:spcPts val="0"/>
              </a:spcBef>
              <a:spcAft>
                <a:spcPts val="0"/>
              </a:spcAft>
              <a:buClr>
                <a:srgbClr val="FFFFFF"/>
              </a:buClr>
              <a:buSzPts val="1600"/>
              <a:buFont typeface="Arial"/>
              <a:buNone/>
            </a:pPr>
            <a:r>
              <a:rPr lang="en-US" sz="1400" b="1" i="0" u="none" strike="noStrike" cap="none">
                <a:latin typeface="Arial" panose="020B0604020202020204" pitchFamily="34" charset="0"/>
                <a:ea typeface="Arial"/>
                <a:cs typeface="Arial" panose="020B0604020202020204" pitchFamily="34" charset="0"/>
                <a:sym typeface="Arial"/>
              </a:rPr>
              <a:t>AI </a:t>
            </a:r>
            <a:r>
              <a:rPr lang="en-US" sz="1400" b="1" i="0" u="none" strike="noStrike" cap="none" err="1">
                <a:latin typeface="Arial" panose="020B0604020202020204" pitchFamily="34" charset="0"/>
                <a:ea typeface="Arial"/>
                <a:cs typeface="Arial" panose="020B0604020202020204" pitchFamily="34" charset="0"/>
                <a:sym typeface="Arial"/>
              </a:rPr>
              <a:t>TRiSM</a:t>
            </a:r>
            <a:endParaRPr sz="1400" b="1" i="0" u="none" strike="noStrike" cap="none">
              <a:latin typeface="Arial" panose="020B0604020202020204" pitchFamily="34" charset="0"/>
              <a:ea typeface="Arial"/>
              <a:cs typeface="Arial" panose="020B0604020202020204" pitchFamily="34" charset="0"/>
              <a:sym typeface="Arial"/>
            </a:endParaRPr>
          </a:p>
        </p:txBody>
      </p:sp>
      <p:sp>
        <p:nvSpPr>
          <p:cNvPr id="1408" name="Google Shape;1490;p70">
            <a:extLst>
              <a:ext uri="{FF2B5EF4-FFF2-40B4-BE49-F238E27FC236}">
                <a16:creationId xmlns:a16="http://schemas.microsoft.com/office/drawing/2014/main" id="{649C1F2C-7DD9-016E-3CC7-C383DB592ED4}"/>
              </a:ext>
            </a:extLst>
          </p:cNvPr>
          <p:cNvSpPr txBox="1"/>
          <p:nvPr/>
        </p:nvSpPr>
        <p:spPr>
          <a:xfrm>
            <a:off x="3039082" y="3152808"/>
            <a:ext cx="1292313" cy="341819"/>
          </a:xfrm>
          <a:prstGeom prst="rect">
            <a:avLst/>
          </a:prstGeom>
          <a:noFill/>
          <a:ln>
            <a:noFill/>
          </a:ln>
        </p:spPr>
        <p:txBody>
          <a:bodyPr spcFirstLastPara="1" wrap="square" lIns="36000" tIns="36000" rIns="36000" bIns="36000" anchor="ctr" anchorCtr="0">
            <a:noAutofit/>
          </a:bodyPr>
          <a:lstStyle/>
          <a:p>
            <a:pPr marL="0" marR="0" lvl="0" indent="0" algn="ctr" rtl="0">
              <a:lnSpc>
                <a:spcPct val="100000"/>
              </a:lnSpc>
              <a:spcBef>
                <a:spcPts val="0"/>
              </a:spcBef>
              <a:spcAft>
                <a:spcPts val="0"/>
              </a:spcAft>
              <a:buClr>
                <a:srgbClr val="FFFFFF"/>
              </a:buClr>
              <a:buSzPts val="1600"/>
              <a:buFont typeface="Arial"/>
              <a:buNone/>
            </a:pPr>
            <a:r>
              <a:rPr lang="en-US" sz="1400" b="1" i="0" u="none" strike="noStrike" cap="none">
                <a:latin typeface="Arial" panose="020B0604020202020204" pitchFamily="34" charset="0"/>
                <a:ea typeface="Arial"/>
                <a:cs typeface="Arial" panose="020B0604020202020204" pitchFamily="34" charset="0"/>
                <a:sym typeface="Arial"/>
              </a:rPr>
              <a:t>Sustainable Technology</a:t>
            </a:r>
            <a:endParaRPr sz="1400">
              <a:latin typeface="Arial" panose="020B0604020202020204" pitchFamily="34" charset="0"/>
              <a:cs typeface="Arial" panose="020B0604020202020204" pitchFamily="34" charset="0"/>
            </a:endParaRPr>
          </a:p>
        </p:txBody>
      </p:sp>
      <p:sp>
        <p:nvSpPr>
          <p:cNvPr id="1409" name="Google Shape;1491;p70">
            <a:extLst>
              <a:ext uri="{FF2B5EF4-FFF2-40B4-BE49-F238E27FC236}">
                <a16:creationId xmlns:a16="http://schemas.microsoft.com/office/drawing/2014/main" id="{EB5021F2-D32E-2079-E033-BA3592AFA06D}"/>
              </a:ext>
            </a:extLst>
          </p:cNvPr>
          <p:cNvSpPr/>
          <p:nvPr/>
        </p:nvSpPr>
        <p:spPr>
          <a:xfrm>
            <a:off x="4604673" y="1626215"/>
            <a:ext cx="184728" cy="184728"/>
          </a:xfrm>
          <a:prstGeom prst="ellipse">
            <a:avLst/>
          </a:prstGeom>
          <a:solidFill>
            <a:srgbClr val="002856"/>
          </a:solidFill>
          <a:ln w="5715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latin typeface="Arial"/>
              <a:ea typeface="Arial"/>
              <a:cs typeface="Arial"/>
              <a:sym typeface="Arial"/>
            </a:endParaRPr>
          </a:p>
        </p:txBody>
      </p:sp>
      <p:sp>
        <p:nvSpPr>
          <p:cNvPr id="1410" name="Google Shape;1491;p70">
            <a:extLst>
              <a:ext uri="{FF2B5EF4-FFF2-40B4-BE49-F238E27FC236}">
                <a16:creationId xmlns:a16="http://schemas.microsoft.com/office/drawing/2014/main" id="{8F1BA010-A614-D9B1-47FC-B8FEE096F652}"/>
              </a:ext>
            </a:extLst>
          </p:cNvPr>
          <p:cNvSpPr/>
          <p:nvPr/>
        </p:nvSpPr>
        <p:spPr>
          <a:xfrm>
            <a:off x="6734354" y="2093963"/>
            <a:ext cx="184728" cy="184728"/>
          </a:xfrm>
          <a:prstGeom prst="ellipse">
            <a:avLst/>
          </a:prstGeom>
          <a:solidFill>
            <a:srgbClr val="002856"/>
          </a:solidFill>
          <a:ln w="5715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latin typeface="Arial"/>
              <a:ea typeface="Arial"/>
              <a:cs typeface="Arial"/>
              <a:sym typeface="Arial"/>
            </a:endParaRPr>
          </a:p>
        </p:txBody>
      </p:sp>
      <p:sp>
        <p:nvSpPr>
          <p:cNvPr id="1411" name="Google Shape;1491;p70">
            <a:extLst>
              <a:ext uri="{FF2B5EF4-FFF2-40B4-BE49-F238E27FC236}">
                <a16:creationId xmlns:a16="http://schemas.microsoft.com/office/drawing/2014/main" id="{C5167608-EE94-88E4-DDBC-49470729E3CF}"/>
              </a:ext>
            </a:extLst>
          </p:cNvPr>
          <p:cNvSpPr/>
          <p:nvPr/>
        </p:nvSpPr>
        <p:spPr>
          <a:xfrm>
            <a:off x="9139741" y="2260917"/>
            <a:ext cx="184728" cy="184728"/>
          </a:xfrm>
          <a:prstGeom prst="ellipse">
            <a:avLst/>
          </a:prstGeom>
          <a:solidFill>
            <a:srgbClr val="002856"/>
          </a:solidFill>
          <a:ln w="5715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latin typeface="Arial"/>
              <a:ea typeface="Arial"/>
              <a:cs typeface="Arial"/>
              <a:sym typeface="Arial"/>
            </a:endParaRPr>
          </a:p>
        </p:txBody>
      </p:sp>
      <p:sp>
        <p:nvSpPr>
          <p:cNvPr id="1412" name="Google Shape;1491;p70">
            <a:extLst>
              <a:ext uri="{FF2B5EF4-FFF2-40B4-BE49-F238E27FC236}">
                <a16:creationId xmlns:a16="http://schemas.microsoft.com/office/drawing/2014/main" id="{9169E2F9-6190-B35A-2D5F-339FF530F032}"/>
              </a:ext>
            </a:extLst>
          </p:cNvPr>
          <p:cNvSpPr/>
          <p:nvPr/>
        </p:nvSpPr>
        <p:spPr>
          <a:xfrm>
            <a:off x="10790595" y="3228411"/>
            <a:ext cx="184728" cy="184728"/>
          </a:xfrm>
          <a:prstGeom prst="ellipse">
            <a:avLst/>
          </a:prstGeom>
          <a:solidFill>
            <a:srgbClr val="002856"/>
          </a:solidFill>
          <a:ln w="5715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latin typeface="Arial"/>
              <a:ea typeface="Arial"/>
              <a:cs typeface="Arial"/>
              <a:sym typeface="Arial"/>
            </a:endParaRPr>
          </a:p>
        </p:txBody>
      </p:sp>
      <p:sp>
        <p:nvSpPr>
          <p:cNvPr id="1413" name="Google Shape;1491;p70">
            <a:extLst>
              <a:ext uri="{FF2B5EF4-FFF2-40B4-BE49-F238E27FC236}">
                <a16:creationId xmlns:a16="http://schemas.microsoft.com/office/drawing/2014/main" id="{1FDF6930-4F44-995F-7E7C-228FB0974D40}"/>
              </a:ext>
            </a:extLst>
          </p:cNvPr>
          <p:cNvSpPr/>
          <p:nvPr/>
        </p:nvSpPr>
        <p:spPr>
          <a:xfrm>
            <a:off x="3541056" y="3641223"/>
            <a:ext cx="184728" cy="184728"/>
          </a:xfrm>
          <a:prstGeom prst="ellipse">
            <a:avLst/>
          </a:prstGeom>
          <a:solidFill>
            <a:srgbClr val="002856"/>
          </a:solidFill>
          <a:ln w="5715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latin typeface="Arial"/>
              <a:ea typeface="Arial"/>
              <a:cs typeface="Arial"/>
              <a:sym typeface="Arial"/>
            </a:endParaRPr>
          </a:p>
        </p:txBody>
      </p:sp>
      <p:sp>
        <p:nvSpPr>
          <p:cNvPr id="1414" name="Google Shape;1491;p70">
            <a:extLst>
              <a:ext uri="{FF2B5EF4-FFF2-40B4-BE49-F238E27FC236}">
                <a16:creationId xmlns:a16="http://schemas.microsoft.com/office/drawing/2014/main" id="{0943DD51-A852-6AC4-56D7-14DF532D7A7C}"/>
              </a:ext>
            </a:extLst>
          </p:cNvPr>
          <p:cNvSpPr/>
          <p:nvPr/>
        </p:nvSpPr>
        <p:spPr>
          <a:xfrm>
            <a:off x="4437871" y="4951608"/>
            <a:ext cx="184728" cy="184728"/>
          </a:xfrm>
          <a:prstGeom prst="ellipse">
            <a:avLst/>
          </a:prstGeom>
          <a:solidFill>
            <a:srgbClr val="002856"/>
          </a:solidFill>
          <a:ln w="5715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latin typeface="Arial"/>
              <a:ea typeface="Arial"/>
              <a:cs typeface="Arial"/>
              <a:sym typeface="Arial"/>
            </a:endParaRPr>
          </a:p>
        </p:txBody>
      </p:sp>
      <p:sp>
        <p:nvSpPr>
          <p:cNvPr id="1415" name="Google Shape;1491;p70">
            <a:extLst>
              <a:ext uri="{FF2B5EF4-FFF2-40B4-BE49-F238E27FC236}">
                <a16:creationId xmlns:a16="http://schemas.microsoft.com/office/drawing/2014/main" id="{684D0B57-0683-2C21-83D1-31F15A89BAE8}"/>
              </a:ext>
            </a:extLst>
          </p:cNvPr>
          <p:cNvSpPr/>
          <p:nvPr/>
        </p:nvSpPr>
        <p:spPr>
          <a:xfrm>
            <a:off x="10341154" y="4766747"/>
            <a:ext cx="184728" cy="184728"/>
          </a:xfrm>
          <a:prstGeom prst="ellipse">
            <a:avLst/>
          </a:prstGeom>
          <a:solidFill>
            <a:srgbClr val="002856"/>
          </a:solidFill>
          <a:ln w="5715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latin typeface="Arial"/>
              <a:ea typeface="Arial"/>
              <a:cs typeface="Arial"/>
              <a:sym typeface="Arial"/>
            </a:endParaRPr>
          </a:p>
        </p:txBody>
      </p:sp>
      <p:sp>
        <p:nvSpPr>
          <p:cNvPr id="1416" name="Google Shape;1491;p70">
            <a:extLst>
              <a:ext uri="{FF2B5EF4-FFF2-40B4-BE49-F238E27FC236}">
                <a16:creationId xmlns:a16="http://schemas.microsoft.com/office/drawing/2014/main" id="{FCCE83E3-41F8-267C-30E6-610CCD9DFDF8}"/>
              </a:ext>
            </a:extLst>
          </p:cNvPr>
          <p:cNvSpPr/>
          <p:nvPr/>
        </p:nvSpPr>
        <p:spPr>
          <a:xfrm>
            <a:off x="7938962" y="5056026"/>
            <a:ext cx="184728" cy="184728"/>
          </a:xfrm>
          <a:prstGeom prst="ellipse">
            <a:avLst/>
          </a:prstGeom>
          <a:solidFill>
            <a:srgbClr val="002856"/>
          </a:solidFill>
          <a:ln w="5715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latin typeface="Arial"/>
              <a:ea typeface="Arial"/>
              <a:cs typeface="Arial"/>
              <a:sym typeface="Arial"/>
            </a:endParaRPr>
          </a:p>
        </p:txBody>
      </p:sp>
      <p:sp>
        <p:nvSpPr>
          <p:cNvPr id="1418" name="Google Shape;1491;p70">
            <a:extLst>
              <a:ext uri="{FF2B5EF4-FFF2-40B4-BE49-F238E27FC236}">
                <a16:creationId xmlns:a16="http://schemas.microsoft.com/office/drawing/2014/main" id="{B6F871E6-EE09-0EC0-94C1-333D03F04652}"/>
              </a:ext>
            </a:extLst>
          </p:cNvPr>
          <p:cNvSpPr/>
          <p:nvPr/>
        </p:nvSpPr>
        <p:spPr>
          <a:xfrm>
            <a:off x="5715216" y="4331452"/>
            <a:ext cx="184728" cy="184728"/>
          </a:xfrm>
          <a:prstGeom prst="ellipse">
            <a:avLst/>
          </a:prstGeom>
          <a:solidFill>
            <a:srgbClr val="002856"/>
          </a:solidFill>
          <a:ln w="5715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459"/>
        <p:cNvGrpSpPr/>
        <p:nvPr/>
      </p:nvGrpSpPr>
      <p:grpSpPr>
        <a:xfrm>
          <a:off x="0" y="0"/>
          <a:ext cx="0" cy="0"/>
          <a:chOff x="0" y="0"/>
          <a:chExt cx="0" cy="0"/>
        </a:xfrm>
      </p:grpSpPr>
      <p:sp>
        <p:nvSpPr>
          <p:cNvPr id="1460" name="Google Shape;1460;p70"/>
          <p:cNvSpPr txBox="1">
            <a:spLocks noGrp="1"/>
          </p:cNvSpPr>
          <p:nvPr>
            <p:ph type="title" idx="4294967295"/>
          </p:nvPr>
        </p:nvSpPr>
        <p:spPr>
          <a:xfrm>
            <a:off x="457200" y="422198"/>
            <a:ext cx="11276013" cy="442913"/>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lt2"/>
              </a:buClr>
              <a:buSzPts val="3200"/>
              <a:buFont typeface="Arial Black"/>
              <a:buNone/>
            </a:pPr>
            <a:r>
              <a:rPr lang="en-US">
                <a:solidFill>
                  <a:srgbClr val="002856"/>
                </a:solidFill>
              </a:rPr>
              <a:t>Create Your Story – Roadmap Toward Purpose</a:t>
            </a:r>
            <a:endParaRPr>
              <a:solidFill>
                <a:srgbClr val="002856"/>
              </a:solidFill>
            </a:endParaRPr>
          </a:p>
        </p:txBody>
      </p:sp>
      <p:sp>
        <p:nvSpPr>
          <p:cNvPr id="40" name="Google Shape;1492;p70">
            <a:extLst>
              <a:ext uri="{FF2B5EF4-FFF2-40B4-BE49-F238E27FC236}">
                <a16:creationId xmlns:a16="http://schemas.microsoft.com/office/drawing/2014/main" id="{B7916A63-7D4A-22E8-2AE5-2AE4EDB417A2}"/>
              </a:ext>
            </a:extLst>
          </p:cNvPr>
          <p:cNvSpPr/>
          <p:nvPr/>
        </p:nvSpPr>
        <p:spPr>
          <a:xfrm>
            <a:off x="469357" y="2742628"/>
            <a:ext cx="1839451" cy="678321"/>
          </a:xfrm>
          <a:prstGeom prst="rect">
            <a:avLst/>
          </a:prstGeom>
          <a:solidFill>
            <a:srgbClr val="F4F4F4"/>
          </a:solidFill>
          <a:ln w="38100">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600"/>
              <a:buFont typeface="Arial"/>
              <a:buNone/>
            </a:pPr>
            <a:r>
              <a:rPr lang="en-US" sz="1600" b="1" i="0" u="none" strike="noStrike" cap="none">
                <a:solidFill>
                  <a:srgbClr val="002856"/>
                </a:solidFill>
                <a:latin typeface="Arial"/>
                <a:ea typeface="Arial"/>
                <a:cs typeface="Arial"/>
                <a:sym typeface="Arial"/>
              </a:rPr>
              <a:t>Sustainable/DEI</a:t>
            </a:r>
          </a:p>
        </p:txBody>
      </p:sp>
      <p:sp>
        <p:nvSpPr>
          <p:cNvPr id="41" name="Google Shape;1492;p70">
            <a:extLst>
              <a:ext uri="{FF2B5EF4-FFF2-40B4-BE49-F238E27FC236}">
                <a16:creationId xmlns:a16="http://schemas.microsoft.com/office/drawing/2014/main" id="{3B511ECC-9975-6321-74FA-D11D5671B142}"/>
              </a:ext>
            </a:extLst>
          </p:cNvPr>
          <p:cNvSpPr/>
          <p:nvPr/>
        </p:nvSpPr>
        <p:spPr>
          <a:xfrm>
            <a:off x="469357" y="1230392"/>
            <a:ext cx="1839451" cy="678321"/>
          </a:xfrm>
          <a:prstGeom prst="rect">
            <a:avLst/>
          </a:prstGeom>
          <a:solidFill>
            <a:srgbClr val="F4F4F4"/>
          </a:solidFill>
          <a:ln w="38100">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600"/>
              <a:buFont typeface="Arial"/>
              <a:buNone/>
            </a:pPr>
            <a:r>
              <a:rPr lang="en-US" sz="1600" b="1" i="0" u="none" strike="noStrike" cap="none">
                <a:solidFill>
                  <a:srgbClr val="002856"/>
                </a:solidFill>
                <a:latin typeface="Arial"/>
                <a:ea typeface="Arial"/>
                <a:cs typeface="Arial"/>
                <a:sym typeface="Arial"/>
              </a:rPr>
              <a:t>Enhance Resilience</a:t>
            </a:r>
          </a:p>
        </p:txBody>
      </p:sp>
      <p:sp>
        <p:nvSpPr>
          <p:cNvPr id="42" name="Google Shape;1492;p70">
            <a:extLst>
              <a:ext uri="{FF2B5EF4-FFF2-40B4-BE49-F238E27FC236}">
                <a16:creationId xmlns:a16="http://schemas.microsoft.com/office/drawing/2014/main" id="{FC141292-E791-8444-4350-65F6920C1B2E}"/>
              </a:ext>
            </a:extLst>
          </p:cNvPr>
          <p:cNvSpPr/>
          <p:nvPr/>
        </p:nvSpPr>
        <p:spPr>
          <a:xfrm>
            <a:off x="469357" y="1986510"/>
            <a:ext cx="1839451" cy="678321"/>
          </a:xfrm>
          <a:prstGeom prst="rect">
            <a:avLst/>
          </a:prstGeom>
          <a:solidFill>
            <a:srgbClr val="F4F4F4"/>
          </a:solidFill>
          <a:ln w="38100">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600"/>
              <a:buFont typeface="Arial"/>
              <a:buNone/>
            </a:pPr>
            <a:r>
              <a:rPr lang="en-US" sz="1600" b="1" i="0" u="none" strike="noStrike" cap="none">
                <a:solidFill>
                  <a:srgbClr val="002856"/>
                </a:solidFill>
                <a:latin typeface="Arial"/>
                <a:ea typeface="Arial"/>
                <a:cs typeface="Arial"/>
                <a:sym typeface="Arial"/>
              </a:rPr>
              <a:t>Maximize Value From Data</a:t>
            </a:r>
          </a:p>
        </p:txBody>
      </p:sp>
      <p:sp>
        <p:nvSpPr>
          <p:cNvPr id="43" name="Google Shape;1492;p70">
            <a:extLst>
              <a:ext uri="{FF2B5EF4-FFF2-40B4-BE49-F238E27FC236}">
                <a16:creationId xmlns:a16="http://schemas.microsoft.com/office/drawing/2014/main" id="{2A592F7D-C786-C693-44FD-5A7E5C5074F3}"/>
              </a:ext>
            </a:extLst>
          </p:cNvPr>
          <p:cNvSpPr/>
          <p:nvPr/>
        </p:nvSpPr>
        <p:spPr>
          <a:xfrm>
            <a:off x="469357" y="3498746"/>
            <a:ext cx="1839451" cy="678321"/>
          </a:xfrm>
          <a:prstGeom prst="rect">
            <a:avLst/>
          </a:prstGeom>
          <a:solidFill>
            <a:srgbClr val="F4F4F4"/>
          </a:solidFill>
          <a:ln w="38100">
            <a:noFill/>
          </a:ln>
        </p:spPr>
        <p:txBody>
          <a:bodyPr spcFirstLastPara="1" wrap="square" lIns="0" tIns="0" rIns="0" bIns="0" anchor="ctr" anchorCtr="0">
            <a:noAutofit/>
          </a:bodyPr>
          <a:lstStyle/>
          <a:p>
            <a:pPr algn="ctr">
              <a:buClr>
                <a:srgbClr val="FFFFFF"/>
              </a:buClr>
              <a:buSzPts val="1600"/>
            </a:pPr>
            <a:r>
              <a:rPr lang="en-US" sz="1600" b="1" i="0" u="none" strike="noStrike" cap="none">
                <a:solidFill>
                  <a:srgbClr val="002856"/>
                </a:solidFill>
                <a:latin typeface="Arial"/>
                <a:ea typeface="Arial"/>
                <a:cs typeface="Arial"/>
                <a:sym typeface="Arial"/>
              </a:rPr>
              <a:t>Attract and Retain Talent/</a:t>
            </a:r>
            <a:r>
              <a:rPr lang="en-US" sz="1600" b="1" i="0" u="none" strike="noStrike" cap="none" err="1">
                <a:solidFill>
                  <a:srgbClr val="002856"/>
                </a:solidFill>
                <a:latin typeface="Arial"/>
                <a:ea typeface="Arial"/>
                <a:cs typeface="Arial"/>
                <a:sym typeface="Arial"/>
              </a:rPr>
              <a:t>FoW</a:t>
            </a:r>
            <a:r>
              <a:rPr lang="en-US" sz="1600" b="1">
                <a:solidFill>
                  <a:srgbClr val="002856"/>
                </a:solidFill>
                <a:latin typeface="Arial"/>
                <a:ea typeface="Arial"/>
                <a:cs typeface="Arial"/>
                <a:sym typeface="Arial"/>
              </a:rPr>
              <a:t> </a:t>
            </a:r>
            <a:endParaRPr lang="en-US" sz="1600" b="1" i="0" u="none" strike="noStrike" cap="none">
              <a:solidFill>
                <a:srgbClr val="002856"/>
              </a:solidFill>
              <a:latin typeface="Arial"/>
              <a:ea typeface="Arial"/>
              <a:cs typeface="Arial"/>
              <a:sym typeface="Arial"/>
            </a:endParaRPr>
          </a:p>
        </p:txBody>
      </p:sp>
      <p:sp>
        <p:nvSpPr>
          <p:cNvPr id="44" name="Google Shape;1492;p70">
            <a:extLst>
              <a:ext uri="{FF2B5EF4-FFF2-40B4-BE49-F238E27FC236}">
                <a16:creationId xmlns:a16="http://schemas.microsoft.com/office/drawing/2014/main" id="{E7416BB3-1794-34C6-A73F-352E93EBF080}"/>
              </a:ext>
            </a:extLst>
          </p:cNvPr>
          <p:cNvSpPr/>
          <p:nvPr/>
        </p:nvSpPr>
        <p:spPr>
          <a:xfrm>
            <a:off x="469357" y="4254864"/>
            <a:ext cx="1839451" cy="678321"/>
          </a:xfrm>
          <a:prstGeom prst="rect">
            <a:avLst/>
          </a:prstGeom>
          <a:solidFill>
            <a:srgbClr val="F4F4F4"/>
          </a:solidFill>
          <a:ln w="38100">
            <a:noFill/>
          </a:ln>
        </p:spPr>
        <p:txBody>
          <a:bodyPr spcFirstLastPara="1" wrap="square" lIns="0" tIns="0" rIns="0" bIns="0" anchor="ctr" anchorCtr="0">
            <a:noAutofit/>
          </a:bodyPr>
          <a:lstStyle/>
          <a:p>
            <a:pPr algn="ctr">
              <a:buClr>
                <a:srgbClr val="FFFFFF"/>
              </a:buClr>
              <a:buSzPts val="1600"/>
            </a:pPr>
            <a:r>
              <a:rPr lang="en-US" sz="1600" b="1" i="0" u="none" strike="noStrike" cap="none">
                <a:solidFill>
                  <a:srgbClr val="002856"/>
                </a:solidFill>
                <a:latin typeface="Arial"/>
                <a:ea typeface="Arial"/>
                <a:cs typeface="Arial"/>
                <a:sym typeface="Arial"/>
              </a:rPr>
              <a:t>Driving</a:t>
            </a:r>
            <a:br>
              <a:rPr lang="en-US" sz="1600" b="1">
                <a:solidFill>
                  <a:srgbClr val="002856"/>
                </a:solidFill>
                <a:latin typeface="Arial"/>
                <a:ea typeface="Arial"/>
                <a:cs typeface="Arial"/>
                <a:sym typeface="Arial"/>
              </a:rPr>
            </a:br>
            <a:r>
              <a:rPr lang="en-US" sz="1600" b="1" i="0" u="none" strike="noStrike" cap="none">
                <a:solidFill>
                  <a:srgbClr val="002856"/>
                </a:solidFill>
                <a:latin typeface="Arial"/>
                <a:ea typeface="Arial"/>
                <a:cs typeface="Arial"/>
                <a:sym typeface="Arial"/>
              </a:rPr>
              <a:t>Growth</a:t>
            </a:r>
          </a:p>
        </p:txBody>
      </p:sp>
      <p:sp>
        <p:nvSpPr>
          <p:cNvPr id="45" name="Google Shape;1492;p70">
            <a:extLst>
              <a:ext uri="{FF2B5EF4-FFF2-40B4-BE49-F238E27FC236}">
                <a16:creationId xmlns:a16="http://schemas.microsoft.com/office/drawing/2014/main" id="{FDC4B088-3ACD-D010-6CB1-1F77A29D69AA}"/>
              </a:ext>
            </a:extLst>
          </p:cNvPr>
          <p:cNvSpPr/>
          <p:nvPr/>
        </p:nvSpPr>
        <p:spPr>
          <a:xfrm>
            <a:off x="469357" y="5010983"/>
            <a:ext cx="1839451" cy="678321"/>
          </a:xfrm>
          <a:prstGeom prst="rect">
            <a:avLst/>
          </a:prstGeom>
          <a:solidFill>
            <a:srgbClr val="F4F4F4"/>
          </a:solidFill>
          <a:ln w="38100">
            <a:noFill/>
          </a:ln>
        </p:spPr>
        <p:txBody>
          <a:bodyPr spcFirstLastPara="1" wrap="square" lIns="0" tIns="0" rIns="0" bIns="0" anchor="ctr" anchorCtr="0">
            <a:noAutofit/>
          </a:bodyPr>
          <a:lstStyle/>
          <a:p>
            <a:pPr algn="ctr">
              <a:buClr>
                <a:srgbClr val="FFFFFF"/>
              </a:buClr>
              <a:buSzPts val="1600"/>
              <a:buFont typeface="Arial"/>
            </a:pPr>
            <a:r>
              <a:rPr lang="en-US" sz="1600" b="1" i="0" u="none" strike="noStrike" cap="none">
                <a:solidFill>
                  <a:srgbClr val="002856"/>
                </a:solidFill>
                <a:latin typeface="Arial"/>
                <a:ea typeface="Arial"/>
                <a:cs typeface="Arial"/>
                <a:sym typeface="Arial"/>
              </a:rPr>
              <a:t>Accelerate</a:t>
            </a:r>
            <a:br>
              <a:rPr lang="en-US" sz="1600" b="1">
                <a:solidFill>
                  <a:srgbClr val="002856"/>
                </a:solidFill>
                <a:latin typeface="Arial"/>
                <a:ea typeface="Arial"/>
                <a:cs typeface="Arial"/>
              </a:rPr>
            </a:br>
            <a:r>
              <a:rPr lang="en-US" sz="1600" b="1" i="0" u="none" strike="noStrike" cap="none">
                <a:solidFill>
                  <a:srgbClr val="002856"/>
                </a:solidFill>
                <a:latin typeface="Arial"/>
                <a:ea typeface="Arial"/>
                <a:cs typeface="Arial"/>
                <a:sym typeface="Arial"/>
              </a:rPr>
              <a:t>Digital</a:t>
            </a:r>
            <a:r>
              <a:rPr lang="en-US" sz="1600" b="1">
                <a:solidFill>
                  <a:srgbClr val="002856"/>
                </a:solidFill>
                <a:latin typeface="Arial"/>
                <a:ea typeface="Arial"/>
                <a:cs typeface="Arial"/>
                <a:sym typeface="Arial"/>
              </a:rPr>
              <a:t> </a:t>
            </a:r>
            <a:endParaRPr lang="en-US"/>
          </a:p>
        </p:txBody>
      </p:sp>
      <p:sp>
        <p:nvSpPr>
          <p:cNvPr id="46" name="Google Shape;1478;p70">
            <a:extLst>
              <a:ext uri="{FF2B5EF4-FFF2-40B4-BE49-F238E27FC236}">
                <a16:creationId xmlns:a16="http://schemas.microsoft.com/office/drawing/2014/main" id="{FAD7604E-D8D1-BECA-CFA4-A47F0C2D0243}"/>
              </a:ext>
            </a:extLst>
          </p:cNvPr>
          <p:cNvSpPr txBox="1"/>
          <p:nvPr/>
        </p:nvSpPr>
        <p:spPr>
          <a:xfrm>
            <a:off x="4989783" y="2282189"/>
            <a:ext cx="1614044" cy="341819"/>
          </a:xfrm>
          <a:prstGeom prst="rect">
            <a:avLst/>
          </a:prstGeom>
          <a:noFill/>
          <a:ln>
            <a:noFill/>
          </a:ln>
        </p:spPr>
        <p:txBody>
          <a:bodyPr spcFirstLastPara="1" wrap="square" lIns="36000" tIns="36000" rIns="36000" bIns="36000" anchor="ctr" anchorCtr="0">
            <a:noAutofit/>
          </a:bodyPr>
          <a:lstStyle/>
          <a:p>
            <a:pPr marL="0" marR="0" lvl="0" indent="0" algn="ctr" rtl="0">
              <a:lnSpc>
                <a:spcPct val="100000"/>
              </a:lnSpc>
              <a:spcBef>
                <a:spcPts val="0"/>
              </a:spcBef>
              <a:spcAft>
                <a:spcPts val="0"/>
              </a:spcAft>
              <a:buClr>
                <a:srgbClr val="FFFFFF"/>
              </a:buClr>
              <a:buSzPts val="1600"/>
              <a:buFont typeface="Arial"/>
              <a:buNone/>
            </a:pPr>
            <a:r>
              <a:rPr lang="en-US" sz="1400" b="1" i="0" u="none" strike="noStrike" cap="none">
                <a:latin typeface="Arial" panose="020B0604020202020204" pitchFamily="34" charset="0"/>
                <a:ea typeface="Arial"/>
                <a:cs typeface="Arial" panose="020B0604020202020204" pitchFamily="34" charset="0"/>
                <a:sym typeface="Arial"/>
              </a:rPr>
              <a:t>Democratized </a:t>
            </a:r>
            <a:r>
              <a:rPr lang="en-US" sz="1400" b="1" i="0" u="none" strike="noStrike" cap="none" err="1">
                <a:latin typeface="Arial" panose="020B0604020202020204" pitchFamily="34" charset="0"/>
                <a:ea typeface="Arial"/>
                <a:cs typeface="Arial" panose="020B0604020202020204" pitchFamily="34" charset="0"/>
                <a:sym typeface="Arial"/>
              </a:rPr>
              <a:t>GenAI</a:t>
            </a:r>
            <a:endParaRPr sz="1400" b="1" i="0" u="none" strike="noStrike" cap="none">
              <a:latin typeface="Arial" panose="020B0604020202020204" pitchFamily="34" charset="0"/>
              <a:ea typeface="Arial"/>
              <a:cs typeface="Arial" panose="020B0604020202020204" pitchFamily="34" charset="0"/>
              <a:sym typeface="Arial"/>
            </a:endParaRPr>
          </a:p>
        </p:txBody>
      </p:sp>
      <p:sp>
        <p:nvSpPr>
          <p:cNvPr id="47" name="Google Shape;1491;p70">
            <a:extLst>
              <a:ext uri="{FF2B5EF4-FFF2-40B4-BE49-F238E27FC236}">
                <a16:creationId xmlns:a16="http://schemas.microsoft.com/office/drawing/2014/main" id="{EBC78B8E-A277-949E-982D-375665EA4FC0}"/>
              </a:ext>
            </a:extLst>
          </p:cNvPr>
          <p:cNvSpPr/>
          <p:nvPr/>
        </p:nvSpPr>
        <p:spPr>
          <a:xfrm>
            <a:off x="5706423" y="2719818"/>
            <a:ext cx="184728" cy="184728"/>
          </a:xfrm>
          <a:prstGeom prst="ellipse">
            <a:avLst/>
          </a:prstGeom>
          <a:solidFill>
            <a:srgbClr val="002856"/>
          </a:solidFill>
          <a:ln w="5715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latin typeface="Arial"/>
              <a:ea typeface="Arial"/>
              <a:cs typeface="Arial"/>
              <a:sym typeface="Arial"/>
            </a:endParaRPr>
          </a:p>
        </p:txBody>
      </p:sp>
      <p:sp>
        <p:nvSpPr>
          <p:cNvPr id="48" name="Google Shape;1463;p70">
            <a:extLst>
              <a:ext uri="{FF2B5EF4-FFF2-40B4-BE49-F238E27FC236}">
                <a16:creationId xmlns:a16="http://schemas.microsoft.com/office/drawing/2014/main" id="{73DA6B8D-F19E-AD80-F0C5-126B465AF42A}"/>
              </a:ext>
            </a:extLst>
          </p:cNvPr>
          <p:cNvSpPr txBox="1"/>
          <p:nvPr/>
        </p:nvSpPr>
        <p:spPr>
          <a:xfrm>
            <a:off x="7233189" y="5326051"/>
            <a:ext cx="1523898" cy="341819"/>
          </a:xfrm>
          <a:prstGeom prst="rect">
            <a:avLst/>
          </a:prstGeom>
          <a:noFill/>
          <a:ln>
            <a:noFill/>
          </a:ln>
        </p:spPr>
        <p:txBody>
          <a:bodyPr spcFirstLastPara="1" wrap="square" lIns="36000" tIns="36000" rIns="36000" bIns="36000" anchor="ctr" anchorCtr="0">
            <a:noAutofit/>
          </a:bodyPr>
          <a:lstStyle/>
          <a:p>
            <a:pPr marL="0" marR="0" lvl="0" indent="0" algn="ctr" rtl="0">
              <a:lnSpc>
                <a:spcPct val="100000"/>
              </a:lnSpc>
              <a:spcBef>
                <a:spcPts val="0"/>
              </a:spcBef>
              <a:spcAft>
                <a:spcPts val="0"/>
              </a:spcAft>
              <a:buClr>
                <a:srgbClr val="FFFFFF"/>
              </a:buClr>
              <a:buSzPts val="1600"/>
              <a:buFont typeface="Arial"/>
              <a:buNone/>
            </a:pPr>
            <a:r>
              <a:rPr lang="en-US" sz="1400" b="1" i="0" u="none" strike="noStrike" cap="none">
                <a:latin typeface="Arial" panose="020B0604020202020204" pitchFamily="34" charset="0"/>
                <a:ea typeface="Arial"/>
                <a:cs typeface="Arial" panose="020B0604020202020204" pitchFamily="34" charset="0"/>
                <a:sym typeface="Arial"/>
              </a:rPr>
              <a:t>AI-Augmented Development</a:t>
            </a:r>
            <a:endParaRPr sz="1400">
              <a:latin typeface="Arial" panose="020B0604020202020204" pitchFamily="34" charset="0"/>
              <a:cs typeface="Arial" panose="020B0604020202020204" pitchFamily="34" charset="0"/>
            </a:endParaRPr>
          </a:p>
        </p:txBody>
      </p:sp>
      <p:sp>
        <p:nvSpPr>
          <p:cNvPr id="49" name="Google Shape;1466;p70">
            <a:extLst>
              <a:ext uri="{FF2B5EF4-FFF2-40B4-BE49-F238E27FC236}">
                <a16:creationId xmlns:a16="http://schemas.microsoft.com/office/drawing/2014/main" id="{F1753D71-8EE8-D1B8-701C-F12A043FA2B5}"/>
              </a:ext>
            </a:extLst>
          </p:cNvPr>
          <p:cNvSpPr txBox="1"/>
          <p:nvPr/>
        </p:nvSpPr>
        <p:spPr>
          <a:xfrm>
            <a:off x="9746308" y="5112520"/>
            <a:ext cx="1415555" cy="341819"/>
          </a:xfrm>
          <a:prstGeom prst="rect">
            <a:avLst/>
          </a:prstGeom>
          <a:noFill/>
          <a:ln>
            <a:noFill/>
          </a:ln>
        </p:spPr>
        <p:txBody>
          <a:bodyPr spcFirstLastPara="1" wrap="square" lIns="36000" tIns="36000" rIns="36000" bIns="36000" anchor="ctr" anchorCtr="0">
            <a:noAutofit/>
          </a:bodyPr>
          <a:lstStyle/>
          <a:p>
            <a:pPr marL="0" marR="0" lvl="0" indent="0" algn="ctr" rtl="0">
              <a:lnSpc>
                <a:spcPct val="100000"/>
              </a:lnSpc>
              <a:spcBef>
                <a:spcPts val="0"/>
              </a:spcBef>
              <a:spcAft>
                <a:spcPts val="0"/>
              </a:spcAft>
              <a:buClr>
                <a:srgbClr val="FFFFFF"/>
              </a:buClr>
              <a:buSzPts val="1600"/>
              <a:buFont typeface="Arial"/>
              <a:buNone/>
            </a:pPr>
            <a:r>
              <a:rPr lang="en-US" sz="1400" b="1" i="0" u="none" strike="noStrike" cap="none">
                <a:latin typeface="Arial" panose="020B0604020202020204" pitchFamily="34" charset="0"/>
                <a:ea typeface="Arial"/>
                <a:cs typeface="Arial" panose="020B0604020202020204" pitchFamily="34" charset="0"/>
                <a:sym typeface="Arial"/>
              </a:rPr>
              <a:t>Intelligent Applications</a:t>
            </a:r>
            <a:endParaRPr sz="1400">
              <a:latin typeface="Arial" panose="020B0604020202020204" pitchFamily="34" charset="0"/>
              <a:cs typeface="Arial" panose="020B0604020202020204" pitchFamily="34" charset="0"/>
            </a:endParaRPr>
          </a:p>
        </p:txBody>
      </p:sp>
      <p:sp>
        <p:nvSpPr>
          <p:cNvPr id="50" name="Google Shape;1469;p70">
            <a:extLst>
              <a:ext uri="{FF2B5EF4-FFF2-40B4-BE49-F238E27FC236}">
                <a16:creationId xmlns:a16="http://schemas.microsoft.com/office/drawing/2014/main" id="{9C42B765-DB1A-A887-F051-168C6F2F1B71}"/>
              </a:ext>
            </a:extLst>
          </p:cNvPr>
          <p:cNvSpPr txBox="1"/>
          <p:nvPr/>
        </p:nvSpPr>
        <p:spPr>
          <a:xfrm>
            <a:off x="3391081" y="5078871"/>
            <a:ext cx="2214514" cy="631400"/>
          </a:xfrm>
          <a:prstGeom prst="rect">
            <a:avLst/>
          </a:prstGeom>
          <a:noFill/>
          <a:ln>
            <a:noFill/>
          </a:ln>
        </p:spPr>
        <p:txBody>
          <a:bodyPr spcFirstLastPara="1" wrap="square" lIns="36000" tIns="36000" rIns="36000" bIns="36000" anchor="ctr" anchorCtr="0">
            <a:noAutofit/>
          </a:bodyPr>
          <a:lstStyle/>
          <a:p>
            <a:pPr marL="0" marR="0" lvl="0" indent="0" algn="ctr" rtl="0">
              <a:lnSpc>
                <a:spcPct val="100000"/>
              </a:lnSpc>
              <a:spcBef>
                <a:spcPts val="0"/>
              </a:spcBef>
              <a:spcAft>
                <a:spcPts val="0"/>
              </a:spcAft>
              <a:buClr>
                <a:srgbClr val="FFFFFF"/>
              </a:buClr>
              <a:buSzPts val="1600"/>
              <a:buFont typeface="Arial"/>
              <a:buNone/>
            </a:pPr>
            <a:r>
              <a:rPr lang="en-US" sz="1400" b="1" i="0" u="none" strike="noStrike" cap="none">
                <a:latin typeface="Arial" panose="020B0604020202020204" pitchFamily="34" charset="0"/>
                <a:ea typeface="Arial"/>
                <a:cs typeface="Arial" panose="020B0604020202020204" pitchFamily="34" charset="0"/>
                <a:sym typeface="Arial"/>
              </a:rPr>
              <a:t>Industry Cloud </a:t>
            </a:r>
            <a:br>
              <a:rPr lang="en-US" sz="1400" b="1" i="0" u="none" strike="noStrike" cap="none">
                <a:latin typeface="Arial" panose="020B0604020202020204" pitchFamily="34" charset="0"/>
                <a:ea typeface="Arial"/>
                <a:cs typeface="Arial" panose="020B0604020202020204" pitchFamily="34" charset="0"/>
                <a:sym typeface="Arial"/>
              </a:rPr>
            </a:br>
            <a:r>
              <a:rPr lang="en-US" sz="1400" b="1" i="0" u="none" strike="noStrike" cap="none">
                <a:latin typeface="Arial" panose="020B0604020202020204" pitchFamily="34" charset="0"/>
                <a:ea typeface="Arial"/>
                <a:cs typeface="Arial" panose="020B0604020202020204" pitchFamily="34" charset="0"/>
                <a:sym typeface="Arial"/>
              </a:rPr>
              <a:t>Platforms</a:t>
            </a:r>
            <a:endParaRPr sz="1400">
              <a:latin typeface="Arial" panose="020B0604020202020204" pitchFamily="34" charset="0"/>
              <a:cs typeface="Arial" panose="020B0604020202020204" pitchFamily="34" charset="0"/>
            </a:endParaRPr>
          </a:p>
        </p:txBody>
      </p:sp>
      <p:sp>
        <p:nvSpPr>
          <p:cNvPr id="51" name="Google Shape;1472;p70">
            <a:extLst>
              <a:ext uri="{FF2B5EF4-FFF2-40B4-BE49-F238E27FC236}">
                <a16:creationId xmlns:a16="http://schemas.microsoft.com/office/drawing/2014/main" id="{3BCE1134-5B51-29DC-B276-6A20B400AC7E}"/>
              </a:ext>
            </a:extLst>
          </p:cNvPr>
          <p:cNvSpPr txBox="1"/>
          <p:nvPr/>
        </p:nvSpPr>
        <p:spPr>
          <a:xfrm>
            <a:off x="10177810" y="3545832"/>
            <a:ext cx="1410297" cy="341819"/>
          </a:xfrm>
          <a:prstGeom prst="rect">
            <a:avLst/>
          </a:prstGeom>
          <a:noFill/>
          <a:ln>
            <a:noFill/>
          </a:ln>
        </p:spPr>
        <p:txBody>
          <a:bodyPr spcFirstLastPara="1" wrap="square" lIns="36000" tIns="36000" rIns="36000" bIns="36000" anchor="ctr" anchorCtr="0">
            <a:noAutofit/>
          </a:bodyPr>
          <a:lstStyle/>
          <a:p>
            <a:pPr marL="0" marR="0" lvl="0" indent="0" algn="ctr" rtl="0">
              <a:lnSpc>
                <a:spcPct val="100000"/>
              </a:lnSpc>
              <a:spcBef>
                <a:spcPts val="0"/>
              </a:spcBef>
              <a:spcAft>
                <a:spcPts val="0"/>
              </a:spcAft>
              <a:buClr>
                <a:srgbClr val="FFFFFF"/>
              </a:buClr>
              <a:buSzPts val="1600"/>
              <a:buFont typeface="Arial"/>
              <a:buNone/>
            </a:pPr>
            <a:r>
              <a:rPr lang="en-US" sz="1400" b="1" i="0" u="none" strike="noStrike" cap="none">
                <a:latin typeface="Arial" panose="020B0604020202020204" pitchFamily="34" charset="0"/>
                <a:ea typeface="Arial"/>
                <a:cs typeface="Arial" panose="020B0604020202020204" pitchFamily="34" charset="0"/>
                <a:sym typeface="Arial"/>
              </a:rPr>
              <a:t>Machine Customers</a:t>
            </a:r>
            <a:endParaRPr sz="1400">
              <a:latin typeface="Arial" panose="020B0604020202020204" pitchFamily="34" charset="0"/>
              <a:cs typeface="Arial" panose="020B0604020202020204" pitchFamily="34" charset="0"/>
            </a:endParaRPr>
          </a:p>
        </p:txBody>
      </p:sp>
      <p:sp>
        <p:nvSpPr>
          <p:cNvPr id="52" name="Google Shape;1475;p70">
            <a:extLst>
              <a:ext uri="{FF2B5EF4-FFF2-40B4-BE49-F238E27FC236}">
                <a16:creationId xmlns:a16="http://schemas.microsoft.com/office/drawing/2014/main" id="{60EB131B-B715-C94D-DB28-5774A60090EB}"/>
              </a:ext>
            </a:extLst>
          </p:cNvPr>
          <p:cNvSpPr txBox="1"/>
          <p:nvPr/>
        </p:nvSpPr>
        <p:spPr>
          <a:xfrm>
            <a:off x="5039845" y="3909769"/>
            <a:ext cx="1532590" cy="341819"/>
          </a:xfrm>
          <a:prstGeom prst="rect">
            <a:avLst/>
          </a:prstGeom>
          <a:noFill/>
          <a:ln>
            <a:noFill/>
          </a:ln>
        </p:spPr>
        <p:txBody>
          <a:bodyPr spcFirstLastPara="1" wrap="square" lIns="36000" tIns="36000" rIns="36000" bIns="36000" anchor="ctr" anchorCtr="0">
            <a:noAutofit/>
          </a:bodyPr>
          <a:lstStyle/>
          <a:p>
            <a:pPr marL="0" marR="0" lvl="0" indent="0" algn="ctr" rtl="0">
              <a:lnSpc>
                <a:spcPct val="100000"/>
              </a:lnSpc>
              <a:spcBef>
                <a:spcPts val="0"/>
              </a:spcBef>
              <a:spcAft>
                <a:spcPts val="0"/>
              </a:spcAft>
              <a:buClr>
                <a:srgbClr val="FFFFFF"/>
              </a:buClr>
              <a:buSzPts val="1600"/>
              <a:buFont typeface="Arial"/>
              <a:buNone/>
            </a:pPr>
            <a:r>
              <a:rPr lang="en-US" sz="1400" b="1" i="0" u="none" strike="noStrike" cap="none">
                <a:latin typeface="Arial" panose="020B0604020202020204" pitchFamily="34" charset="0"/>
                <a:ea typeface="Arial"/>
                <a:cs typeface="Arial" panose="020B0604020202020204" pitchFamily="34" charset="0"/>
                <a:sym typeface="Arial"/>
              </a:rPr>
              <a:t>Platform Engineering</a:t>
            </a:r>
            <a:endParaRPr sz="1400">
              <a:latin typeface="Arial" panose="020B0604020202020204" pitchFamily="34" charset="0"/>
              <a:cs typeface="Arial" panose="020B0604020202020204" pitchFamily="34" charset="0"/>
            </a:endParaRPr>
          </a:p>
        </p:txBody>
      </p:sp>
      <p:sp>
        <p:nvSpPr>
          <p:cNvPr id="53" name="Google Shape;1481;p70">
            <a:extLst>
              <a:ext uri="{FF2B5EF4-FFF2-40B4-BE49-F238E27FC236}">
                <a16:creationId xmlns:a16="http://schemas.microsoft.com/office/drawing/2014/main" id="{6A54340F-1C6F-CCF7-C1B0-49C178F816AA}"/>
              </a:ext>
            </a:extLst>
          </p:cNvPr>
          <p:cNvSpPr txBox="1"/>
          <p:nvPr/>
        </p:nvSpPr>
        <p:spPr>
          <a:xfrm>
            <a:off x="8518349" y="1677593"/>
            <a:ext cx="1411730" cy="341819"/>
          </a:xfrm>
          <a:prstGeom prst="rect">
            <a:avLst/>
          </a:prstGeom>
          <a:noFill/>
          <a:ln>
            <a:noFill/>
          </a:ln>
        </p:spPr>
        <p:txBody>
          <a:bodyPr spcFirstLastPara="1" wrap="square" lIns="36000" tIns="36000" rIns="36000" bIns="36000" anchor="ctr" anchorCtr="0">
            <a:noAutofit/>
          </a:bodyPr>
          <a:lstStyle/>
          <a:p>
            <a:pPr marL="0" marR="0" lvl="0" indent="0" algn="ctr" rtl="0">
              <a:lnSpc>
                <a:spcPct val="100000"/>
              </a:lnSpc>
              <a:spcBef>
                <a:spcPts val="0"/>
              </a:spcBef>
              <a:spcAft>
                <a:spcPts val="0"/>
              </a:spcAft>
              <a:buClr>
                <a:srgbClr val="FFFFFF"/>
              </a:buClr>
              <a:buSzPts val="1600"/>
              <a:buFont typeface="Arial"/>
              <a:buNone/>
            </a:pPr>
            <a:r>
              <a:rPr lang="en-US" sz="1400" b="1" i="0" u="none" strike="noStrike" cap="none">
                <a:latin typeface="Arial" panose="020B0604020202020204" pitchFamily="34" charset="0"/>
                <a:ea typeface="Arial"/>
                <a:cs typeface="Arial" panose="020B0604020202020204" pitchFamily="34" charset="0"/>
                <a:sym typeface="Arial"/>
              </a:rPr>
              <a:t>Connected-Augmented Workforce</a:t>
            </a:r>
            <a:endParaRPr sz="1400">
              <a:latin typeface="Arial" panose="020B0604020202020204" pitchFamily="34" charset="0"/>
              <a:cs typeface="Arial" panose="020B0604020202020204" pitchFamily="34" charset="0"/>
            </a:endParaRPr>
          </a:p>
        </p:txBody>
      </p:sp>
      <p:sp>
        <p:nvSpPr>
          <p:cNvPr id="54" name="Google Shape;1484;p70">
            <a:extLst>
              <a:ext uri="{FF2B5EF4-FFF2-40B4-BE49-F238E27FC236}">
                <a16:creationId xmlns:a16="http://schemas.microsoft.com/office/drawing/2014/main" id="{7DF3EAB1-007C-2ABA-6A0F-4A137F501508}"/>
              </a:ext>
            </a:extLst>
          </p:cNvPr>
          <p:cNvSpPr txBox="1"/>
          <p:nvPr/>
        </p:nvSpPr>
        <p:spPr>
          <a:xfrm>
            <a:off x="5975933" y="1516752"/>
            <a:ext cx="1768609" cy="341819"/>
          </a:xfrm>
          <a:prstGeom prst="rect">
            <a:avLst/>
          </a:prstGeom>
          <a:noFill/>
          <a:ln>
            <a:noFill/>
          </a:ln>
        </p:spPr>
        <p:txBody>
          <a:bodyPr spcFirstLastPara="1" wrap="square" lIns="36000" tIns="36000" rIns="36000" bIns="36000" anchor="ctr" anchorCtr="0">
            <a:noAutofit/>
          </a:bodyPr>
          <a:lstStyle/>
          <a:p>
            <a:pPr marL="0" marR="0" lvl="0" indent="0" algn="ctr" rtl="0">
              <a:lnSpc>
                <a:spcPct val="100000"/>
              </a:lnSpc>
              <a:spcBef>
                <a:spcPts val="0"/>
              </a:spcBef>
              <a:spcAft>
                <a:spcPts val="0"/>
              </a:spcAft>
              <a:buClr>
                <a:srgbClr val="FFFFFF"/>
              </a:buClr>
              <a:buSzPts val="1600"/>
              <a:buFont typeface="Arial"/>
              <a:buNone/>
            </a:pPr>
            <a:r>
              <a:rPr lang="en-US" sz="1400" b="1" i="0" u="none" strike="noStrike" cap="none">
                <a:latin typeface="Arial" panose="020B0604020202020204" pitchFamily="34" charset="0"/>
                <a:ea typeface="Arial"/>
                <a:cs typeface="Arial" panose="020B0604020202020204" pitchFamily="34" charset="0"/>
                <a:sym typeface="Arial"/>
              </a:rPr>
              <a:t>Continuous Threat Exposure Management</a:t>
            </a:r>
            <a:endParaRPr sz="1400">
              <a:latin typeface="Arial" panose="020B0604020202020204" pitchFamily="34" charset="0"/>
              <a:cs typeface="Arial" panose="020B0604020202020204" pitchFamily="34" charset="0"/>
            </a:endParaRPr>
          </a:p>
        </p:txBody>
      </p:sp>
      <p:sp>
        <p:nvSpPr>
          <p:cNvPr id="55" name="Google Shape;1487;p70">
            <a:extLst>
              <a:ext uri="{FF2B5EF4-FFF2-40B4-BE49-F238E27FC236}">
                <a16:creationId xmlns:a16="http://schemas.microsoft.com/office/drawing/2014/main" id="{4FD314BC-6C0C-76A6-5C2F-A442AE8EC2CB}"/>
              </a:ext>
            </a:extLst>
          </p:cNvPr>
          <p:cNvSpPr txBox="1"/>
          <p:nvPr/>
        </p:nvSpPr>
        <p:spPr>
          <a:xfrm>
            <a:off x="3538752" y="1543332"/>
            <a:ext cx="1223732" cy="341819"/>
          </a:xfrm>
          <a:prstGeom prst="rect">
            <a:avLst/>
          </a:prstGeom>
          <a:noFill/>
          <a:ln>
            <a:noFill/>
          </a:ln>
        </p:spPr>
        <p:txBody>
          <a:bodyPr spcFirstLastPara="1" wrap="square" lIns="36000" tIns="36000" rIns="36000" bIns="36000" anchor="ctr" anchorCtr="0">
            <a:noAutofit/>
          </a:bodyPr>
          <a:lstStyle/>
          <a:p>
            <a:pPr marL="0" marR="0" lvl="0" indent="0" algn="ctr" rtl="0">
              <a:lnSpc>
                <a:spcPct val="100000"/>
              </a:lnSpc>
              <a:spcBef>
                <a:spcPts val="0"/>
              </a:spcBef>
              <a:spcAft>
                <a:spcPts val="0"/>
              </a:spcAft>
              <a:buClr>
                <a:srgbClr val="FFFFFF"/>
              </a:buClr>
              <a:buSzPts val="1600"/>
              <a:buFont typeface="Arial"/>
              <a:buNone/>
            </a:pPr>
            <a:r>
              <a:rPr lang="en-US" sz="1400" b="1" i="0" u="none" strike="noStrike" cap="none">
                <a:latin typeface="Arial" panose="020B0604020202020204" pitchFamily="34" charset="0"/>
                <a:ea typeface="Arial"/>
                <a:cs typeface="Arial" panose="020B0604020202020204" pitchFamily="34" charset="0"/>
                <a:sym typeface="Arial"/>
              </a:rPr>
              <a:t>AI </a:t>
            </a:r>
            <a:r>
              <a:rPr lang="en-US" sz="1400" b="1" i="0" u="none" strike="noStrike" cap="none" err="1">
                <a:latin typeface="Arial" panose="020B0604020202020204" pitchFamily="34" charset="0"/>
                <a:ea typeface="Arial"/>
                <a:cs typeface="Arial" panose="020B0604020202020204" pitchFamily="34" charset="0"/>
                <a:sym typeface="Arial"/>
              </a:rPr>
              <a:t>TRiSM</a:t>
            </a:r>
            <a:endParaRPr sz="1400" b="1" i="0" u="none" strike="noStrike" cap="none">
              <a:latin typeface="Arial" panose="020B0604020202020204" pitchFamily="34" charset="0"/>
              <a:ea typeface="Arial"/>
              <a:cs typeface="Arial" panose="020B0604020202020204" pitchFamily="34" charset="0"/>
              <a:sym typeface="Arial"/>
            </a:endParaRPr>
          </a:p>
        </p:txBody>
      </p:sp>
      <p:sp>
        <p:nvSpPr>
          <p:cNvPr id="56" name="Google Shape;1490;p70">
            <a:extLst>
              <a:ext uri="{FF2B5EF4-FFF2-40B4-BE49-F238E27FC236}">
                <a16:creationId xmlns:a16="http://schemas.microsoft.com/office/drawing/2014/main" id="{DC1374B3-A15D-EA65-9682-8DF35A717284}"/>
              </a:ext>
            </a:extLst>
          </p:cNvPr>
          <p:cNvSpPr txBox="1"/>
          <p:nvPr/>
        </p:nvSpPr>
        <p:spPr>
          <a:xfrm>
            <a:off x="3039082" y="3152808"/>
            <a:ext cx="1292313" cy="341819"/>
          </a:xfrm>
          <a:prstGeom prst="rect">
            <a:avLst/>
          </a:prstGeom>
          <a:noFill/>
          <a:ln>
            <a:noFill/>
          </a:ln>
        </p:spPr>
        <p:txBody>
          <a:bodyPr spcFirstLastPara="1" wrap="square" lIns="36000" tIns="36000" rIns="36000" bIns="36000" anchor="ctr" anchorCtr="0">
            <a:noAutofit/>
          </a:bodyPr>
          <a:lstStyle/>
          <a:p>
            <a:pPr marL="0" marR="0" lvl="0" indent="0" algn="ctr" rtl="0">
              <a:lnSpc>
                <a:spcPct val="100000"/>
              </a:lnSpc>
              <a:spcBef>
                <a:spcPts val="0"/>
              </a:spcBef>
              <a:spcAft>
                <a:spcPts val="0"/>
              </a:spcAft>
              <a:buClr>
                <a:srgbClr val="FFFFFF"/>
              </a:buClr>
              <a:buSzPts val="1600"/>
              <a:buFont typeface="Arial"/>
              <a:buNone/>
            </a:pPr>
            <a:r>
              <a:rPr lang="en-US" sz="1400" b="1" i="0" u="none" strike="noStrike" cap="none">
                <a:latin typeface="Arial" panose="020B0604020202020204" pitchFamily="34" charset="0"/>
                <a:ea typeface="Arial"/>
                <a:cs typeface="Arial" panose="020B0604020202020204" pitchFamily="34" charset="0"/>
                <a:sym typeface="Arial"/>
              </a:rPr>
              <a:t>Sustainable Technology</a:t>
            </a:r>
            <a:endParaRPr sz="1400">
              <a:latin typeface="Arial" panose="020B0604020202020204" pitchFamily="34" charset="0"/>
              <a:cs typeface="Arial" panose="020B0604020202020204" pitchFamily="34" charset="0"/>
            </a:endParaRPr>
          </a:p>
        </p:txBody>
      </p:sp>
      <p:sp>
        <p:nvSpPr>
          <p:cNvPr id="57" name="Google Shape;1491;p70">
            <a:extLst>
              <a:ext uri="{FF2B5EF4-FFF2-40B4-BE49-F238E27FC236}">
                <a16:creationId xmlns:a16="http://schemas.microsoft.com/office/drawing/2014/main" id="{746D380B-A164-7F44-B84B-535331B5D831}"/>
              </a:ext>
            </a:extLst>
          </p:cNvPr>
          <p:cNvSpPr/>
          <p:nvPr/>
        </p:nvSpPr>
        <p:spPr>
          <a:xfrm>
            <a:off x="4604673" y="1626215"/>
            <a:ext cx="184728" cy="184728"/>
          </a:xfrm>
          <a:prstGeom prst="ellipse">
            <a:avLst/>
          </a:prstGeom>
          <a:solidFill>
            <a:srgbClr val="002856"/>
          </a:solidFill>
          <a:ln w="5715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latin typeface="Arial"/>
              <a:ea typeface="Arial"/>
              <a:cs typeface="Arial"/>
              <a:sym typeface="Arial"/>
            </a:endParaRPr>
          </a:p>
        </p:txBody>
      </p:sp>
      <p:sp>
        <p:nvSpPr>
          <p:cNvPr id="58" name="Google Shape;1491;p70">
            <a:extLst>
              <a:ext uri="{FF2B5EF4-FFF2-40B4-BE49-F238E27FC236}">
                <a16:creationId xmlns:a16="http://schemas.microsoft.com/office/drawing/2014/main" id="{42E9FCD8-2F4E-D359-E261-77C891232E59}"/>
              </a:ext>
            </a:extLst>
          </p:cNvPr>
          <p:cNvSpPr/>
          <p:nvPr/>
        </p:nvSpPr>
        <p:spPr>
          <a:xfrm>
            <a:off x="6734354" y="2093963"/>
            <a:ext cx="184728" cy="184728"/>
          </a:xfrm>
          <a:prstGeom prst="ellipse">
            <a:avLst/>
          </a:prstGeom>
          <a:solidFill>
            <a:srgbClr val="002856"/>
          </a:solidFill>
          <a:ln w="5715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latin typeface="Arial"/>
              <a:ea typeface="Arial"/>
              <a:cs typeface="Arial"/>
              <a:sym typeface="Arial"/>
            </a:endParaRPr>
          </a:p>
        </p:txBody>
      </p:sp>
      <p:sp>
        <p:nvSpPr>
          <p:cNvPr id="59" name="Google Shape;1491;p70">
            <a:extLst>
              <a:ext uri="{FF2B5EF4-FFF2-40B4-BE49-F238E27FC236}">
                <a16:creationId xmlns:a16="http://schemas.microsoft.com/office/drawing/2014/main" id="{4D65F8CB-681A-42ED-67B2-B620745194E6}"/>
              </a:ext>
            </a:extLst>
          </p:cNvPr>
          <p:cNvSpPr/>
          <p:nvPr/>
        </p:nvSpPr>
        <p:spPr>
          <a:xfrm>
            <a:off x="9139741" y="2260917"/>
            <a:ext cx="184728" cy="184728"/>
          </a:xfrm>
          <a:prstGeom prst="ellipse">
            <a:avLst/>
          </a:prstGeom>
          <a:solidFill>
            <a:srgbClr val="002856"/>
          </a:solidFill>
          <a:ln w="5715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latin typeface="Arial"/>
              <a:ea typeface="Arial"/>
              <a:cs typeface="Arial"/>
              <a:sym typeface="Arial"/>
            </a:endParaRPr>
          </a:p>
        </p:txBody>
      </p:sp>
      <p:sp>
        <p:nvSpPr>
          <p:cNvPr id="60" name="Google Shape;1491;p70">
            <a:extLst>
              <a:ext uri="{FF2B5EF4-FFF2-40B4-BE49-F238E27FC236}">
                <a16:creationId xmlns:a16="http://schemas.microsoft.com/office/drawing/2014/main" id="{B00BDED3-B622-5DC2-152C-676189F78774}"/>
              </a:ext>
            </a:extLst>
          </p:cNvPr>
          <p:cNvSpPr/>
          <p:nvPr/>
        </p:nvSpPr>
        <p:spPr>
          <a:xfrm>
            <a:off x="10790595" y="3228411"/>
            <a:ext cx="184728" cy="184728"/>
          </a:xfrm>
          <a:prstGeom prst="ellipse">
            <a:avLst/>
          </a:prstGeom>
          <a:solidFill>
            <a:srgbClr val="002856"/>
          </a:solidFill>
          <a:ln w="5715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latin typeface="Arial"/>
              <a:ea typeface="Arial"/>
              <a:cs typeface="Arial"/>
              <a:sym typeface="Arial"/>
            </a:endParaRPr>
          </a:p>
        </p:txBody>
      </p:sp>
      <p:sp>
        <p:nvSpPr>
          <p:cNvPr id="61" name="Google Shape;1491;p70">
            <a:extLst>
              <a:ext uri="{FF2B5EF4-FFF2-40B4-BE49-F238E27FC236}">
                <a16:creationId xmlns:a16="http://schemas.microsoft.com/office/drawing/2014/main" id="{2EB4761B-CD47-DF60-CA17-630E198BA5BF}"/>
              </a:ext>
            </a:extLst>
          </p:cNvPr>
          <p:cNvSpPr/>
          <p:nvPr/>
        </p:nvSpPr>
        <p:spPr>
          <a:xfrm>
            <a:off x="3541056" y="3641223"/>
            <a:ext cx="184728" cy="184728"/>
          </a:xfrm>
          <a:prstGeom prst="ellipse">
            <a:avLst/>
          </a:prstGeom>
          <a:solidFill>
            <a:srgbClr val="002856"/>
          </a:solidFill>
          <a:ln w="5715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latin typeface="Arial"/>
              <a:ea typeface="Arial"/>
              <a:cs typeface="Arial"/>
              <a:sym typeface="Arial"/>
            </a:endParaRPr>
          </a:p>
        </p:txBody>
      </p:sp>
      <p:sp>
        <p:nvSpPr>
          <p:cNvPr id="62" name="Google Shape;1491;p70">
            <a:extLst>
              <a:ext uri="{FF2B5EF4-FFF2-40B4-BE49-F238E27FC236}">
                <a16:creationId xmlns:a16="http://schemas.microsoft.com/office/drawing/2014/main" id="{6A8EDCF1-B4FC-CE51-D413-FFA42F30642F}"/>
              </a:ext>
            </a:extLst>
          </p:cNvPr>
          <p:cNvSpPr/>
          <p:nvPr/>
        </p:nvSpPr>
        <p:spPr>
          <a:xfrm>
            <a:off x="4437871" y="4951608"/>
            <a:ext cx="184728" cy="184728"/>
          </a:xfrm>
          <a:prstGeom prst="ellipse">
            <a:avLst/>
          </a:prstGeom>
          <a:solidFill>
            <a:srgbClr val="002856"/>
          </a:solidFill>
          <a:ln w="5715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latin typeface="Arial"/>
              <a:ea typeface="Arial"/>
              <a:cs typeface="Arial"/>
              <a:sym typeface="Arial"/>
            </a:endParaRPr>
          </a:p>
        </p:txBody>
      </p:sp>
      <p:sp>
        <p:nvSpPr>
          <p:cNvPr id="63" name="Google Shape;1491;p70">
            <a:extLst>
              <a:ext uri="{FF2B5EF4-FFF2-40B4-BE49-F238E27FC236}">
                <a16:creationId xmlns:a16="http://schemas.microsoft.com/office/drawing/2014/main" id="{01DCBC29-4D6F-A75C-F146-A646BD7BD958}"/>
              </a:ext>
            </a:extLst>
          </p:cNvPr>
          <p:cNvSpPr/>
          <p:nvPr/>
        </p:nvSpPr>
        <p:spPr>
          <a:xfrm>
            <a:off x="10341154" y="4766747"/>
            <a:ext cx="184728" cy="184728"/>
          </a:xfrm>
          <a:prstGeom prst="ellipse">
            <a:avLst/>
          </a:prstGeom>
          <a:solidFill>
            <a:srgbClr val="002856"/>
          </a:solidFill>
          <a:ln w="5715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latin typeface="Arial"/>
              <a:ea typeface="Arial"/>
              <a:cs typeface="Arial"/>
              <a:sym typeface="Arial"/>
            </a:endParaRPr>
          </a:p>
        </p:txBody>
      </p:sp>
      <p:sp>
        <p:nvSpPr>
          <p:cNvPr id="1408" name="Google Shape;1491;p70">
            <a:extLst>
              <a:ext uri="{FF2B5EF4-FFF2-40B4-BE49-F238E27FC236}">
                <a16:creationId xmlns:a16="http://schemas.microsoft.com/office/drawing/2014/main" id="{1414BEF8-EBC6-93CC-612D-76815FA0883D}"/>
              </a:ext>
            </a:extLst>
          </p:cNvPr>
          <p:cNvSpPr/>
          <p:nvPr/>
        </p:nvSpPr>
        <p:spPr>
          <a:xfrm>
            <a:off x="7938962" y="5056026"/>
            <a:ext cx="184728" cy="184728"/>
          </a:xfrm>
          <a:prstGeom prst="ellipse">
            <a:avLst/>
          </a:prstGeom>
          <a:solidFill>
            <a:srgbClr val="002856"/>
          </a:solidFill>
          <a:ln w="5715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latin typeface="Arial"/>
              <a:ea typeface="Arial"/>
              <a:cs typeface="Arial"/>
              <a:sym typeface="Arial"/>
            </a:endParaRPr>
          </a:p>
        </p:txBody>
      </p:sp>
      <p:sp>
        <p:nvSpPr>
          <p:cNvPr id="1410" name="Google Shape;1491;p70">
            <a:extLst>
              <a:ext uri="{FF2B5EF4-FFF2-40B4-BE49-F238E27FC236}">
                <a16:creationId xmlns:a16="http://schemas.microsoft.com/office/drawing/2014/main" id="{7FBDCC7F-9614-C7AE-CD6C-BA93F0872C82}"/>
              </a:ext>
            </a:extLst>
          </p:cNvPr>
          <p:cNvSpPr/>
          <p:nvPr/>
        </p:nvSpPr>
        <p:spPr>
          <a:xfrm>
            <a:off x="5715216" y="4331452"/>
            <a:ext cx="184728" cy="184728"/>
          </a:xfrm>
          <a:prstGeom prst="ellipse">
            <a:avLst/>
          </a:prstGeom>
          <a:solidFill>
            <a:srgbClr val="002856"/>
          </a:solidFill>
          <a:ln w="5715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latin typeface="Arial"/>
              <a:ea typeface="Arial"/>
              <a:cs typeface="Arial"/>
              <a:sym typeface="Arial"/>
            </a:endParaRPr>
          </a:p>
        </p:txBody>
      </p:sp>
    </p:spTree>
    <p:extLst>
      <p:ext uri="{BB962C8B-B14F-4D97-AF65-F5344CB8AC3E}">
        <p14:creationId xmlns:p14="http://schemas.microsoft.com/office/powerpoint/2010/main" val="13623689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459"/>
        <p:cNvGrpSpPr/>
        <p:nvPr/>
      </p:nvGrpSpPr>
      <p:grpSpPr>
        <a:xfrm>
          <a:off x="0" y="0"/>
          <a:ext cx="0" cy="0"/>
          <a:chOff x="0" y="0"/>
          <a:chExt cx="0" cy="0"/>
        </a:xfrm>
      </p:grpSpPr>
      <p:sp>
        <p:nvSpPr>
          <p:cNvPr id="33" name="Rectangle 32">
            <a:extLst>
              <a:ext uri="{FF2B5EF4-FFF2-40B4-BE49-F238E27FC236}">
                <a16:creationId xmlns:a16="http://schemas.microsoft.com/office/drawing/2014/main" id="{FE41AFBB-A411-6AFB-1579-9BC84B32CFA8}"/>
              </a:ext>
            </a:extLst>
          </p:cNvPr>
          <p:cNvSpPr/>
          <p:nvPr/>
        </p:nvSpPr>
        <p:spPr>
          <a:xfrm rot="10800000">
            <a:off x="471769" y="5813966"/>
            <a:ext cx="11263856" cy="341819"/>
          </a:xfrm>
          <a:prstGeom prst="rect">
            <a:avLst/>
          </a:prstGeom>
          <a:gradFill>
            <a:gsLst>
              <a:gs pos="32000">
                <a:srgbClr val="009AD7"/>
              </a:gs>
              <a:gs pos="74000">
                <a:srgbClr val="002856"/>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7" name="object 31">
            <a:extLst>
              <a:ext uri="{FF2B5EF4-FFF2-40B4-BE49-F238E27FC236}">
                <a16:creationId xmlns:a16="http://schemas.microsoft.com/office/drawing/2014/main" id="{F05CBE54-1648-F001-6347-D6F77F632E1E}"/>
              </a:ext>
            </a:extLst>
          </p:cNvPr>
          <p:cNvSpPr/>
          <p:nvPr/>
        </p:nvSpPr>
        <p:spPr>
          <a:xfrm>
            <a:off x="4761294" y="1341465"/>
            <a:ext cx="0" cy="4813088"/>
          </a:xfrm>
          <a:custGeom>
            <a:avLst/>
            <a:gdLst/>
            <a:ahLst/>
            <a:cxnLst/>
            <a:rect l="l" t="t" r="r" b="b"/>
            <a:pathLst>
              <a:path h="5389245">
                <a:moveTo>
                  <a:pt x="0" y="0"/>
                </a:moveTo>
                <a:lnTo>
                  <a:pt x="0" y="5388902"/>
                </a:lnTo>
              </a:path>
            </a:pathLst>
          </a:custGeom>
          <a:ln w="12700">
            <a:solidFill>
              <a:srgbClr val="D3D3D3"/>
            </a:solidFill>
          </a:ln>
        </p:spPr>
        <p:txBody>
          <a:bodyPr wrap="square" lIns="0" tIns="0" rIns="0" bIns="0" rtlCol="0"/>
          <a:lstStyle/>
          <a:p>
            <a:endParaRPr/>
          </a:p>
        </p:txBody>
      </p:sp>
      <p:sp>
        <p:nvSpPr>
          <p:cNvPr id="29" name="object 33">
            <a:extLst>
              <a:ext uri="{FF2B5EF4-FFF2-40B4-BE49-F238E27FC236}">
                <a16:creationId xmlns:a16="http://schemas.microsoft.com/office/drawing/2014/main" id="{31F817AF-D329-EFF4-A1E8-F65FE58ABC37}"/>
              </a:ext>
            </a:extLst>
          </p:cNvPr>
          <p:cNvSpPr/>
          <p:nvPr/>
        </p:nvSpPr>
        <p:spPr>
          <a:xfrm>
            <a:off x="7085267" y="1341465"/>
            <a:ext cx="0" cy="4813088"/>
          </a:xfrm>
          <a:custGeom>
            <a:avLst/>
            <a:gdLst/>
            <a:ahLst/>
            <a:cxnLst/>
            <a:rect l="l" t="t" r="r" b="b"/>
            <a:pathLst>
              <a:path h="5389245">
                <a:moveTo>
                  <a:pt x="0" y="0"/>
                </a:moveTo>
                <a:lnTo>
                  <a:pt x="0" y="5388902"/>
                </a:lnTo>
              </a:path>
            </a:pathLst>
          </a:custGeom>
          <a:ln w="12700">
            <a:solidFill>
              <a:srgbClr val="D3D3D3"/>
            </a:solidFill>
          </a:ln>
        </p:spPr>
        <p:txBody>
          <a:bodyPr wrap="square" lIns="0" tIns="0" rIns="0" bIns="0" rtlCol="0"/>
          <a:lstStyle/>
          <a:p>
            <a:endParaRPr/>
          </a:p>
        </p:txBody>
      </p:sp>
      <p:sp>
        <p:nvSpPr>
          <p:cNvPr id="30" name="object 34">
            <a:extLst>
              <a:ext uri="{FF2B5EF4-FFF2-40B4-BE49-F238E27FC236}">
                <a16:creationId xmlns:a16="http://schemas.microsoft.com/office/drawing/2014/main" id="{4980D989-BEF7-D664-6442-50161F3CA2E8}"/>
              </a:ext>
            </a:extLst>
          </p:cNvPr>
          <p:cNvSpPr/>
          <p:nvPr/>
        </p:nvSpPr>
        <p:spPr>
          <a:xfrm>
            <a:off x="9409240" y="1341465"/>
            <a:ext cx="0" cy="4813088"/>
          </a:xfrm>
          <a:custGeom>
            <a:avLst/>
            <a:gdLst/>
            <a:ahLst/>
            <a:cxnLst/>
            <a:rect l="l" t="t" r="r" b="b"/>
            <a:pathLst>
              <a:path h="5389245">
                <a:moveTo>
                  <a:pt x="0" y="0"/>
                </a:moveTo>
                <a:lnTo>
                  <a:pt x="0" y="5388902"/>
                </a:lnTo>
              </a:path>
            </a:pathLst>
          </a:custGeom>
          <a:ln w="12700">
            <a:solidFill>
              <a:srgbClr val="D3D3D3"/>
            </a:solidFill>
          </a:ln>
        </p:spPr>
        <p:txBody>
          <a:bodyPr wrap="square" lIns="0" tIns="0" rIns="0" bIns="0" rtlCol="0"/>
          <a:lstStyle/>
          <a:p>
            <a:endParaRPr/>
          </a:p>
        </p:txBody>
      </p:sp>
      <p:sp>
        <p:nvSpPr>
          <p:cNvPr id="31" name="object 35">
            <a:extLst>
              <a:ext uri="{FF2B5EF4-FFF2-40B4-BE49-F238E27FC236}">
                <a16:creationId xmlns:a16="http://schemas.microsoft.com/office/drawing/2014/main" id="{DA3BD189-683B-E4BA-34D2-500EABDE436A}"/>
              </a:ext>
            </a:extLst>
          </p:cNvPr>
          <p:cNvSpPr/>
          <p:nvPr/>
        </p:nvSpPr>
        <p:spPr>
          <a:xfrm>
            <a:off x="11733213" y="1341465"/>
            <a:ext cx="0" cy="4813088"/>
          </a:xfrm>
          <a:custGeom>
            <a:avLst/>
            <a:gdLst/>
            <a:ahLst/>
            <a:cxnLst/>
            <a:rect l="l" t="t" r="r" b="b"/>
            <a:pathLst>
              <a:path h="5389245">
                <a:moveTo>
                  <a:pt x="0" y="0"/>
                </a:moveTo>
                <a:lnTo>
                  <a:pt x="0" y="5388902"/>
                </a:lnTo>
              </a:path>
            </a:pathLst>
          </a:custGeom>
          <a:ln w="12700">
            <a:solidFill>
              <a:srgbClr val="D3D3D3"/>
            </a:solidFill>
          </a:ln>
        </p:spPr>
        <p:txBody>
          <a:bodyPr wrap="square" lIns="0" tIns="0" rIns="0" bIns="0" rtlCol="0"/>
          <a:lstStyle/>
          <a:p>
            <a:endParaRPr/>
          </a:p>
        </p:txBody>
      </p:sp>
      <p:sp>
        <p:nvSpPr>
          <p:cNvPr id="1460" name="Google Shape;1460;p70"/>
          <p:cNvSpPr txBox="1">
            <a:spLocks noGrp="1"/>
          </p:cNvSpPr>
          <p:nvPr>
            <p:ph type="title" idx="4294967295"/>
          </p:nvPr>
        </p:nvSpPr>
        <p:spPr>
          <a:xfrm>
            <a:off x="457200" y="422198"/>
            <a:ext cx="11276013" cy="442913"/>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lt2"/>
              </a:buClr>
              <a:buSzPts val="3200"/>
              <a:buFont typeface="Arial Black"/>
              <a:buNone/>
            </a:pPr>
            <a:r>
              <a:rPr lang="en-US">
                <a:solidFill>
                  <a:srgbClr val="002856"/>
                </a:solidFill>
              </a:rPr>
              <a:t>Create Your Story – Roadmap Toward Purpose</a:t>
            </a:r>
            <a:endParaRPr>
              <a:solidFill>
                <a:srgbClr val="002856"/>
              </a:solidFill>
            </a:endParaRPr>
          </a:p>
        </p:txBody>
      </p:sp>
      <p:sp>
        <p:nvSpPr>
          <p:cNvPr id="1492" name="Google Shape;1492;p70"/>
          <p:cNvSpPr/>
          <p:nvPr/>
        </p:nvSpPr>
        <p:spPr>
          <a:xfrm>
            <a:off x="469357" y="2742628"/>
            <a:ext cx="1839451" cy="678321"/>
          </a:xfrm>
          <a:prstGeom prst="rect">
            <a:avLst/>
          </a:prstGeom>
          <a:solidFill>
            <a:srgbClr val="F4F4F4"/>
          </a:solidFill>
          <a:ln w="38100">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600"/>
              <a:buFont typeface="Arial"/>
              <a:buNone/>
            </a:pPr>
            <a:r>
              <a:rPr lang="en-US" sz="1600" b="1" i="0" u="none" strike="noStrike" cap="none">
                <a:solidFill>
                  <a:srgbClr val="002856"/>
                </a:solidFill>
                <a:latin typeface="Arial"/>
                <a:ea typeface="Arial"/>
                <a:cs typeface="Arial"/>
                <a:sym typeface="Arial"/>
              </a:rPr>
              <a:t>Sustainable/DEI</a:t>
            </a:r>
          </a:p>
        </p:txBody>
      </p:sp>
      <p:sp>
        <p:nvSpPr>
          <p:cNvPr id="13" name="Google Shape;1492;p70">
            <a:extLst>
              <a:ext uri="{FF2B5EF4-FFF2-40B4-BE49-F238E27FC236}">
                <a16:creationId xmlns:a16="http://schemas.microsoft.com/office/drawing/2014/main" id="{3A0FECC3-D5B6-746B-22DB-21E662B2AEAB}"/>
              </a:ext>
            </a:extLst>
          </p:cNvPr>
          <p:cNvSpPr/>
          <p:nvPr/>
        </p:nvSpPr>
        <p:spPr>
          <a:xfrm>
            <a:off x="469357" y="1230392"/>
            <a:ext cx="1839451" cy="678321"/>
          </a:xfrm>
          <a:prstGeom prst="rect">
            <a:avLst/>
          </a:prstGeom>
          <a:solidFill>
            <a:srgbClr val="F4F4F4"/>
          </a:solidFill>
          <a:ln w="38100">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600"/>
              <a:buFont typeface="Arial"/>
              <a:buNone/>
            </a:pPr>
            <a:r>
              <a:rPr lang="en-US" sz="1600" b="1" i="0" u="none" strike="noStrike" cap="none">
                <a:solidFill>
                  <a:srgbClr val="002856"/>
                </a:solidFill>
                <a:latin typeface="Arial"/>
                <a:ea typeface="Arial"/>
                <a:cs typeface="Arial"/>
                <a:sym typeface="Arial"/>
              </a:rPr>
              <a:t>Enhance Resilience</a:t>
            </a:r>
          </a:p>
        </p:txBody>
      </p:sp>
      <p:sp>
        <p:nvSpPr>
          <p:cNvPr id="14" name="Google Shape;1492;p70">
            <a:extLst>
              <a:ext uri="{FF2B5EF4-FFF2-40B4-BE49-F238E27FC236}">
                <a16:creationId xmlns:a16="http://schemas.microsoft.com/office/drawing/2014/main" id="{DA35A693-28B3-156E-C825-BE0FA58C98CA}"/>
              </a:ext>
            </a:extLst>
          </p:cNvPr>
          <p:cNvSpPr/>
          <p:nvPr/>
        </p:nvSpPr>
        <p:spPr>
          <a:xfrm>
            <a:off x="469357" y="1986510"/>
            <a:ext cx="1839451" cy="678321"/>
          </a:xfrm>
          <a:prstGeom prst="rect">
            <a:avLst/>
          </a:prstGeom>
          <a:solidFill>
            <a:srgbClr val="F4F4F4"/>
          </a:solidFill>
          <a:ln w="38100">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600"/>
              <a:buFont typeface="Arial"/>
              <a:buNone/>
            </a:pPr>
            <a:r>
              <a:rPr lang="en-US" sz="1600" b="1" i="0" u="none" strike="noStrike" cap="none">
                <a:solidFill>
                  <a:srgbClr val="002856"/>
                </a:solidFill>
                <a:latin typeface="Arial"/>
                <a:ea typeface="Arial"/>
                <a:cs typeface="Arial"/>
                <a:sym typeface="Arial"/>
              </a:rPr>
              <a:t>Maximize Value From Data</a:t>
            </a:r>
          </a:p>
        </p:txBody>
      </p:sp>
      <p:sp>
        <p:nvSpPr>
          <p:cNvPr id="15" name="Google Shape;1492;p70">
            <a:extLst>
              <a:ext uri="{FF2B5EF4-FFF2-40B4-BE49-F238E27FC236}">
                <a16:creationId xmlns:a16="http://schemas.microsoft.com/office/drawing/2014/main" id="{7B6895E9-E279-F9CC-96F7-A52D510CA545}"/>
              </a:ext>
            </a:extLst>
          </p:cNvPr>
          <p:cNvSpPr/>
          <p:nvPr/>
        </p:nvSpPr>
        <p:spPr>
          <a:xfrm>
            <a:off x="469357" y="3498746"/>
            <a:ext cx="1839451" cy="678321"/>
          </a:xfrm>
          <a:prstGeom prst="rect">
            <a:avLst/>
          </a:prstGeom>
          <a:solidFill>
            <a:srgbClr val="F4F4F4"/>
          </a:solidFill>
          <a:ln w="38100">
            <a:noFill/>
          </a:ln>
        </p:spPr>
        <p:txBody>
          <a:bodyPr spcFirstLastPara="1" wrap="square" lIns="0" tIns="0" rIns="0" bIns="0" anchor="ctr" anchorCtr="0">
            <a:noAutofit/>
          </a:bodyPr>
          <a:lstStyle/>
          <a:p>
            <a:pPr algn="ctr">
              <a:buClr>
                <a:srgbClr val="FFFFFF"/>
              </a:buClr>
              <a:buSzPts val="1600"/>
            </a:pPr>
            <a:r>
              <a:rPr lang="en-US" sz="1600" b="1" i="0" u="none" strike="noStrike" cap="none">
                <a:solidFill>
                  <a:srgbClr val="002856"/>
                </a:solidFill>
                <a:latin typeface="Arial"/>
                <a:ea typeface="Arial"/>
                <a:cs typeface="Arial"/>
                <a:sym typeface="Arial"/>
              </a:rPr>
              <a:t>Attract and Retain Talent/</a:t>
            </a:r>
            <a:r>
              <a:rPr lang="en-US" sz="1600" b="1" i="0" u="none" strike="noStrike" cap="none" err="1">
                <a:solidFill>
                  <a:srgbClr val="002856"/>
                </a:solidFill>
                <a:latin typeface="Arial"/>
                <a:ea typeface="Arial"/>
                <a:cs typeface="Arial"/>
                <a:sym typeface="Arial"/>
              </a:rPr>
              <a:t>FoW</a:t>
            </a:r>
            <a:r>
              <a:rPr lang="en-US" sz="1600" b="1">
                <a:solidFill>
                  <a:srgbClr val="002856"/>
                </a:solidFill>
                <a:latin typeface="Arial"/>
                <a:ea typeface="Arial"/>
                <a:cs typeface="Arial"/>
                <a:sym typeface="Arial"/>
              </a:rPr>
              <a:t> </a:t>
            </a:r>
            <a:endParaRPr lang="en-US" sz="1600" b="1" i="0" u="none" strike="noStrike" cap="none">
              <a:solidFill>
                <a:srgbClr val="002856"/>
              </a:solidFill>
              <a:latin typeface="Arial"/>
              <a:ea typeface="Arial"/>
              <a:cs typeface="Arial"/>
              <a:sym typeface="Arial"/>
            </a:endParaRPr>
          </a:p>
        </p:txBody>
      </p:sp>
      <p:sp>
        <p:nvSpPr>
          <p:cNvPr id="16" name="Google Shape;1492;p70">
            <a:extLst>
              <a:ext uri="{FF2B5EF4-FFF2-40B4-BE49-F238E27FC236}">
                <a16:creationId xmlns:a16="http://schemas.microsoft.com/office/drawing/2014/main" id="{274EC1A6-2415-F179-FB93-9EA01230282F}"/>
              </a:ext>
            </a:extLst>
          </p:cNvPr>
          <p:cNvSpPr/>
          <p:nvPr/>
        </p:nvSpPr>
        <p:spPr>
          <a:xfrm>
            <a:off x="469357" y="4254864"/>
            <a:ext cx="1839451" cy="678321"/>
          </a:xfrm>
          <a:prstGeom prst="rect">
            <a:avLst/>
          </a:prstGeom>
          <a:solidFill>
            <a:srgbClr val="F4F4F4"/>
          </a:solidFill>
          <a:ln w="38100">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600"/>
              <a:buFont typeface="Arial"/>
              <a:buNone/>
            </a:pPr>
            <a:r>
              <a:rPr lang="en-US" sz="1600" b="1" i="0" u="none" strike="noStrike" cap="none">
                <a:solidFill>
                  <a:srgbClr val="002856"/>
                </a:solidFill>
                <a:latin typeface="Arial"/>
                <a:ea typeface="Arial"/>
                <a:cs typeface="Arial"/>
                <a:sym typeface="Arial"/>
              </a:rPr>
              <a:t>Driving</a:t>
            </a:r>
            <a:br>
              <a:rPr lang="en-US" sz="1600" b="1" i="0" u="none" strike="noStrike" cap="none">
                <a:latin typeface="Arial"/>
                <a:ea typeface="Arial"/>
                <a:cs typeface="Arial"/>
              </a:rPr>
            </a:br>
            <a:r>
              <a:rPr lang="en-US" sz="1600" b="1" i="0" u="none" strike="noStrike" cap="none">
                <a:solidFill>
                  <a:srgbClr val="002856"/>
                </a:solidFill>
                <a:latin typeface="Arial"/>
                <a:ea typeface="Arial"/>
                <a:cs typeface="Arial"/>
                <a:sym typeface="Arial"/>
              </a:rPr>
              <a:t>Growth</a:t>
            </a:r>
          </a:p>
        </p:txBody>
      </p:sp>
      <p:sp>
        <p:nvSpPr>
          <p:cNvPr id="17" name="Google Shape;1492;p70">
            <a:extLst>
              <a:ext uri="{FF2B5EF4-FFF2-40B4-BE49-F238E27FC236}">
                <a16:creationId xmlns:a16="http://schemas.microsoft.com/office/drawing/2014/main" id="{33594C10-959A-C442-BC0C-0380D4829463}"/>
              </a:ext>
            </a:extLst>
          </p:cNvPr>
          <p:cNvSpPr/>
          <p:nvPr/>
        </p:nvSpPr>
        <p:spPr>
          <a:xfrm>
            <a:off x="469357" y="5010983"/>
            <a:ext cx="1839451" cy="678321"/>
          </a:xfrm>
          <a:prstGeom prst="rect">
            <a:avLst/>
          </a:prstGeom>
          <a:solidFill>
            <a:srgbClr val="F4F4F4"/>
          </a:solidFill>
          <a:ln w="38100">
            <a:solidFill>
              <a:srgbClr val="009AD7"/>
            </a:solidFill>
          </a:ln>
        </p:spPr>
        <p:txBody>
          <a:bodyPr spcFirstLastPara="1" wrap="square" lIns="0" tIns="0" rIns="0" bIns="0" anchor="ctr" anchorCtr="0">
            <a:noAutofit/>
          </a:bodyPr>
          <a:lstStyle/>
          <a:p>
            <a:pPr algn="ctr">
              <a:buClr>
                <a:srgbClr val="FFFFFF"/>
              </a:buClr>
              <a:buSzPts val="1600"/>
            </a:pPr>
            <a:r>
              <a:rPr lang="en-US" sz="1600" b="1" i="0" u="none" strike="noStrike" cap="none">
                <a:solidFill>
                  <a:srgbClr val="002856"/>
                </a:solidFill>
                <a:latin typeface="Arial"/>
                <a:ea typeface="Arial"/>
                <a:cs typeface="Arial"/>
                <a:sym typeface="Arial"/>
              </a:rPr>
              <a:t>Accelerate</a:t>
            </a:r>
            <a:br>
              <a:rPr lang="en-US" sz="1600" b="1" i="0" u="none" strike="noStrike" cap="none">
                <a:latin typeface="Arial"/>
                <a:ea typeface="Arial"/>
                <a:cs typeface="Arial"/>
              </a:rPr>
            </a:br>
            <a:r>
              <a:rPr lang="en-US" sz="1600" b="1" i="0" u="none" strike="noStrike" cap="none">
                <a:solidFill>
                  <a:srgbClr val="002856"/>
                </a:solidFill>
                <a:latin typeface="Arial"/>
                <a:ea typeface="Arial"/>
                <a:cs typeface="Arial"/>
                <a:sym typeface="Arial"/>
              </a:rPr>
              <a:t>Digital</a:t>
            </a:r>
            <a:r>
              <a:rPr lang="en-US" sz="1600" b="1">
                <a:solidFill>
                  <a:srgbClr val="002856"/>
                </a:solidFill>
                <a:latin typeface="Arial"/>
                <a:ea typeface="Arial"/>
                <a:cs typeface="Arial"/>
                <a:sym typeface="Arial"/>
              </a:rPr>
              <a:t> </a:t>
            </a:r>
            <a:endParaRPr lang="en-US" sz="1600" b="1" i="0" u="none" strike="noStrike" cap="none">
              <a:solidFill>
                <a:srgbClr val="002856"/>
              </a:solidFill>
              <a:latin typeface="Arial"/>
              <a:ea typeface="Arial"/>
              <a:cs typeface="Arial"/>
              <a:sym typeface="Arial"/>
            </a:endParaRPr>
          </a:p>
        </p:txBody>
      </p:sp>
      <p:sp>
        <p:nvSpPr>
          <p:cNvPr id="12" name="object 21">
            <a:extLst>
              <a:ext uri="{FF2B5EF4-FFF2-40B4-BE49-F238E27FC236}">
                <a16:creationId xmlns:a16="http://schemas.microsoft.com/office/drawing/2014/main" id="{1DFA7E0D-39C3-25CA-1FF8-A6D1C3DEAF39}"/>
              </a:ext>
            </a:extLst>
          </p:cNvPr>
          <p:cNvSpPr txBox="1"/>
          <p:nvPr/>
        </p:nvSpPr>
        <p:spPr>
          <a:xfrm>
            <a:off x="3401971" y="5845629"/>
            <a:ext cx="445109" cy="228268"/>
          </a:xfrm>
          <a:prstGeom prst="rect">
            <a:avLst/>
          </a:prstGeom>
        </p:spPr>
        <p:txBody>
          <a:bodyPr vert="horz" wrap="square" lIns="0" tIns="12700" rIns="0" bIns="0" rtlCol="0">
            <a:spAutoFit/>
          </a:bodyPr>
          <a:lstStyle/>
          <a:p>
            <a:pPr marL="12700">
              <a:lnSpc>
                <a:spcPct val="100000"/>
              </a:lnSpc>
              <a:spcBef>
                <a:spcPts val="100"/>
              </a:spcBef>
            </a:pPr>
            <a:r>
              <a:rPr sz="1400" b="1" spc="-25">
                <a:solidFill>
                  <a:schemeClr val="bg1"/>
                </a:solidFill>
                <a:latin typeface="Arial" panose="020B0604020202020204" pitchFamily="34" charset="0"/>
                <a:cs typeface="Arial" panose="020B0604020202020204" pitchFamily="34" charset="0"/>
              </a:rPr>
              <a:t>Now</a:t>
            </a:r>
            <a:endParaRPr sz="1400">
              <a:solidFill>
                <a:schemeClr val="bg1"/>
              </a:solidFill>
              <a:latin typeface="Arial" panose="020B0604020202020204" pitchFamily="34" charset="0"/>
              <a:cs typeface="Arial" panose="020B0604020202020204" pitchFamily="34" charset="0"/>
            </a:endParaRPr>
          </a:p>
        </p:txBody>
      </p:sp>
      <p:sp>
        <p:nvSpPr>
          <p:cNvPr id="18" name="object 22">
            <a:extLst>
              <a:ext uri="{FF2B5EF4-FFF2-40B4-BE49-F238E27FC236}">
                <a16:creationId xmlns:a16="http://schemas.microsoft.com/office/drawing/2014/main" id="{940C44E4-A48E-01CB-30DC-2FFE45E1B33D}"/>
              </a:ext>
            </a:extLst>
          </p:cNvPr>
          <p:cNvSpPr txBox="1"/>
          <p:nvPr/>
        </p:nvSpPr>
        <p:spPr>
          <a:xfrm>
            <a:off x="5675509" y="5866645"/>
            <a:ext cx="767150" cy="228268"/>
          </a:xfrm>
          <a:prstGeom prst="rect">
            <a:avLst/>
          </a:prstGeom>
        </p:spPr>
        <p:txBody>
          <a:bodyPr vert="horz" wrap="square" lIns="0" tIns="12700" rIns="0" bIns="0" rtlCol="0">
            <a:spAutoFit/>
          </a:bodyPr>
          <a:lstStyle/>
          <a:p>
            <a:pPr marL="12700">
              <a:lnSpc>
                <a:spcPct val="100000"/>
              </a:lnSpc>
              <a:spcBef>
                <a:spcPts val="100"/>
              </a:spcBef>
            </a:pPr>
            <a:r>
              <a:rPr sz="1400" b="1" spc="-20">
                <a:solidFill>
                  <a:schemeClr val="bg1"/>
                </a:solidFill>
                <a:latin typeface="Arial" panose="020B0604020202020204" pitchFamily="34" charset="0"/>
                <a:cs typeface="Arial" panose="020B0604020202020204" pitchFamily="34" charset="0"/>
              </a:rPr>
              <a:t>0-</a:t>
            </a:r>
            <a:r>
              <a:rPr sz="1400" b="1">
                <a:solidFill>
                  <a:schemeClr val="bg1"/>
                </a:solidFill>
                <a:latin typeface="Arial" panose="020B0604020202020204" pitchFamily="34" charset="0"/>
                <a:cs typeface="Arial" panose="020B0604020202020204" pitchFamily="34" charset="0"/>
              </a:rPr>
              <a:t>1 </a:t>
            </a:r>
            <a:r>
              <a:rPr sz="1400" b="1" spc="-20">
                <a:solidFill>
                  <a:schemeClr val="bg1"/>
                </a:solidFill>
                <a:latin typeface="Arial" panose="020B0604020202020204" pitchFamily="34" charset="0"/>
                <a:cs typeface="Arial" panose="020B0604020202020204" pitchFamily="34" charset="0"/>
              </a:rPr>
              <a:t>year</a:t>
            </a:r>
            <a:endParaRPr sz="1400">
              <a:solidFill>
                <a:schemeClr val="bg1"/>
              </a:solidFill>
              <a:latin typeface="Arial" panose="020B0604020202020204" pitchFamily="34" charset="0"/>
              <a:cs typeface="Arial" panose="020B0604020202020204" pitchFamily="34" charset="0"/>
            </a:endParaRPr>
          </a:p>
        </p:txBody>
      </p:sp>
      <p:sp>
        <p:nvSpPr>
          <p:cNvPr id="19" name="object 23">
            <a:extLst>
              <a:ext uri="{FF2B5EF4-FFF2-40B4-BE49-F238E27FC236}">
                <a16:creationId xmlns:a16="http://schemas.microsoft.com/office/drawing/2014/main" id="{9157611D-E7C7-A0BB-E045-C20F6AA27FAA}"/>
              </a:ext>
            </a:extLst>
          </p:cNvPr>
          <p:cNvSpPr txBox="1"/>
          <p:nvPr/>
        </p:nvSpPr>
        <p:spPr>
          <a:xfrm>
            <a:off x="7951655" y="5860773"/>
            <a:ext cx="842509" cy="228268"/>
          </a:xfrm>
          <a:prstGeom prst="rect">
            <a:avLst/>
          </a:prstGeom>
        </p:spPr>
        <p:txBody>
          <a:bodyPr vert="horz" wrap="square" lIns="0" tIns="12700" rIns="0" bIns="0" rtlCol="0">
            <a:spAutoFit/>
          </a:bodyPr>
          <a:lstStyle/>
          <a:p>
            <a:pPr marL="12700">
              <a:lnSpc>
                <a:spcPct val="100000"/>
              </a:lnSpc>
              <a:spcBef>
                <a:spcPts val="100"/>
              </a:spcBef>
            </a:pPr>
            <a:r>
              <a:rPr sz="1400" b="1" spc="-15">
                <a:solidFill>
                  <a:schemeClr val="bg1"/>
                </a:solidFill>
                <a:latin typeface="Arial" panose="020B0604020202020204" pitchFamily="34" charset="0"/>
                <a:cs typeface="Arial" panose="020B0604020202020204" pitchFamily="34" charset="0"/>
              </a:rPr>
              <a:t>1-</a:t>
            </a:r>
            <a:r>
              <a:rPr sz="1400" b="1">
                <a:solidFill>
                  <a:schemeClr val="bg1"/>
                </a:solidFill>
                <a:latin typeface="Arial" panose="020B0604020202020204" pitchFamily="34" charset="0"/>
                <a:cs typeface="Arial" panose="020B0604020202020204" pitchFamily="34" charset="0"/>
              </a:rPr>
              <a:t>2</a:t>
            </a:r>
            <a:r>
              <a:rPr sz="1400" b="1" spc="-10">
                <a:solidFill>
                  <a:schemeClr val="bg1"/>
                </a:solidFill>
                <a:latin typeface="Arial" panose="020B0604020202020204" pitchFamily="34" charset="0"/>
                <a:cs typeface="Arial" panose="020B0604020202020204" pitchFamily="34" charset="0"/>
              </a:rPr>
              <a:t> years</a:t>
            </a:r>
            <a:endParaRPr sz="1400">
              <a:solidFill>
                <a:schemeClr val="bg1"/>
              </a:solidFill>
              <a:latin typeface="Arial" panose="020B0604020202020204" pitchFamily="34" charset="0"/>
              <a:cs typeface="Arial" panose="020B0604020202020204" pitchFamily="34" charset="0"/>
            </a:endParaRPr>
          </a:p>
        </p:txBody>
      </p:sp>
      <p:sp>
        <p:nvSpPr>
          <p:cNvPr id="20" name="object 24">
            <a:extLst>
              <a:ext uri="{FF2B5EF4-FFF2-40B4-BE49-F238E27FC236}">
                <a16:creationId xmlns:a16="http://schemas.microsoft.com/office/drawing/2014/main" id="{1E909159-ED5C-A1DD-526A-74BD16DF77D4}"/>
              </a:ext>
            </a:extLst>
          </p:cNvPr>
          <p:cNvSpPr txBox="1"/>
          <p:nvPr/>
        </p:nvSpPr>
        <p:spPr>
          <a:xfrm>
            <a:off x="10248138" y="5845629"/>
            <a:ext cx="880460" cy="228268"/>
          </a:xfrm>
          <a:prstGeom prst="rect">
            <a:avLst/>
          </a:prstGeom>
        </p:spPr>
        <p:txBody>
          <a:bodyPr vert="horz" wrap="square" lIns="0" tIns="12700" rIns="0" bIns="0" rtlCol="0">
            <a:spAutoFit/>
          </a:bodyPr>
          <a:lstStyle/>
          <a:p>
            <a:pPr marL="12700">
              <a:lnSpc>
                <a:spcPct val="100000"/>
              </a:lnSpc>
              <a:spcBef>
                <a:spcPts val="100"/>
              </a:spcBef>
            </a:pPr>
            <a:r>
              <a:rPr sz="1400" b="1" spc="-25">
                <a:solidFill>
                  <a:schemeClr val="bg1"/>
                </a:solidFill>
                <a:latin typeface="Arial" panose="020B0604020202020204" pitchFamily="34" charset="0"/>
                <a:cs typeface="Arial" panose="020B0604020202020204" pitchFamily="34" charset="0"/>
              </a:rPr>
              <a:t>2-</a:t>
            </a:r>
            <a:r>
              <a:rPr sz="1400" b="1">
                <a:solidFill>
                  <a:schemeClr val="bg1"/>
                </a:solidFill>
                <a:latin typeface="Arial" panose="020B0604020202020204" pitchFamily="34" charset="0"/>
                <a:cs typeface="Arial" panose="020B0604020202020204" pitchFamily="34" charset="0"/>
              </a:rPr>
              <a:t>3 </a:t>
            </a:r>
            <a:r>
              <a:rPr sz="1400" b="1" spc="-10">
                <a:solidFill>
                  <a:schemeClr val="bg1"/>
                </a:solidFill>
                <a:latin typeface="Arial" panose="020B0604020202020204" pitchFamily="34" charset="0"/>
                <a:cs typeface="Arial" panose="020B0604020202020204" pitchFamily="34" charset="0"/>
              </a:rPr>
              <a:t>years</a:t>
            </a:r>
            <a:endParaRPr sz="1400">
              <a:solidFill>
                <a:schemeClr val="bg1"/>
              </a:solidFill>
              <a:latin typeface="Arial" panose="020B0604020202020204" pitchFamily="34" charset="0"/>
              <a:cs typeface="Arial" panose="020B0604020202020204" pitchFamily="34" charset="0"/>
            </a:endParaRPr>
          </a:p>
        </p:txBody>
      </p:sp>
      <p:sp>
        <p:nvSpPr>
          <p:cNvPr id="40" name="object 30">
            <a:extLst>
              <a:ext uri="{FF2B5EF4-FFF2-40B4-BE49-F238E27FC236}">
                <a16:creationId xmlns:a16="http://schemas.microsoft.com/office/drawing/2014/main" id="{54D0F111-CBA9-BFE5-B899-88450055D3FE}"/>
              </a:ext>
            </a:extLst>
          </p:cNvPr>
          <p:cNvSpPr/>
          <p:nvPr/>
        </p:nvSpPr>
        <p:spPr>
          <a:xfrm>
            <a:off x="2296932" y="2774100"/>
            <a:ext cx="8129756" cy="2645501"/>
          </a:xfrm>
          <a:custGeom>
            <a:avLst/>
            <a:gdLst>
              <a:gd name="connsiteX0" fmla="*/ 0 w 10169016"/>
              <a:gd name="connsiteY0" fmla="*/ 3548024 h 3548024"/>
              <a:gd name="connsiteX1" fmla="*/ 1682250 w 10169016"/>
              <a:gd name="connsiteY1" fmla="*/ 2634161 h 3548024"/>
              <a:gd name="connsiteX2" fmla="*/ 4253255 w 10169016"/>
              <a:gd name="connsiteY2" fmla="*/ 938529 h 3548024"/>
              <a:gd name="connsiteX3" fmla="*/ 6094755 w 10169016"/>
              <a:gd name="connsiteY3" fmla="*/ 0 h 3548024"/>
              <a:gd name="connsiteX4" fmla="*/ 7237755 w 10169016"/>
              <a:gd name="connsiteY4" fmla="*/ 2073909 h 3548024"/>
              <a:gd name="connsiteX5" fmla="*/ 10169017 w 10169016"/>
              <a:gd name="connsiteY5" fmla="*/ 1224038 h 3548024"/>
              <a:gd name="connsiteX0" fmla="*/ 0 w 10183429"/>
              <a:gd name="connsiteY0" fmla="*/ 4331796 h 4331796"/>
              <a:gd name="connsiteX1" fmla="*/ 1696662 w 10183429"/>
              <a:gd name="connsiteY1" fmla="*/ 2634161 h 4331796"/>
              <a:gd name="connsiteX2" fmla="*/ 4267667 w 10183429"/>
              <a:gd name="connsiteY2" fmla="*/ 938529 h 4331796"/>
              <a:gd name="connsiteX3" fmla="*/ 6109167 w 10183429"/>
              <a:gd name="connsiteY3" fmla="*/ 0 h 4331796"/>
              <a:gd name="connsiteX4" fmla="*/ 7252167 w 10183429"/>
              <a:gd name="connsiteY4" fmla="*/ 2073909 h 4331796"/>
              <a:gd name="connsiteX5" fmla="*/ 10183429 w 10183429"/>
              <a:gd name="connsiteY5" fmla="*/ 1224038 h 4331796"/>
              <a:gd name="connsiteX0" fmla="*/ 0 w 10183429"/>
              <a:gd name="connsiteY0" fmla="*/ 4331796 h 4331796"/>
              <a:gd name="connsiteX1" fmla="*/ 1696662 w 10183429"/>
              <a:gd name="connsiteY1" fmla="*/ 2634161 h 4331796"/>
              <a:gd name="connsiteX2" fmla="*/ 2739992 w 10183429"/>
              <a:gd name="connsiteY2" fmla="*/ 3978612 h 4331796"/>
              <a:gd name="connsiteX3" fmla="*/ 6109167 w 10183429"/>
              <a:gd name="connsiteY3" fmla="*/ 0 h 4331796"/>
              <a:gd name="connsiteX4" fmla="*/ 7252167 w 10183429"/>
              <a:gd name="connsiteY4" fmla="*/ 2073909 h 4331796"/>
              <a:gd name="connsiteX5" fmla="*/ 10183429 w 10183429"/>
              <a:gd name="connsiteY5" fmla="*/ 1224038 h 4331796"/>
              <a:gd name="connsiteX0" fmla="*/ 0 w 10183429"/>
              <a:gd name="connsiteY0" fmla="*/ 3107758 h 3107758"/>
              <a:gd name="connsiteX1" fmla="*/ 1696662 w 10183429"/>
              <a:gd name="connsiteY1" fmla="*/ 1410123 h 3107758"/>
              <a:gd name="connsiteX2" fmla="*/ 2739992 w 10183429"/>
              <a:gd name="connsiteY2" fmla="*/ 2754574 h 3107758"/>
              <a:gd name="connsiteX3" fmla="*/ 4250015 w 10183429"/>
              <a:gd name="connsiteY3" fmla="*/ 521634 h 3107758"/>
              <a:gd name="connsiteX4" fmla="*/ 7252167 w 10183429"/>
              <a:gd name="connsiteY4" fmla="*/ 849871 h 3107758"/>
              <a:gd name="connsiteX5" fmla="*/ 10183429 w 10183429"/>
              <a:gd name="connsiteY5" fmla="*/ 0 h 3107758"/>
              <a:gd name="connsiteX0" fmla="*/ 0 w 10183429"/>
              <a:gd name="connsiteY0" fmla="*/ 3107758 h 3107758"/>
              <a:gd name="connsiteX1" fmla="*/ 1696662 w 10183429"/>
              <a:gd name="connsiteY1" fmla="*/ 1410123 h 3107758"/>
              <a:gd name="connsiteX2" fmla="*/ 2739992 w 10183429"/>
              <a:gd name="connsiteY2" fmla="*/ 2754574 h 3107758"/>
              <a:gd name="connsiteX3" fmla="*/ 4250015 w 10183429"/>
              <a:gd name="connsiteY3" fmla="*/ 521634 h 3107758"/>
              <a:gd name="connsiteX4" fmla="*/ 6949515 w 10183429"/>
              <a:gd name="connsiteY4" fmla="*/ 2856801 h 3107758"/>
              <a:gd name="connsiteX5" fmla="*/ 10183429 w 10183429"/>
              <a:gd name="connsiteY5" fmla="*/ 0 h 3107758"/>
              <a:gd name="connsiteX0" fmla="*/ 0 w 9866365"/>
              <a:gd name="connsiteY0" fmla="*/ 2586124 h 2586124"/>
              <a:gd name="connsiteX1" fmla="*/ 1696662 w 9866365"/>
              <a:gd name="connsiteY1" fmla="*/ 888489 h 2586124"/>
              <a:gd name="connsiteX2" fmla="*/ 2739992 w 9866365"/>
              <a:gd name="connsiteY2" fmla="*/ 2232940 h 2586124"/>
              <a:gd name="connsiteX3" fmla="*/ 4250015 w 9866365"/>
              <a:gd name="connsiteY3" fmla="*/ 0 h 2586124"/>
              <a:gd name="connsiteX4" fmla="*/ 6949515 w 9866365"/>
              <a:gd name="connsiteY4" fmla="*/ 2335167 h 2586124"/>
              <a:gd name="connsiteX5" fmla="*/ 9866365 w 9866365"/>
              <a:gd name="connsiteY5" fmla="*/ 2019685 h 2586124"/>
              <a:gd name="connsiteX0" fmla="*/ 0 w 9866365"/>
              <a:gd name="connsiteY0" fmla="*/ 2586124 h 2586124"/>
              <a:gd name="connsiteX1" fmla="*/ 1610189 w 9866365"/>
              <a:gd name="connsiteY1" fmla="*/ 912240 h 2586124"/>
              <a:gd name="connsiteX2" fmla="*/ 2739992 w 9866365"/>
              <a:gd name="connsiteY2" fmla="*/ 2232940 h 2586124"/>
              <a:gd name="connsiteX3" fmla="*/ 4250015 w 9866365"/>
              <a:gd name="connsiteY3" fmla="*/ 0 h 2586124"/>
              <a:gd name="connsiteX4" fmla="*/ 6949515 w 9866365"/>
              <a:gd name="connsiteY4" fmla="*/ 2335167 h 2586124"/>
              <a:gd name="connsiteX5" fmla="*/ 9866365 w 9866365"/>
              <a:gd name="connsiteY5" fmla="*/ 2019685 h 2586124"/>
              <a:gd name="connsiteX0" fmla="*/ 0 w 9866365"/>
              <a:gd name="connsiteY0" fmla="*/ 2586124 h 2586124"/>
              <a:gd name="connsiteX1" fmla="*/ 1610189 w 9866365"/>
              <a:gd name="connsiteY1" fmla="*/ 912240 h 2586124"/>
              <a:gd name="connsiteX2" fmla="*/ 2711168 w 9866365"/>
              <a:gd name="connsiteY2" fmla="*/ 2232940 h 2586124"/>
              <a:gd name="connsiteX3" fmla="*/ 4250015 w 9866365"/>
              <a:gd name="connsiteY3" fmla="*/ 0 h 2586124"/>
              <a:gd name="connsiteX4" fmla="*/ 6949515 w 9866365"/>
              <a:gd name="connsiteY4" fmla="*/ 2335167 h 2586124"/>
              <a:gd name="connsiteX5" fmla="*/ 9866365 w 9866365"/>
              <a:gd name="connsiteY5" fmla="*/ 2019685 h 2586124"/>
              <a:gd name="connsiteX0" fmla="*/ 0 w 9866365"/>
              <a:gd name="connsiteY0" fmla="*/ 2645501 h 2645501"/>
              <a:gd name="connsiteX1" fmla="*/ 1610189 w 9866365"/>
              <a:gd name="connsiteY1" fmla="*/ 971617 h 2645501"/>
              <a:gd name="connsiteX2" fmla="*/ 2711168 w 9866365"/>
              <a:gd name="connsiteY2" fmla="*/ 2292317 h 2645501"/>
              <a:gd name="connsiteX3" fmla="*/ 4250015 w 9866365"/>
              <a:gd name="connsiteY3" fmla="*/ 0 h 2645501"/>
              <a:gd name="connsiteX4" fmla="*/ 6949515 w 9866365"/>
              <a:gd name="connsiteY4" fmla="*/ 2394544 h 2645501"/>
              <a:gd name="connsiteX5" fmla="*/ 9866365 w 9866365"/>
              <a:gd name="connsiteY5" fmla="*/ 2079062 h 2645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66365" h="2645501">
                <a:moveTo>
                  <a:pt x="0" y="2645501"/>
                </a:moveTo>
                <a:lnTo>
                  <a:pt x="1610189" y="971617"/>
                </a:lnTo>
                <a:lnTo>
                  <a:pt x="2711168" y="2292317"/>
                </a:lnTo>
                <a:lnTo>
                  <a:pt x="4250015" y="0"/>
                </a:lnTo>
                <a:lnTo>
                  <a:pt x="6949515" y="2394544"/>
                </a:lnTo>
                <a:lnTo>
                  <a:pt x="9866365" y="2079062"/>
                </a:lnTo>
              </a:path>
            </a:pathLst>
          </a:custGeom>
          <a:ln w="38100">
            <a:solidFill>
              <a:srgbClr val="009AD7"/>
            </a:solidFill>
          </a:ln>
        </p:spPr>
        <p:txBody>
          <a:bodyPr wrap="square" lIns="0" tIns="0" rIns="0" bIns="0" rtlCol="0"/>
          <a:lstStyle/>
          <a:p>
            <a:endParaRPr/>
          </a:p>
        </p:txBody>
      </p:sp>
      <p:sp>
        <p:nvSpPr>
          <p:cNvPr id="41" name="Google Shape;1478;p70">
            <a:extLst>
              <a:ext uri="{FF2B5EF4-FFF2-40B4-BE49-F238E27FC236}">
                <a16:creationId xmlns:a16="http://schemas.microsoft.com/office/drawing/2014/main" id="{07EA5EE1-204F-8C33-E5FE-10A55813CA85}"/>
              </a:ext>
            </a:extLst>
          </p:cNvPr>
          <p:cNvSpPr txBox="1"/>
          <p:nvPr/>
        </p:nvSpPr>
        <p:spPr>
          <a:xfrm>
            <a:off x="4989783" y="2282189"/>
            <a:ext cx="1614044" cy="341819"/>
          </a:xfrm>
          <a:prstGeom prst="rect">
            <a:avLst/>
          </a:prstGeom>
          <a:noFill/>
          <a:ln>
            <a:noFill/>
          </a:ln>
        </p:spPr>
        <p:txBody>
          <a:bodyPr spcFirstLastPara="1" wrap="square" lIns="36000" tIns="36000" rIns="36000" bIns="36000" anchor="ctr" anchorCtr="0">
            <a:noAutofit/>
          </a:bodyPr>
          <a:lstStyle/>
          <a:p>
            <a:pPr marL="0" marR="0" lvl="0" indent="0" algn="ctr" rtl="0">
              <a:lnSpc>
                <a:spcPct val="100000"/>
              </a:lnSpc>
              <a:spcBef>
                <a:spcPts val="0"/>
              </a:spcBef>
              <a:spcAft>
                <a:spcPts val="0"/>
              </a:spcAft>
              <a:buClr>
                <a:srgbClr val="FFFFFF"/>
              </a:buClr>
              <a:buSzPts val="1600"/>
              <a:buFont typeface="Arial"/>
              <a:buNone/>
            </a:pPr>
            <a:r>
              <a:rPr lang="en-US" sz="1400" b="1" i="0" u="none" strike="noStrike" cap="none">
                <a:latin typeface="Arial" panose="020B0604020202020204" pitchFamily="34" charset="0"/>
                <a:ea typeface="Arial"/>
                <a:cs typeface="Arial" panose="020B0604020202020204" pitchFamily="34" charset="0"/>
                <a:sym typeface="Arial"/>
              </a:rPr>
              <a:t>Democratized </a:t>
            </a:r>
            <a:r>
              <a:rPr lang="en-US" sz="1400" b="1" i="0" u="none" strike="noStrike" cap="none" err="1">
                <a:latin typeface="Arial" panose="020B0604020202020204" pitchFamily="34" charset="0"/>
                <a:ea typeface="Arial"/>
                <a:cs typeface="Arial" panose="020B0604020202020204" pitchFamily="34" charset="0"/>
                <a:sym typeface="Arial"/>
              </a:rPr>
              <a:t>GenAI</a:t>
            </a:r>
            <a:endParaRPr sz="1400" b="1" i="0" u="none" strike="noStrike" cap="none">
              <a:latin typeface="Arial" panose="020B0604020202020204" pitchFamily="34" charset="0"/>
              <a:ea typeface="Arial"/>
              <a:cs typeface="Arial" panose="020B0604020202020204" pitchFamily="34" charset="0"/>
              <a:sym typeface="Arial"/>
            </a:endParaRPr>
          </a:p>
        </p:txBody>
      </p:sp>
      <p:sp>
        <p:nvSpPr>
          <p:cNvPr id="42" name="Google Shape;1491;p70">
            <a:extLst>
              <a:ext uri="{FF2B5EF4-FFF2-40B4-BE49-F238E27FC236}">
                <a16:creationId xmlns:a16="http://schemas.microsoft.com/office/drawing/2014/main" id="{68CC6BD8-0DA1-0D80-0B5C-FAC4BDE120F5}"/>
              </a:ext>
            </a:extLst>
          </p:cNvPr>
          <p:cNvSpPr/>
          <p:nvPr/>
        </p:nvSpPr>
        <p:spPr>
          <a:xfrm>
            <a:off x="5706423" y="2719818"/>
            <a:ext cx="184728" cy="184728"/>
          </a:xfrm>
          <a:prstGeom prst="ellipse">
            <a:avLst/>
          </a:prstGeom>
          <a:solidFill>
            <a:srgbClr val="002856"/>
          </a:solidFill>
          <a:ln w="5715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latin typeface="Arial"/>
              <a:ea typeface="Arial"/>
              <a:cs typeface="Arial"/>
              <a:sym typeface="Arial"/>
            </a:endParaRPr>
          </a:p>
        </p:txBody>
      </p:sp>
      <p:sp>
        <p:nvSpPr>
          <p:cNvPr id="43" name="Google Shape;1463;p70">
            <a:extLst>
              <a:ext uri="{FF2B5EF4-FFF2-40B4-BE49-F238E27FC236}">
                <a16:creationId xmlns:a16="http://schemas.microsoft.com/office/drawing/2014/main" id="{D41896A4-1911-5356-D402-32C225010D54}"/>
              </a:ext>
            </a:extLst>
          </p:cNvPr>
          <p:cNvSpPr txBox="1"/>
          <p:nvPr/>
        </p:nvSpPr>
        <p:spPr>
          <a:xfrm>
            <a:off x="7233189" y="5326051"/>
            <a:ext cx="1523898" cy="341819"/>
          </a:xfrm>
          <a:prstGeom prst="rect">
            <a:avLst/>
          </a:prstGeom>
          <a:noFill/>
          <a:ln>
            <a:noFill/>
          </a:ln>
        </p:spPr>
        <p:txBody>
          <a:bodyPr spcFirstLastPara="1" wrap="square" lIns="36000" tIns="36000" rIns="36000" bIns="36000" anchor="ctr" anchorCtr="0">
            <a:noAutofit/>
          </a:bodyPr>
          <a:lstStyle/>
          <a:p>
            <a:pPr marL="0" marR="0" lvl="0" indent="0" algn="ctr" rtl="0">
              <a:lnSpc>
                <a:spcPct val="100000"/>
              </a:lnSpc>
              <a:spcBef>
                <a:spcPts val="0"/>
              </a:spcBef>
              <a:spcAft>
                <a:spcPts val="0"/>
              </a:spcAft>
              <a:buClr>
                <a:srgbClr val="FFFFFF"/>
              </a:buClr>
              <a:buSzPts val="1600"/>
              <a:buFont typeface="Arial"/>
              <a:buNone/>
            </a:pPr>
            <a:r>
              <a:rPr lang="en-US" sz="1400" b="1" i="0" u="none" strike="noStrike" cap="none">
                <a:latin typeface="Arial" panose="020B0604020202020204" pitchFamily="34" charset="0"/>
                <a:ea typeface="Arial"/>
                <a:cs typeface="Arial" panose="020B0604020202020204" pitchFamily="34" charset="0"/>
                <a:sym typeface="Arial"/>
              </a:rPr>
              <a:t>AI-Augmented Development</a:t>
            </a:r>
            <a:endParaRPr sz="1400">
              <a:latin typeface="Arial" panose="020B0604020202020204" pitchFamily="34" charset="0"/>
              <a:cs typeface="Arial" panose="020B0604020202020204" pitchFamily="34" charset="0"/>
            </a:endParaRPr>
          </a:p>
        </p:txBody>
      </p:sp>
      <p:sp>
        <p:nvSpPr>
          <p:cNvPr id="44" name="Google Shape;1466;p70">
            <a:extLst>
              <a:ext uri="{FF2B5EF4-FFF2-40B4-BE49-F238E27FC236}">
                <a16:creationId xmlns:a16="http://schemas.microsoft.com/office/drawing/2014/main" id="{2783F22E-80DF-AEFA-B34B-256DC7AD5217}"/>
              </a:ext>
            </a:extLst>
          </p:cNvPr>
          <p:cNvSpPr txBox="1"/>
          <p:nvPr/>
        </p:nvSpPr>
        <p:spPr>
          <a:xfrm>
            <a:off x="9746308" y="5112520"/>
            <a:ext cx="1415555" cy="341819"/>
          </a:xfrm>
          <a:prstGeom prst="rect">
            <a:avLst/>
          </a:prstGeom>
          <a:noFill/>
          <a:ln>
            <a:noFill/>
          </a:ln>
        </p:spPr>
        <p:txBody>
          <a:bodyPr spcFirstLastPara="1" wrap="square" lIns="36000" tIns="36000" rIns="36000" bIns="36000" anchor="ctr" anchorCtr="0">
            <a:noAutofit/>
          </a:bodyPr>
          <a:lstStyle/>
          <a:p>
            <a:pPr marL="0" marR="0" lvl="0" indent="0" algn="ctr" rtl="0">
              <a:lnSpc>
                <a:spcPct val="100000"/>
              </a:lnSpc>
              <a:spcBef>
                <a:spcPts val="0"/>
              </a:spcBef>
              <a:spcAft>
                <a:spcPts val="0"/>
              </a:spcAft>
              <a:buClr>
                <a:srgbClr val="FFFFFF"/>
              </a:buClr>
              <a:buSzPts val="1600"/>
              <a:buFont typeface="Arial"/>
              <a:buNone/>
            </a:pPr>
            <a:r>
              <a:rPr lang="en-US" sz="1400" b="1" i="0" u="none" strike="noStrike" cap="none">
                <a:latin typeface="Arial" panose="020B0604020202020204" pitchFamily="34" charset="0"/>
                <a:ea typeface="Arial"/>
                <a:cs typeface="Arial" panose="020B0604020202020204" pitchFamily="34" charset="0"/>
                <a:sym typeface="Arial"/>
              </a:rPr>
              <a:t>Intelligent Applications</a:t>
            </a:r>
            <a:endParaRPr sz="1400">
              <a:latin typeface="Arial" panose="020B0604020202020204" pitchFamily="34" charset="0"/>
              <a:cs typeface="Arial" panose="020B0604020202020204" pitchFamily="34" charset="0"/>
            </a:endParaRPr>
          </a:p>
        </p:txBody>
      </p:sp>
      <p:sp>
        <p:nvSpPr>
          <p:cNvPr id="45" name="Google Shape;1469;p70">
            <a:extLst>
              <a:ext uri="{FF2B5EF4-FFF2-40B4-BE49-F238E27FC236}">
                <a16:creationId xmlns:a16="http://schemas.microsoft.com/office/drawing/2014/main" id="{E5B000D1-01EA-DA20-0B4E-B4D5E1A9F4B7}"/>
              </a:ext>
            </a:extLst>
          </p:cNvPr>
          <p:cNvSpPr txBox="1"/>
          <p:nvPr/>
        </p:nvSpPr>
        <p:spPr>
          <a:xfrm>
            <a:off x="3391081" y="5078871"/>
            <a:ext cx="2214514" cy="631400"/>
          </a:xfrm>
          <a:prstGeom prst="rect">
            <a:avLst/>
          </a:prstGeom>
          <a:noFill/>
          <a:ln>
            <a:noFill/>
          </a:ln>
        </p:spPr>
        <p:txBody>
          <a:bodyPr spcFirstLastPara="1" wrap="square" lIns="36000" tIns="36000" rIns="36000" bIns="36000" anchor="ctr" anchorCtr="0">
            <a:noAutofit/>
          </a:bodyPr>
          <a:lstStyle/>
          <a:p>
            <a:pPr marL="0" marR="0" lvl="0" indent="0" algn="ctr" rtl="0">
              <a:lnSpc>
                <a:spcPct val="100000"/>
              </a:lnSpc>
              <a:spcBef>
                <a:spcPts val="0"/>
              </a:spcBef>
              <a:spcAft>
                <a:spcPts val="0"/>
              </a:spcAft>
              <a:buClr>
                <a:srgbClr val="FFFFFF"/>
              </a:buClr>
              <a:buSzPts val="1600"/>
              <a:buFont typeface="Arial"/>
              <a:buNone/>
            </a:pPr>
            <a:r>
              <a:rPr lang="en-US" sz="1400" b="1" i="0" u="none" strike="noStrike" cap="none">
                <a:latin typeface="Arial" panose="020B0604020202020204" pitchFamily="34" charset="0"/>
                <a:ea typeface="Arial"/>
                <a:cs typeface="Arial" panose="020B0604020202020204" pitchFamily="34" charset="0"/>
                <a:sym typeface="Arial"/>
              </a:rPr>
              <a:t>Industry Cloud </a:t>
            </a:r>
            <a:br>
              <a:rPr lang="en-US" sz="1400" b="1" i="0" u="none" strike="noStrike" cap="none">
                <a:latin typeface="Arial" panose="020B0604020202020204" pitchFamily="34" charset="0"/>
                <a:ea typeface="Arial"/>
                <a:cs typeface="Arial" panose="020B0604020202020204" pitchFamily="34" charset="0"/>
                <a:sym typeface="Arial"/>
              </a:rPr>
            </a:br>
            <a:r>
              <a:rPr lang="en-US" sz="1400" b="1" i="0" u="none" strike="noStrike" cap="none">
                <a:latin typeface="Arial" panose="020B0604020202020204" pitchFamily="34" charset="0"/>
                <a:ea typeface="Arial"/>
                <a:cs typeface="Arial" panose="020B0604020202020204" pitchFamily="34" charset="0"/>
                <a:sym typeface="Arial"/>
              </a:rPr>
              <a:t>Platforms</a:t>
            </a:r>
            <a:endParaRPr sz="1400">
              <a:latin typeface="Arial" panose="020B0604020202020204" pitchFamily="34" charset="0"/>
              <a:cs typeface="Arial" panose="020B0604020202020204" pitchFamily="34" charset="0"/>
            </a:endParaRPr>
          </a:p>
        </p:txBody>
      </p:sp>
      <p:sp>
        <p:nvSpPr>
          <p:cNvPr id="46" name="Google Shape;1472;p70">
            <a:extLst>
              <a:ext uri="{FF2B5EF4-FFF2-40B4-BE49-F238E27FC236}">
                <a16:creationId xmlns:a16="http://schemas.microsoft.com/office/drawing/2014/main" id="{8B3F90D8-7C48-3650-E7D9-04E36093F23A}"/>
              </a:ext>
            </a:extLst>
          </p:cNvPr>
          <p:cNvSpPr txBox="1"/>
          <p:nvPr/>
        </p:nvSpPr>
        <p:spPr>
          <a:xfrm>
            <a:off x="10177810" y="3545832"/>
            <a:ext cx="1410297" cy="341819"/>
          </a:xfrm>
          <a:prstGeom prst="rect">
            <a:avLst/>
          </a:prstGeom>
          <a:noFill/>
          <a:ln>
            <a:noFill/>
          </a:ln>
        </p:spPr>
        <p:txBody>
          <a:bodyPr spcFirstLastPara="1" wrap="square" lIns="36000" tIns="36000" rIns="36000" bIns="36000" anchor="ctr" anchorCtr="0">
            <a:noAutofit/>
          </a:bodyPr>
          <a:lstStyle/>
          <a:p>
            <a:pPr marL="0" marR="0" lvl="0" indent="0" algn="ctr" rtl="0">
              <a:lnSpc>
                <a:spcPct val="100000"/>
              </a:lnSpc>
              <a:spcBef>
                <a:spcPts val="0"/>
              </a:spcBef>
              <a:spcAft>
                <a:spcPts val="0"/>
              </a:spcAft>
              <a:buClr>
                <a:srgbClr val="FFFFFF"/>
              </a:buClr>
              <a:buSzPts val="1600"/>
              <a:buFont typeface="Arial"/>
              <a:buNone/>
            </a:pPr>
            <a:r>
              <a:rPr lang="en-US" sz="1400" b="1" i="0" u="none" strike="noStrike" cap="none">
                <a:solidFill>
                  <a:srgbClr val="6F7878"/>
                </a:solidFill>
                <a:latin typeface="Arial" panose="020B0604020202020204" pitchFamily="34" charset="0"/>
                <a:ea typeface="Arial"/>
                <a:cs typeface="Arial" panose="020B0604020202020204" pitchFamily="34" charset="0"/>
                <a:sym typeface="Arial"/>
              </a:rPr>
              <a:t>Machine Customers</a:t>
            </a:r>
            <a:endParaRPr sz="1400">
              <a:solidFill>
                <a:srgbClr val="6F7878"/>
              </a:solidFill>
              <a:latin typeface="Arial" panose="020B0604020202020204" pitchFamily="34" charset="0"/>
              <a:cs typeface="Arial" panose="020B0604020202020204" pitchFamily="34" charset="0"/>
            </a:endParaRPr>
          </a:p>
        </p:txBody>
      </p:sp>
      <p:sp>
        <p:nvSpPr>
          <p:cNvPr id="47" name="Google Shape;1475;p70">
            <a:extLst>
              <a:ext uri="{FF2B5EF4-FFF2-40B4-BE49-F238E27FC236}">
                <a16:creationId xmlns:a16="http://schemas.microsoft.com/office/drawing/2014/main" id="{76D95B82-3D13-15CC-C8AC-0A909328325E}"/>
              </a:ext>
            </a:extLst>
          </p:cNvPr>
          <p:cNvSpPr txBox="1"/>
          <p:nvPr/>
        </p:nvSpPr>
        <p:spPr>
          <a:xfrm>
            <a:off x="5039845" y="3909769"/>
            <a:ext cx="1532590" cy="341819"/>
          </a:xfrm>
          <a:prstGeom prst="rect">
            <a:avLst/>
          </a:prstGeom>
          <a:noFill/>
          <a:ln>
            <a:noFill/>
          </a:ln>
        </p:spPr>
        <p:txBody>
          <a:bodyPr spcFirstLastPara="1" wrap="square" lIns="36000" tIns="36000" rIns="36000" bIns="36000" anchor="ctr" anchorCtr="0">
            <a:noAutofit/>
          </a:bodyPr>
          <a:lstStyle/>
          <a:p>
            <a:pPr marL="0" marR="0" lvl="0" indent="0" algn="ctr" rtl="0">
              <a:lnSpc>
                <a:spcPct val="100000"/>
              </a:lnSpc>
              <a:spcBef>
                <a:spcPts val="0"/>
              </a:spcBef>
              <a:spcAft>
                <a:spcPts val="0"/>
              </a:spcAft>
              <a:buClr>
                <a:srgbClr val="FFFFFF"/>
              </a:buClr>
              <a:buSzPts val="1600"/>
              <a:buFont typeface="Arial"/>
              <a:buNone/>
            </a:pPr>
            <a:r>
              <a:rPr lang="en-US" sz="1400" b="1" i="0" u="none" strike="noStrike" cap="none">
                <a:solidFill>
                  <a:srgbClr val="6F7878"/>
                </a:solidFill>
                <a:latin typeface="Arial" panose="020B0604020202020204" pitchFamily="34" charset="0"/>
                <a:ea typeface="Arial"/>
                <a:cs typeface="Arial" panose="020B0604020202020204" pitchFamily="34" charset="0"/>
                <a:sym typeface="Arial"/>
              </a:rPr>
              <a:t>Platform Engineering</a:t>
            </a:r>
            <a:endParaRPr sz="1400">
              <a:solidFill>
                <a:srgbClr val="6F7878"/>
              </a:solidFill>
              <a:latin typeface="Arial" panose="020B0604020202020204" pitchFamily="34" charset="0"/>
              <a:cs typeface="Arial" panose="020B0604020202020204" pitchFamily="34" charset="0"/>
            </a:endParaRPr>
          </a:p>
        </p:txBody>
      </p:sp>
      <p:sp>
        <p:nvSpPr>
          <p:cNvPr id="48" name="Google Shape;1481;p70">
            <a:extLst>
              <a:ext uri="{FF2B5EF4-FFF2-40B4-BE49-F238E27FC236}">
                <a16:creationId xmlns:a16="http://schemas.microsoft.com/office/drawing/2014/main" id="{64B0662F-17AD-4423-5E42-2297D7D95729}"/>
              </a:ext>
            </a:extLst>
          </p:cNvPr>
          <p:cNvSpPr txBox="1"/>
          <p:nvPr/>
        </p:nvSpPr>
        <p:spPr>
          <a:xfrm>
            <a:off x="8518349" y="1677593"/>
            <a:ext cx="1411730" cy="341819"/>
          </a:xfrm>
          <a:prstGeom prst="rect">
            <a:avLst/>
          </a:prstGeom>
          <a:noFill/>
          <a:ln>
            <a:noFill/>
          </a:ln>
        </p:spPr>
        <p:txBody>
          <a:bodyPr spcFirstLastPara="1" wrap="square" lIns="36000" tIns="36000" rIns="36000" bIns="36000" anchor="ctr" anchorCtr="0">
            <a:noAutofit/>
          </a:bodyPr>
          <a:lstStyle/>
          <a:p>
            <a:pPr marL="0" marR="0" lvl="0" indent="0" algn="ctr" rtl="0">
              <a:lnSpc>
                <a:spcPct val="100000"/>
              </a:lnSpc>
              <a:spcBef>
                <a:spcPts val="0"/>
              </a:spcBef>
              <a:spcAft>
                <a:spcPts val="0"/>
              </a:spcAft>
              <a:buClr>
                <a:srgbClr val="FFFFFF"/>
              </a:buClr>
              <a:buSzPts val="1600"/>
              <a:buFont typeface="Arial"/>
              <a:buNone/>
            </a:pPr>
            <a:r>
              <a:rPr lang="en-US" sz="1400" b="1" i="0" u="none" strike="noStrike" cap="none">
                <a:solidFill>
                  <a:srgbClr val="6F7878"/>
                </a:solidFill>
                <a:latin typeface="Arial" panose="020B0604020202020204" pitchFamily="34" charset="0"/>
                <a:ea typeface="Arial"/>
                <a:cs typeface="Arial" panose="020B0604020202020204" pitchFamily="34" charset="0"/>
                <a:sym typeface="Arial"/>
              </a:rPr>
              <a:t>Connected-Augmented Workforce</a:t>
            </a:r>
            <a:endParaRPr sz="1400">
              <a:solidFill>
                <a:srgbClr val="6F7878"/>
              </a:solidFill>
              <a:latin typeface="Arial" panose="020B0604020202020204" pitchFamily="34" charset="0"/>
              <a:cs typeface="Arial" panose="020B0604020202020204" pitchFamily="34" charset="0"/>
            </a:endParaRPr>
          </a:p>
        </p:txBody>
      </p:sp>
      <p:sp>
        <p:nvSpPr>
          <p:cNvPr id="49" name="Google Shape;1484;p70">
            <a:extLst>
              <a:ext uri="{FF2B5EF4-FFF2-40B4-BE49-F238E27FC236}">
                <a16:creationId xmlns:a16="http://schemas.microsoft.com/office/drawing/2014/main" id="{127C8EE5-656D-9873-DEEA-CDABF332778E}"/>
              </a:ext>
            </a:extLst>
          </p:cNvPr>
          <p:cNvSpPr txBox="1"/>
          <p:nvPr/>
        </p:nvSpPr>
        <p:spPr>
          <a:xfrm>
            <a:off x="5975933" y="1516752"/>
            <a:ext cx="1768609" cy="341819"/>
          </a:xfrm>
          <a:prstGeom prst="rect">
            <a:avLst/>
          </a:prstGeom>
          <a:noFill/>
          <a:ln>
            <a:noFill/>
          </a:ln>
        </p:spPr>
        <p:txBody>
          <a:bodyPr spcFirstLastPara="1" wrap="square" lIns="36000" tIns="36000" rIns="36000" bIns="36000" anchor="ctr" anchorCtr="0">
            <a:noAutofit/>
          </a:bodyPr>
          <a:lstStyle/>
          <a:p>
            <a:pPr marL="0" marR="0" lvl="0" indent="0" algn="ctr" rtl="0">
              <a:lnSpc>
                <a:spcPct val="100000"/>
              </a:lnSpc>
              <a:spcBef>
                <a:spcPts val="0"/>
              </a:spcBef>
              <a:spcAft>
                <a:spcPts val="0"/>
              </a:spcAft>
              <a:buClr>
                <a:srgbClr val="FFFFFF"/>
              </a:buClr>
              <a:buSzPts val="1600"/>
              <a:buFont typeface="Arial"/>
              <a:buNone/>
            </a:pPr>
            <a:r>
              <a:rPr lang="en-US" sz="1400" b="1" i="0" u="none" strike="noStrike" cap="none">
                <a:solidFill>
                  <a:srgbClr val="6F7878"/>
                </a:solidFill>
                <a:latin typeface="Arial" panose="020B0604020202020204" pitchFamily="34" charset="0"/>
                <a:ea typeface="Arial"/>
                <a:cs typeface="Arial" panose="020B0604020202020204" pitchFamily="34" charset="0"/>
                <a:sym typeface="Arial"/>
              </a:rPr>
              <a:t>Continuous Threat Exposure Management</a:t>
            </a:r>
            <a:endParaRPr sz="1400">
              <a:solidFill>
                <a:srgbClr val="6F7878"/>
              </a:solidFill>
              <a:latin typeface="Arial" panose="020B0604020202020204" pitchFamily="34" charset="0"/>
              <a:cs typeface="Arial" panose="020B0604020202020204" pitchFamily="34" charset="0"/>
            </a:endParaRPr>
          </a:p>
        </p:txBody>
      </p:sp>
      <p:sp>
        <p:nvSpPr>
          <p:cNvPr id="50" name="Google Shape;1487;p70">
            <a:extLst>
              <a:ext uri="{FF2B5EF4-FFF2-40B4-BE49-F238E27FC236}">
                <a16:creationId xmlns:a16="http://schemas.microsoft.com/office/drawing/2014/main" id="{AD4F0F9F-3A0F-12F5-CE32-DCADCD12F413}"/>
              </a:ext>
            </a:extLst>
          </p:cNvPr>
          <p:cNvSpPr txBox="1"/>
          <p:nvPr/>
        </p:nvSpPr>
        <p:spPr>
          <a:xfrm>
            <a:off x="3538752" y="1543332"/>
            <a:ext cx="1223732" cy="341819"/>
          </a:xfrm>
          <a:prstGeom prst="rect">
            <a:avLst/>
          </a:prstGeom>
          <a:noFill/>
          <a:ln>
            <a:noFill/>
          </a:ln>
        </p:spPr>
        <p:txBody>
          <a:bodyPr spcFirstLastPara="1" wrap="square" lIns="36000" tIns="36000" rIns="36000" bIns="36000" anchor="ctr" anchorCtr="0">
            <a:noAutofit/>
          </a:bodyPr>
          <a:lstStyle/>
          <a:p>
            <a:pPr marL="0" marR="0" lvl="0" indent="0" algn="ctr" rtl="0">
              <a:lnSpc>
                <a:spcPct val="100000"/>
              </a:lnSpc>
              <a:spcBef>
                <a:spcPts val="0"/>
              </a:spcBef>
              <a:spcAft>
                <a:spcPts val="0"/>
              </a:spcAft>
              <a:buClr>
                <a:srgbClr val="FFFFFF"/>
              </a:buClr>
              <a:buSzPts val="1600"/>
              <a:buFont typeface="Arial"/>
              <a:buNone/>
            </a:pPr>
            <a:r>
              <a:rPr lang="en-US" sz="1400" b="1" i="0" u="none" strike="noStrike" cap="none">
                <a:solidFill>
                  <a:srgbClr val="6F7878"/>
                </a:solidFill>
                <a:latin typeface="Arial" panose="020B0604020202020204" pitchFamily="34" charset="0"/>
                <a:ea typeface="Arial"/>
                <a:cs typeface="Arial" panose="020B0604020202020204" pitchFamily="34" charset="0"/>
                <a:sym typeface="Arial"/>
              </a:rPr>
              <a:t>AI </a:t>
            </a:r>
            <a:r>
              <a:rPr lang="en-US" sz="1400" b="1" i="0" u="none" strike="noStrike" cap="none" err="1">
                <a:solidFill>
                  <a:srgbClr val="6F7878"/>
                </a:solidFill>
                <a:latin typeface="Arial" panose="020B0604020202020204" pitchFamily="34" charset="0"/>
                <a:ea typeface="Arial"/>
                <a:cs typeface="Arial" panose="020B0604020202020204" pitchFamily="34" charset="0"/>
                <a:sym typeface="Arial"/>
              </a:rPr>
              <a:t>TRiSM</a:t>
            </a:r>
            <a:endParaRPr sz="1400" b="1" i="0" u="none" strike="noStrike" cap="none">
              <a:solidFill>
                <a:srgbClr val="6F7878"/>
              </a:solidFill>
              <a:latin typeface="Arial" panose="020B0604020202020204" pitchFamily="34" charset="0"/>
              <a:ea typeface="Arial"/>
              <a:cs typeface="Arial" panose="020B0604020202020204" pitchFamily="34" charset="0"/>
              <a:sym typeface="Arial"/>
            </a:endParaRPr>
          </a:p>
        </p:txBody>
      </p:sp>
      <p:sp>
        <p:nvSpPr>
          <p:cNvPr id="51" name="Google Shape;1490;p70">
            <a:extLst>
              <a:ext uri="{FF2B5EF4-FFF2-40B4-BE49-F238E27FC236}">
                <a16:creationId xmlns:a16="http://schemas.microsoft.com/office/drawing/2014/main" id="{DFE64E53-B174-A44A-CA73-5626E8414DE5}"/>
              </a:ext>
            </a:extLst>
          </p:cNvPr>
          <p:cNvSpPr txBox="1"/>
          <p:nvPr/>
        </p:nvSpPr>
        <p:spPr>
          <a:xfrm>
            <a:off x="3039082" y="3152808"/>
            <a:ext cx="1292313" cy="341819"/>
          </a:xfrm>
          <a:prstGeom prst="rect">
            <a:avLst/>
          </a:prstGeom>
          <a:noFill/>
          <a:ln>
            <a:noFill/>
          </a:ln>
        </p:spPr>
        <p:txBody>
          <a:bodyPr spcFirstLastPara="1" wrap="square" lIns="36000" tIns="36000" rIns="36000" bIns="36000" anchor="ctr" anchorCtr="0">
            <a:noAutofit/>
          </a:bodyPr>
          <a:lstStyle/>
          <a:p>
            <a:pPr marL="0" marR="0" lvl="0" indent="0" algn="ctr" rtl="0">
              <a:lnSpc>
                <a:spcPct val="100000"/>
              </a:lnSpc>
              <a:spcBef>
                <a:spcPts val="0"/>
              </a:spcBef>
              <a:spcAft>
                <a:spcPts val="0"/>
              </a:spcAft>
              <a:buClr>
                <a:srgbClr val="FFFFFF"/>
              </a:buClr>
              <a:buSzPts val="1600"/>
              <a:buFont typeface="Arial"/>
              <a:buNone/>
            </a:pPr>
            <a:r>
              <a:rPr lang="en-US" sz="1400" b="1" i="0" u="none" strike="noStrike" cap="none">
                <a:latin typeface="Arial" panose="020B0604020202020204" pitchFamily="34" charset="0"/>
                <a:ea typeface="Arial"/>
                <a:cs typeface="Arial" panose="020B0604020202020204" pitchFamily="34" charset="0"/>
                <a:sym typeface="Arial"/>
              </a:rPr>
              <a:t>Sustainable Technology</a:t>
            </a:r>
            <a:endParaRPr sz="1400">
              <a:latin typeface="Arial" panose="020B0604020202020204" pitchFamily="34" charset="0"/>
              <a:cs typeface="Arial" panose="020B0604020202020204" pitchFamily="34" charset="0"/>
            </a:endParaRPr>
          </a:p>
        </p:txBody>
      </p:sp>
      <p:sp>
        <p:nvSpPr>
          <p:cNvPr id="52" name="Google Shape;1491;p70">
            <a:extLst>
              <a:ext uri="{FF2B5EF4-FFF2-40B4-BE49-F238E27FC236}">
                <a16:creationId xmlns:a16="http://schemas.microsoft.com/office/drawing/2014/main" id="{61AD46C7-879B-9159-A17B-0A89E51FD825}"/>
              </a:ext>
            </a:extLst>
          </p:cNvPr>
          <p:cNvSpPr/>
          <p:nvPr/>
        </p:nvSpPr>
        <p:spPr>
          <a:xfrm>
            <a:off x="4604673" y="1626215"/>
            <a:ext cx="184728" cy="184728"/>
          </a:xfrm>
          <a:prstGeom prst="ellipse">
            <a:avLst/>
          </a:prstGeom>
          <a:solidFill>
            <a:srgbClr val="D3D3D3"/>
          </a:solidFill>
          <a:ln w="5715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latin typeface="Arial"/>
              <a:ea typeface="Arial"/>
              <a:cs typeface="Arial"/>
              <a:sym typeface="Arial"/>
            </a:endParaRPr>
          </a:p>
        </p:txBody>
      </p:sp>
      <p:sp>
        <p:nvSpPr>
          <p:cNvPr id="53" name="Google Shape;1491;p70">
            <a:extLst>
              <a:ext uri="{FF2B5EF4-FFF2-40B4-BE49-F238E27FC236}">
                <a16:creationId xmlns:a16="http://schemas.microsoft.com/office/drawing/2014/main" id="{3EACB564-C862-9590-38C3-0E75B6FBF57D}"/>
              </a:ext>
            </a:extLst>
          </p:cNvPr>
          <p:cNvSpPr/>
          <p:nvPr/>
        </p:nvSpPr>
        <p:spPr>
          <a:xfrm>
            <a:off x="6734354" y="2093963"/>
            <a:ext cx="184728" cy="184728"/>
          </a:xfrm>
          <a:prstGeom prst="ellipse">
            <a:avLst/>
          </a:prstGeom>
          <a:solidFill>
            <a:srgbClr val="D3D3D3"/>
          </a:solidFill>
          <a:ln w="5715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latin typeface="Arial"/>
              <a:ea typeface="Arial"/>
              <a:cs typeface="Arial"/>
              <a:sym typeface="Arial"/>
            </a:endParaRPr>
          </a:p>
        </p:txBody>
      </p:sp>
      <p:sp>
        <p:nvSpPr>
          <p:cNvPr id="54" name="Google Shape;1491;p70">
            <a:extLst>
              <a:ext uri="{FF2B5EF4-FFF2-40B4-BE49-F238E27FC236}">
                <a16:creationId xmlns:a16="http://schemas.microsoft.com/office/drawing/2014/main" id="{857F8115-C28D-B0AF-180A-8E6AC2786627}"/>
              </a:ext>
            </a:extLst>
          </p:cNvPr>
          <p:cNvSpPr/>
          <p:nvPr/>
        </p:nvSpPr>
        <p:spPr>
          <a:xfrm>
            <a:off x="9139741" y="2260917"/>
            <a:ext cx="184728" cy="184728"/>
          </a:xfrm>
          <a:prstGeom prst="ellipse">
            <a:avLst/>
          </a:prstGeom>
          <a:solidFill>
            <a:srgbClr val="D3D3D3"/>
          </a:solidFill>
          <a:ln w="5715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latin typeface="Arial"/>
              <a:ea typeface="Arial"/>
              <a:cs typeface="Arial"/>
              <a:sym typeface="Arial"/>
            </a:endParaRPr>
          </a:p>
        </p:txBody>
      </p:sp>
      <p:sp>
        <p:nvSpPr>
          <p:cNvPr id="55" name="Google Shape;1491;p70">
            <a:extLst>
              <a:ext uri="{FF2B5EF4-FFF2-40B4-BE49-F238E27FC236}">
                <a16:creationId xmlns:a16="http://schemas.microsoft.com/office/drawing/2014/main" id="{5D2659FC-C0C9-271D-03BB-BF92AED2B8F8}"/>
              </a:ext>
            </a:extLst>
          </p:cNvPr>
          <p:cNvSpPr/>
          <p:nvPr/>
        </p:nvSpPr>
        <p:spPr>
          <a:xfrm>
            <a:off x="10790595" y="3228411"/>
            <a:ext cx="184728" cy="184728"/>
          </a:xfrm>
          <a:prstGeom prst="ellipse">
            <a:avLst/>
          </a:prstGeom>
          <a:solidFill>
            <a:srgbClr val="D3D3D3"/>
          </a:solidFill>
          <a:ln w="5715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latin typeface="Arial"/>
              <a:ea typeface="Arial"/>
              <a:cs typeface="Arial"/>
              <a:sym typeface="Arial"/>
            </a:endParaRPr>
          </a:p>
        </p:txBody>
      </p:sp>
      <p:sp>
        <p:nvSpPr>
          <p:cNvPr id="56" name="Google Shape;1491;p70">
            <a:extLst>
              <a:ext uri="{FF2B5EF4-FFF2-40B4-BE49-F238E27FC236}">
                <a16:creationId xmlns:a16="http://schemas.microsoft.com/office/drawing/2014/main" id="{81175051-5138-E0CD-611E-94D519655CD3}"/>
              </a:ext>
            </a:extLst>
          </p:cNvPr>
          <p:cNvSpPr/>
          <p:nvPr/>
        </p:nvSpPr>
        <p:spPr>
          <a:xfrm>
            <a:off x="3541056" y="3641223"/>
            <a:ext cx="184728" cy="184728"/>
          </a:xfrm>
          <a:prstGeom prst="ellipse">
            <a:avLst/>
          </a:prstGeom>
          <a:solidFill>
            <a:srgbClr val="002856"/>
          </a:solidFill>
          <a:ln w="5715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latin typeface="Arial"/>
              <a:ea typeface="Arial"/>
              <a:cs typeface="Arial"/>
              <a:sym typeface="Arial"/>
            </a:endParaRPr>
          </a:p>
        </p:txBody>
      </p:sp>
      <p:sp>
        <p:nvSpPr>
          <p:cNvPr id="57" name="Google Shape;1491;p70">
            <a:extLst>
              <a:ext uri="{FF2B5EF4-FFF2-40B4-BE49-F238E27FC236}">
                <a16:creationId xmlns:a16="http://schemas.microsoft.com/office/drawing/2014/main" id="{B0BAAEC7-4107-3065-ED17-23C508AF884F}"/>
              </a:ext>
            </a:extLst>
          </p:cNvPr>
          <p:cNvSpPr/>
          <p:nvPr/>
        </p:nvSpPr>
        <p:spPr>
          <a:xfrm>
            <a:off x="4437871" y="4951608"/>
            <a:ext cx="184728" cy="184728"/>
          </a:xfrm>
          <a:prstGeom prst="ellipse">
            <a:avLst/>
          </a:prstGeom>
          <a:solidFill>
            <a:srgbClr val="002856"/>
          </a:solidFill>
          <a:ln w="5715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latin typeface="Arial"/>
              <a:ea typeface="Arial"/>
              <a:cs typeface="Arial"/>
              <a:sym typeface="Arial"/>
            </a:endParaRPr>
          </a:p>
        </p:txBody>
      </p:sp>
      <p:sp>
        <p:nvSpPr>
          <p:cNvPr id="58" name="Google Shape;1491;p70">
            <a:extLst>
              <a:ext uri="{FF2B5EF4-FFF2-40B4-BE49-F238E27FC236}">
                <a16:creationId xmlns:a16="http://schemas.microsoft.com/office/drawing/2014/main" id="{B7E9F1CF-B482-9ADD-3126-D6022C37E0E1}"/>
              </a:ext>
            </a:extLst>
          </p:cNvPr>
          <p:cNvSpPr/>
          <p:nvPr/>
        </p:nvSpPr>
        <p:spPr>
          <a:xfrm>
            <a:off x="10341154" y="4766747"/>
            <a:ext cx="184728" cy="184728"/>
          </a:xfrm>
          <a:prstGeom prst="ellipse">
            <a:avLst/>
          </a:prstGeom>
          <a:solidFill>
            <a:srgbClr val="002856"/>
          </a:solidFill>
          <a:ln w="5715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latin typeface="Arial"/>
              <a:ea typeface="Arial"/>
              <a:cs typeface="Arial"/>
              <a:sym typeface="Arial"/>
            </a:endParaRPr>
          </a:p>
        </p:txBody>
      </p:sp>
      <p:sp>
        <p:nvSpPr>
          <p:cNvPr id="59" name="Google Shape;1491;p70">
            <a:extLst>
              <a:ext uri="{FF2B5EF4-FFF2-40B4-BE49-F238E27FC236}">
                <a16:creationId xmlns:a16="http://schemas.microsoft.com/office/drawing/2014/main" id="{D07E125E-C729-9989-4E76-E42DA7A83403}"/>
              </a:ext>
            </a:extLst>
          </p:cNvPr>
          <p:cNvSpPr/>
          <p:nvPr/>
        </p:nvSpPr>
        <p:spPr>
          <a:xfrm>
            <a:off x="7938962" y="5056026"/>
            <a:ext cx="184728" cy="184728"/>
          </a:xfrm>
          <a:prstGeom prst="ellipse">
            <a:avLst/>
          </a:prstGeom>
          <a:solidFill>
            <a:srgbClr val="002856"/>
          </a:solidFill>
          <a:ln w="5715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latin typeface="Arial"/>
              <a:ea typeface="Arial"/>
              <a:cs typeface="Arial"/>
              <a:sym typeface="Arial"/>
            </a:endParaRPr>
          </a:p>
        </p:txBody>
      </p:sp>
      <p:sp>
        <p:nvSpPr>
          <p:cNvPr id="61" name="Google Shape;1491;p70">
            <a:extLst>
              <a:ext uri="{FF2B5EF4-FFF2-40B4-BE49-F238E27FC236}">
                <a16:creationId xmlns:a16="http://schemas.microsoft.com/office/drawing/2014/main" id="{A456C45A-44CA-D4CA-683F-91177EC20292}"/>
              </a:ext>
            </a:extLst>
          </p:cNvPr>
          <p:cNvSpPr/>
          <p:nvPr/>
        </p:nvSpPr>
        <p:spPr>
          <a:xfrm>
            <a:off x="5715216" y="4331452"/>
            <a:ext cx="184728" cy="184728"/>
          </a:xfrm>
          <a:prstGeom prst="ellipse">
            <a:avLst/>
          </a:prstGeom>
          <a:solidFill>
            <a:srgbClr val="D3D3D3"/>
          </a:solidFill>
          <a:ln w="5715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latin typeface="Arial"/>
              <a:ea typeface="Arial"/>
              <a:cs typeface="Arial"/>
              <a:sym typeface="Arial"/>
            </a:endParaRPr>
          </a:p>
        </p:txBody>
      </p:sp>
    </p:spTree>
    <p:extLst>
      <p:ext uri="{BB962C8B-B14F-4D97-AF65-F5344CB8AC3E}">
        <p14:creationId xmlns:p14="http://schemas.microsoft.com/office/powerpoint/2010/main" val="28128730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459"/>
        <p:cNvGrpSpPr/>
        <p:nvPr/>
      </p:nvGrpSpPr>
      <p:grpSpPr>
        <a:xfrm>
          <a:off x="0" y="0"/>
          <a:ext cx="0" cy="0"/>
          <a:chOff x="0" y="0"/>
          <a:chExt cx="0" cy="0"/>
        </a:xfrm>
      </p:grpSpPr>
      <p:sp>
        <p:nvSpPr>
          <p:cNvPr id="1478" name="Google Shape;1478;p70"/>
          <p:cNvSpPr txBox="1"/>
          <p:nvPr/>
        </p:nvSpPr>
        <p:spPr>
          <a:xfrm>
            <a:off x="4989783" y="2282189"/>
            <a:ext cx="1614044" cy="341819"/>
          </a:xfrm>
          <a:prstGeom prst="rect">
            <a:avLst/>
          </a:prstGeom>
          <a:noFill/>
          <a:ln>
            <a:noFill/>
          </a:ln>
        </p:spPr>
        <p:txBody>
          <a:bodyPr spcFirstLastPara="1" wrap="square" lIns="36000" tIns="36000" rIns="36000" bIns="36000" anchor="ctr" anchorCtr="0">
            <a:noAutofit/>
          </a:bodyPr>
          <a:lstStyle/>
          <a:p>
            <a:pPr marL="0" marR="0" lvl="0" indent="0" algn="ctr" rtl="0">
              <a:lnSpc>
                <a:spcPct val="100000"/>
              </a:lnSpc>
              <a:spcBef>
                <a:spcPts val="0"/>
              </a:spcBef>
              <a:spcAft>
                <a:spcPts val="0"/>
              </a:spcAft>
              <a:buClr>
                <a:srgbClr val="FFFFFF"/>
              </a:buClr>
              <a:buSzPts val="1600"/>
              <a:buFont typeface="Arial"/>
              <a:buNone/>
            </a:pPr>
            <a:r>
              <a:rPr lang="en-US" sz="1400" b="1" i="0" u="none" strike="noStrike" cap="none">
                <a:solidFill>
                  <a:srgbClr val="6F7878"/>
                </a:solidFill>
                <a:latin typeface="Arial" panose="020B0604020202020204" pitchFamily="34" charset="0"/>
                <a:ea typeface="Arial"/>
                <a:cs typeface="Arial" panose="020B0604020202020204" pitchFamily="34" charset="0"/>
                <a:sym typeface="Arial"/>
              </a:rPr>
              <a:t>Democratized </a:t>
            </a:r>
            <a:r>
              <a:rPr lang="en-US" sz="1400" b="1" i="0" u="none" strike="noStrike" cap="none" err="1">
                <a:solidFill>
                  <a:srgbClr val="6F7878"/>
                </a:solidFill>
                <a:latin typeface="Arial" panose="020B0604020202020204" pitchFamily="34" charset="0"/>
                <a:ea typeface="Arial"/>
                <a:cs typeface="Arial" panose="020B0604020202020204" pitchFamily="34" charset="0"/>
                <a:sym typeface="Arial"/>
              </a:rPr>
              <a:t>GenAI</a:t>
            </a:r>
            <a:endParaRPr sz="1400" b="1" i="0" u="none" strike="noStrike" cap="none">
              <a:solidFill>
                <a:srgbClr val="6F7878"/>
              </a:solidFill>
              <a:latin typeface="Arial" panose="020B0604020202020204" pitchFamily="34" charset="0"/>
              <a:ea typeface="Arial"/>
              <a:cs typeface="Arial" panose="020B0604020202020204" pitchFamily="34" charset="0"/>
              <a:sym typeface="Arial"/>
            </a:endParaRPr>
          </a:p>
        </p:txBody>
      </p:sp>
      <p:sp>
        <p:nvSpPr>
          <p:cNvPr id="5" name="Google Shape;1491;p70">
            <a:extLst>
              <a:ext uri="{FF2B5EF4-FFF2-40B4-BE49-F238E27FC236}">
                <a16:creationId xmlns:a16="http://schemas.microsoft.com/office/drawing/2014/main" id="{9876230F-B740-440B-114F-E0540A6514FE}"/>
              </a:ext>
            </a:extLst>
          </p:cNvPr>
          <p:cNvSpPr/>
          <p:nvPr/>
        </p:nvSpPr>
        <p:spPr>
          <a:xfrm>
            <a:off x="5706423" y="2719818"/>
            <a:ext cx="184728" cy="184728"/>
          </a:xfrm>
          <a:prstGeom prst="ellipse">
            <a:avLst/>
          </a:prstGeom>
          <a:solidFill>
            <a:srgbClr val="D3D3D3"/>
          </a:solidFill>
          <a:ln w="5715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latin typeface="Arial"/>
              <a:ea typeface="Arial"/>
              <a:cs typeface="Arial"/>
              <a:sym typeface="Arial"/>
            </a:endParaRPr>
          </a:p>
        </p:txBody>
      </p:sp>
      <p:sp>
        <p:nvSpPr>
          <p:cNvPr id="33" name="Rectangle 32">
            <a:extLst>
              <a:ext uri="{FF2B5EF4-FFF2-40B4-BE49-F238E27FC236}">
                <a16:creationId xmlns:a16="http://schemas.microsoft.com/office/drawing/2014/main" id="{FE41AFBB-A411-6AFB-1579-9BC84B32CFA8}"/>
              </a:ext>
            </a:extLst>
          </p:cNvPr>
          <p:cNvSpPr/>
          <p:nvPr/>
        </p:nvSpPr>
        <p:spPr>
          <a:xfrm rot="10800000">
            <a:off x="471769" y="5813966"/>
            <a:ext cx="11263856" cy="341819"/>
          </a:xfrm>
          <a:prstGeom prst="rect">
            <a:avLst/>
          </a:prstGeom>
          <a:gradFill>
            <a:gsLst>
              <a:gs pos="32000">
                <a:srgbClr val="009AD7"/>
              </a:gs>
              <a:gs pos="74000">
                <a:srgbClr val="002856"/>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7" name="object 31">
            <a:extLst>
              <a:ext uri="{FF2B5EF4-FFF2-40B4-BE49-F238E27FC236}">
                <a16:creationId xmlns:a16="http://schemas.microsoft.com/office/drawing/2014/main" id="{F05CBE54-1648-F001-6347-D6F77F632E1E}"/>
              </a:ext>
            </a:extLst>
          </p:cNvPr>
          <p:cNvSpPr/>
          <p:nvPr/>
        </p:nvSpPr>
        <p:spPr>
          <a:xfrm>
            <a:off x="4761294" y="1341465"/>
            <a:ext cx="0" cy="4813088"/>
          </a:xfrm>
          <a:custGeom>
            <a:avLst/>
            <a:gdLst/>
            <a:ahLst/>
            <a:cxnLst/>
            <a:rect l="l" t="t" r="r" b="b"/>
            <a:pathLst>
              <a:path h="5389245">
                <a:moveTo>
                  <a:pt x="0" y="0"/>
                </a:moveTo>
                <a:lnTo>
                  <a:pt x="0" y="5388902"/>
                </a:lnTo>
              </a:path>
            </a:pathLst>
          </a:custGeom>
          <a:ln w="12700">
            <a:solidFill>
              <a:srgbClr val="D3D3D3"/>
            </a:solidFill>
          </a:ln>
        </p:spPr>
        <p:txBody>
          <a:bodyPr wrap="square" lIns="0" tIns="0" rIns="0" bIns="0" rtlCol="0"/>
          <a:lstStyle/>
          <a:p>
            <a:endParaRPr/>
          </a:p>
        </p:txBody>
      </p:sp>
      <p:sp>
        <p:nvSpPr>
          <p:cNvPr id="29" name="object 33">
            <a:extLst>
              <a:ext uri="{FF2B5EF4-FFF2-40B4-BE49-F238E27FC236}">
                <a16:creationId xmlns:a16="http://schemas.microsoft.com/office/drawing/2014/main" id="{31F817AF-D329-EFF4-A1E8-F65FE58ABC37}"/>
              </a:ext>
            </a:extLst>
          </p:cNvPr>
          <p:cNvSpPr/>
          <p:nvPr/>
        </p:nvSpPr>
        <p:spPr>
          <a:xfrm>
            <a:off x="7085267" y="1341465"/>
            <a:ext cx="0" cy="4813088"/>
          </a:xfrm>
          <a:custGeom>
            <a:avLst/>
            <a:gdLst/>
            <a:ahLst/>
            <a:cxnLst/>
            <a:rect l="l" t="t" r="r" b="b"/>
            <a:pathLst>
              <a:path h="5389245">
                <a:moveTo>
                  <a:pt x="0" y="0"/>
                </a:moveTo>
                <a:lnTo>
                  <a:pt x="0" y="5388902"/>
                </a:lnTo>
              </a:path>
            </a:pathLst>
          </a:custGeom>
          <a:ln w="12700">
            <a:solidFill>
              <a:srgbClr val="D3D3D3"/>
            </a:solidFill>
          </a:ln>
        </p:spPr>
        <p:txBody>
          <a:bodyPr wrap="square" lIns="0" tIns="0" rIns="0" bIns="0" rtlCol="0"/>
          <a:lstStyle/>
          <a:p>
            <a:endParaRPr/>
          </a:p>
        </p:txBody>
      </p:sp>
      <p:sp>
        <p:nvSpPr>
          <p:cNvPr id="30" name="object 34">
            <a:extLst>
              <a:ext uri="{FF2B5EF4-FFF2-40B4-BE49-F238E27FC236}">
                <a16:creationId xmlns:a16="http://schemas.microsoft.com/office/drawing/2014/main" id="{4980D989-BEF7-D664-6442-50161F3CA2E8}"/>
              </a:ext>
            </a:extLst>
          </p:cNvPr>
          <p:cNvSpPr/>
          <p:nvPr/>
        </p:nvSpPr>
        <p:spPr>
          <a:xfrm>
            <a:off x="9409240" y="1341465"/>
            <a:ext cx="0" cy="4813088"/>
          </a:xfrm>
          <a:custGeom>
            <a:avLst/>
            <a:gdLst/>
            <a:ahLst/>
            <a:cxnLst/>
            <a:rect l="l" t="t" r="r" b="b"/>
            <a:pathLst>
              <a:path h="5389245">
                <a:moveTo>
                  <a:pt x="0" y="0"/>
                </a:moveTo>
                <a:lnTo>
                  <a:pt x="0" y="5388902"/>
                </a:lnTo>
              </a:path>
            </a:pathLst>
          </a:custGeom>
          <a:ln w="12700">
            <a:solidFill>
              <a:srgbClr val="D3D3D3"/>
            </a:solidFill>
          </a:ln>
        </p:spPr>
        <p:txBody>
          <a:bodyPr wrap="square" lIns="0" tIns="0" rIns="0" bIns="0" rtlCol="0"/>
          <a:lstStyle/>
          <a:p>
            <a:endParaRPr/>
          </a:p>
        </p:txBody>
      </p:sp>
      <p:sp>
        <p:nvSpPr>
          <p:cNvPr id="31" name="object 35">
            <a:extLst>
              <a:ext uri="{FF2B5EF4-FFF2-40B4-BE49-F238E27FC236}">
                <a16:creationId xmlns:a16="http://schemas.microsoft.com/office/drawing/2014/main" id="{DA3BD189-683B-E4BA-34D2-500EABDE436A}"/>
              </a:ext>
            </a:extLst>
          </p:cNvPr>
          <p:cNvSpPr/>
          <p:nvPr/>
        </p:nvSpPr>
        <p:spPr>
          <a:xfrm>
            <a:off x="11733213" y="1341465"/>
            <a:ext cx="0" cy="4813088"/>
          </a:xfrm>
          <a:custGeom>
            <a:avLst/>
            <a:gdLst/>
            <a:ahLst/>
            <a:cxnLst/>
            <a:rect l="l" t="t" r="r" b="b"/>
            <a:pathLst>
              <a:path h="5389245">
                <a:moveTo>
                  <a:pt x="0" y="0"/>
                </a:moveTo>
                <a:lnTo>
                  <a:pt x="0" y="5388902"/>
                </a:lnTo>
              </a:path>
            </a:pathLst>
          </a:custGeom>
          <a:ln w="12700">
            <a:solidFill>
              <a:srgbClr val="D3D3D3"/>
            </a:solidFill>
          </a:ln>
        </p:spPr>
        <p:txBody>
          <a:bodyPr wrap="square" lIns="0" tIns="0" rIns="0" bIns="0" rtlCol="0"/>
          <a:lstStyle/>
          <a:p>
            <a:endParaRPr/>
          </a:p>
        </p:txBody>
      </p:sp>
      <p:sp>
        <p:nvSpPr>
          <p:cNvPr id="1460" name="Google Shape;1460;p70"/>
          <p:cNvSpPr txBox="1">
            <a:spLocks noGrp="1"/>
          </p:cNvSpPr>
          <p:nvPr>
            <p:ph type="title" idx="4294967295"/>
          </p:nvPr>
        </p:nvSpPr>
        <p:spPr>
          <a:xfrm>
            <a:off x="457200" y="422198"/>
            <a:ext cx="11276013" cy="442913"/>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lt2"/>
              </a:buClr>
              <a:buSzPts val="3200"/>
              <a:buFont typeface="Arial Black"/>
              <a:buNone/>
            </a:pPr>
            <a:r>
              <a:rPr lang="en-US">
                <a:solidFill>
                  <a:srgbClr val="002856"/>
                </a:solidFill>
              </a:rPr>
              <a:t>Create Your Story – Roadmap Toward Purpose</a:t>
            </a:r>
            <a:endParaRPr>
              <a:solidFill>
                <a:srgbClr val="002856"/>
              </a:solidFill>
            </a:endParaRPr>
          </a:p>
        </p:txBody>
      </p:sp>
      <p:sp>
        <p:nvSpPr>
          <p:cNvPr id="1463" name="Google Shape;1463;p70"/>
          <p:cNvSpPr txBox="1"/>
          <p:nvPr/>
        </p:nvSpPr>
        <p:spPr>
          <a:xfrm>
            <a:off x="7233189" y="5326051"/>
            <a:ext cx="1523898" cy="341819"/>
          </a:xfrm>
          <a:prstGeom prst="rect">
            <a:avLst/>
          </a:prstGeom>
          <a:noFill/>
          <a:ln>
            <a:noFill/>
          </a:ln>
        </p:spPr>
        <p:txBody>
          <a:bodyPr spcFirstLastPara="1" wrap="square" lIns="36000" tIns="36000" rIns="36000" bIns="36000" anchor="ctr" anchorCtr="0">
            <a:noAutofit/>
          </a:bodyPr>
          <a:lstStyle/>
          <a:p>
            <a:pPr marL="0" marR="0" lvl="0" indent="0" algn="ctr" rtl="0">
              <a:lnSpc>
                <a:spcPct val="100000"/>
              </a:lnSpc>
              <a:spcBef>
                <a:spcPts val="0"/>
              </a:spcBef>
              <a:spcAft>
                <a:spcPts val="0"/>
              </a:spcAft>
              <a:buClr>
                <a:srgbClr val="FFFFFF"/>
              </a:buClr>
              <a:buSzPts val="1600"/>
              <a:buFont typeface="Arial"/>
              <a:buNone/>
            </a:pPr>
            <a:r>
              <a:rPr lang="en-US" sz="1400" b="1" i="0" u="none" strike="noStrike" cap="none">
                <a:latin typeface="Arial" panose="020B0604020202020204" pitchFamily="34" charset="0"/>
                <a:ea typeface="Arial"/>
                <a:cs typeface="Arial" panose="020B0604020202020204" pitchFamily="34" charset="0"/>
                <a:sym typeface="Arial"/>
              </a:rPr>
              <a:t>AI-Augmented Development</a:t>
            </a:r>
            <a:endParaRPr sz="1400">
              <a:latin typeface="Arial" panose="020B0604020202020204" pitchFamily="34" charset="0"/>
              <a:cs typeface="Arial" panose="020B0604020202020204" pitchFamily="34" charset="0"/>
            </a:endParaRPr>
          </a:p>
        </p:txBody>
      </p:sp>
      <p:sp>
        <p:nvSpPr>
          <p:cNvPr id="1466" name="Google Shape;1466;p70"/>
          <p:cNvSpPr txBox="1"/>
          <p:nvPr/>
        </p:nvSpPr>
        <p:spPr>
          <a:xfrm>
            <a:off x="9746308" y="5112520"/>
            <a:ext cx="1415555" cy="341819"/>
          </a:xfrm>
          <a:prstGeom prst="rect">
            <a:avLst/>
          </a:prstGeom>
          <a:noFill/>
          <a:ln>
            <a:noFill/>
          </a:ln>
        </p:spPr>
        <p:txBody>
          <a:bodyPr spcFirstLastPara="1" wrap="square" lIns="36000" tIns="36000" rIns="36000" bIns="36000" anchor="ctr" anchorCtr="0">
            <a:noAutofit/>
          </a:bodyPr>
          <a:lstStyle/>
          <a:p>
            <a:pPr marL="0" marR="0" lvl="0" indent="0" algn="ctr" rtl="0">
              <a:lnSpc>
                <a:spcPct val="100000"/>
              </a:lnSpc>
              <a:spcBef>
                <a:spcPts val="0"/>
              </a:spcBef>
              <a:spcAft>
                <a:spcPts val="0"/>
              </a:spcAft>
              <a:buClr>
                <a:srgbClr val="FFFFFF"/>
              </a:buClr>
              <a:buSzPts val="1600"/>
              <a:buFont typeface="Arial"/>
              <a:buNone/>
            </a:pPr>
            <a:r>
              <a:rPr lang="en-US" sz="1400" b="1" i="0" u="none" strike="noStrike" cap="none">
                <a:solidFill>
                  <a:srgbClr val="6F7878"/>
                </a:solidFill>
                <a:latin typeface="Arial" panose="020B0604020202020204" pitchFamily="34" charset="0"/>
                <a:ea typeface="Arial"/>
                <a:cs typeface="Arial" panose="020B0604020202020204" pitchFamily="34" charset="0"/>
                <a:sym typeface="Arial"/>
              </a:rPr>
              <a:t>Intelligent Applications</a:t>
            </a:r>
            <a:endParaRPr sz="1400">
              <a:solidFill>
                <a:srgbClr val="6F7878"/>
              </a:solidFill>
              <a:latin typeface="Arial" panose="020B0604020202020204" pitchFamily="34" charset="0"/>
              <a:cs typeface="Arial" panose="020B0604020202020204" pitchFamily="34" charset="0"/>
            </a:endParaRPr>
          </a:p>
        </p:txBody>
      </p:sp>
      <p:sp>
        <p:nvSpPr>
          <p:cNvPr id="1469" name="Google Shape;1469;p70"/>
          <p:cNvSpPr txBox="1"/>
          <p:nvPr/>
        </p:nvSpPr>
        <p:spPr>
          <a:xfrm>
            <a:off x="3391081" y="5078871"/>
            <a:ext cx="2214514" cy="631400"/>
          </a:xfrm>
          <a:prstGeom prst="rect">
            <a:avLst/>
          </a:prstGeom>
          <a:noFill/>
          <a:ln>
            <a:noFill/>
          </a:ln>
        </p:spPr>
        <p:txBody>
          <a:bodyPr spcFirstLastPara="1" wrap="square" lIns="36000" tIns="36000" rIns="36000" bIns="36000" anchor="ctr" anchorCtr="0">
            <a:noAutofit/>
          </a:bodyPr>
          <a:lstStyle/>
          <a:p>
            <a:pPr marL="0" marR="0" lvl="0" indent="0" algn="ctr" rtl="0">
              <a:lnSpc>
                <a:spcPct val="100000"/>
              </a:lnSpc>
              <a:spcBef>
                <a:spcPts val="0"/>
              </a:spcBef>
              <a:spcAft>
                <a:spcPts val="0"/>
              </a:spcAft>
              <a:buClr>
                <a:srgbClr val="FFFFFF"/>
              </a:buClr>
              <a:buSzPts val="1600"/>
              <a:buFont typeface="Arial"/>
              <a:buNone/>
            </a:pPr>
            <a:r>
              <a:rPr lang="en-US" sz="1400" b="1" i="0" u="none" strike="noStrike" cap="none">
                <a:solidFill>
                  <a:srgbClr val="6F7878"/>
                </a:solidFill>
                <a:latin typeface="Arial" panose="020B0604020202020204" pitchFamily="34" charset="0"/>
                <a:ea typeface="Arial"/>
                <a:cs typeface="Arial" panose="020B0604020202020204" pitchFamily="34" charset="0"/>
                <a:sym typeface="Arial"/>
              </a:rPr>
              <a:t>Industry Cloud </a:t>
            </a:r>
            <a:br>
              <a:rPr lang="en-US" sz="1400" b="1" i="0" u="none" strike="noStrike" cap="none">
                <a:solidFill>
                  <a:srgbClr val="6F7878"/>
                </a:solidFill>
                <a:latin typeface="Arial" panose="020B0604020202020204" pitchFamily="34" charset="0"/>
                <a:ea typeface="Arial"/>
                <a:cs typeface="Arial" panose="020B0604020202020204" pitchFamily="34" charset="0"/>
                <a:sym typeface="Arial"/>
              </a:rPr>
            </a:br>
            <a:r>
              <a:rPr lang="en-US" sz="1400" b="1" i="0" u="none" strike="noStrike" cap="none">
                <a:solidFill>
                  <a:srgbClr val="6F7878"/>
                </a:solidFill>
                <a:latin typeface="Arial" panose="020B0604020202020204" pitchFamily="34" charset="0"/>
                <a:ea typeface="Arial"/>
                <a:cs typeface="Arial" panose="020B0604020202020204" pitchFamily="34" charset="0"/>
                <a:sym typeface="Arial"/>
              </a:rPr>
              <a:t>Platforms</a:t>
            </a:r>
            <a:endParaRPr sz="1400">
              <a:solidFill>
                <a:srgbClr val="6F7878"/>
              </a:solidFill>
              <a:latin typeface="Arial" panose="020B0604020202020204" pitchFamily="34" charset="0"/>
              <a:cs typeface="Arial" panose="020B0604020202020204" pitchFamily="34" charset="0"/>
            </a:endParaRPr>
          </a:p>
        </p:txBody>
      </p:sp>
      <p:sp>
        <p:nvSpPr>
          <p:cNvPr id="1472" name="Google Shape;1472;p70"/>
          <p:cNvSpPr txBox="1"/>
          <p:nvPr/>
        </p:nvSpPr>
        <p:spPr>
          <a:xfrm>
            <a:off x="10177810" y="3545832"/>
            <a:ext cx="1410297" cy="341819"/>
          </a:xfrm>
          <a:prstGeom prst="rect">
            <a:avLst/>
          </a:prstGeom>
          <a:noFill/>
          <a:ln>
            <a:noFill/>
          </a:ln>
        </p:spPr>
        <p:txBody>
          <a:bodyPr spcFirstLastPara="1" wrap="square" lIns="36000" tIns="36000" rIns="36000" bIns="36000" anchor="ctr" anchorCtr="0">
            <a:noAutofit/>
          </a:bodyPr>
          <a:lstStyle/>
          <a:p>
            <a:pPr marL="0" marR="0" lvl="0" indent="0" algn="ctr" rtl="0">
              <a:lnSpc>
                <a:spcPct val="100000"/>
              </a:lnSpc>
              <a:spcBef>
                <a:spcPts val="0"/>
              </a:spcBef>
              <a:spcAft>
                <a:spcPts val="0"/>
              </a:spcAft>
              <a:buClr>
                <a:srgbClr val="FFFFFF"/>
              </a:buClr>
              <a:buSzPts val="1600"/>
              <a:buFont typeface="Arial"/>
              <a:buNone/>
            </a:pPr>
            <a:r>
              <a:rPr lang="en-US" sz="1400" b="1" i="0" u="none" strike="noStrike" cap="none">
                <a:latin typeface="Arial" panose="020B0604020202020204" pitchFamily="34" charset="0"/>
                <a:ea typeface="Arial"/>
                <a:cs typeface="Arial" panose="020B0604020202020204" pitchFamily="34" charset="0"/>
                <a:sym typeface="Arial"/>
              </a:rPr>
              <a:t>Machine Customers</a:t>
            </a:r>
            <a:endParaRPr sz="1400">
              <a:latin typeface="Arial" panose="020B0604020202020204" pitchFamily="34" charset="0"/>
              <a:cs typeface="Arial" panose="020B0604020202020204" pitchFamily="34" charset="0"/>
            </a:endParaRPr>
          </a:p>
        </p:txBody>
      </p:sp>
      <p:sp>
        <p:nvSpPr>
          <p:cNvPr id="1475" name="Google Shape;1475;p70"/>
          <p:cNvSpPr txBox="1"/>
          <p:nvPr/>
        </p:nvSpPr>
        <p:spPr>
          <a:xfrm>
            <a:off x="5039845" y="3909769"/>
            <a:ext cx="1532590" cy="341819"/>
          </a:xfrm>
          <a:prstGeom prst="rect">
            <a:avLst/>
          </a:prstGeom>
          <a:noFill/>
          <a:ln>
            <a:noFill/>
          </a:ln>
        </p:spPr>
        <p:txBody>
          <a:bodyPr spcFirstLastPara="1" wrap="square" lIns="36000" tIns="36000" rIns="36000" bIns="36000" anchor="ctr" anchorCtr="0">
            <a:noAutofit/>
          </a:bodyPr>
          <a:lstStyle/>
          <a:p>
            <a:pPr marL="0" marR="0" lvl="0" indent="0" algn="ctr" rtl="0">
              <a:lnSpc>
                <a:spcPct val="100000"/>
              </a:lnSpc>
              <a:spcBef>
                <a:spcPts val="0"/>
              </a:spcBef>
              <a:spcAft>
                <a:spcPts val="0"/>
              </a:spcAft>
              <a:buClr>
                <a:srgbClr val="FFFFFF"/>
              </a:buClr>
              <a:buSzPts val="1600"/>
              <a:buFont typeface="Arial"/>
              <a:buNone/>
            </a:pPr>
            <a:r>
              <a:rPr lang="en-US" sz="1400" b="1" i="0" u="none" strike="noStrike" cap="none">
                <a:latin typeface="Arial" panose="020B0604020202020204" pitchFamily="34" charset="0"/>
                <a:ea typeface="Arial"/>
                <a:cs typeface="Arial" panose="020B0604020202020204" pitchFamily="34" charset="0"/>
                <a:sym typeface="Arial"/>
              </a:rPr>
              <a:t>Platform Engineering</a:t>
            </a:r>
            <a:endParaRPr sz="1400">
              <a:latin typeface="Arial" panose="020B0604020202020204" pitchFamily="34" charset="0"/>
              <a:cs typeface="Arial" panose="020B0604020202020204" pitchFamily="34" charset="0"/>
            </a:endParaRPr>
          </a:p>
        </p:txBody>
      </p:sp>
      <p:sp>
        <p:nvSpPr>
          <p:cNvPr id="1481" name="Google Shape;1481;p70"/>
          <p:cNvSpPr txBox="1"/>
          <p:nvPr/>
        </p:nvSpPr>
        <p:spPr>
          <a:xfrm>
            <a:off x="8518349" y="1677593"/>
            <a:ext cx="1411730" cy="341819"/>
          </a:xfrm>
          <a:prstGeom prst="rect">
            <a:avLst/>
          </a:prstGeom>
          <a:noFill/>
          <a:ln>
            <a:noFill/>
          </a:ln>
        </p:spPr>
        <p:txBody>
          <a:bodyPr spcFirstLastPara="1" wrap="square" lIns="36000" tIns="36000" rIns="36000" bIns="36000" anchor="ctr" anchorCtr="0">
            <a:noAutofit/>
          </a:bodyPr>
          <a:lstStyle/>
          <a:p>
            <a:pPr marL="0" marR="0" lvl="0" indent="0" algn="ctr" rtl="0">
              <a:lnSpc>
                <a:spcPct val="100000"/>
              </a:lnSpc>
              <a:spcBef>
                <a:spcPts val="0"/>
              </a:spcBef>
              <a:spcAft>
                <a:spcPts val="0"/>
              </a:spcAft>
              <a:buClr>
                <a:srgbClr val="FFFFFF"/>
              </a:buClr>
              <a:buSzPts val="1600"/>
              <a:buFont typeface="Arial"/>
              <a:buNone/>
            </a:pPr>
            <a:r>
              <a:rPr lang="en-US" sz="1400" b="1" i="0" u="none" strike="noStrike" cap="none">
                <a:solidFill>
                  <a:srgbClr val="6F7878"/>
                </a:solidFill>
                <a:latin typeface="Arial" panose="020B0604020202020204" pitchFamily="34" charset="0"/>
                <a:ea typeface="Arial"/>
                <a:cs typeface="Arial" panose="020B0604020202020204" pitchFamily="34" charset="0"/>
                <a:sym typeface="Arial"/>
              </a:rPr>
              <a:t>Connected-Augmented Workforce</a:t>
            </a:r>
            <a:endParaRPr sz="1400">
              <a:solidFill>
                <a:srgbClr val="6F7878"/>
              </a:solidFill>
              <a:latin typeface="Arial" panose="020B0604020202020204" pitchFamily="34" charset="0"/>
              <a:cs typeface="Arial" panose="020B0604020202020204" pitchFamily="34" charset="0"/>
            </a:endParaRPr>
          </a:p>
        </p:txBody>
      </p:sp>
      <p:sp>
        <p:nvSpPr>
          <p:cNvPr id="1484" name="Google Shape;1484;p70"/>
          <p:cNvSpPr txBox="1"/>
          <p:nvPr/>
        </p:nvSpPr>
        <p:spPr>
          <a:xfrm>
            <a:off x="5975933" y="1516752"/>
            <a:ext cx="1768609" cy="341819"/>
          </a:xfrm>
          <a:prstGeom prst="rect">
            <a:avLst/>
          </a:prstGeom>
          <a:noFill/>
          <a:ln>
            <a:noFill/>
          </a:ln>
        </p:spPr>
        <p:txBody>
          <a:bodyPr spcFirstLastPara="1" wrap="square" lIns="36000" tIns="36000" rIns="36000" bIns="36000" anchor="ctr" anchorCtr="0">
            <a:noAutofit/>
          </a:bodyPr>
          <a:lstStyle/>
          <a:p>
            <a:pPr marL="0" marR="0" lvl="0" indent="0" algn="ctr" rtl="0">
              <a:lnSpc>
                <a:spcPct val="100000"/>
              </a:lnSpc>
              <a:spcBef>
                <a:spcPts val="0"/>
              </a:spcBef>
              <a:spcAft>
                <a:spcPts val="0"/>
              </a:spcAft>
              <a:buClr>
                <a:srgbClr val="FFFFFF"/>
              </a:buClr>
              <a:buSzPts val="1600"/>
              <a:buFont typeface="Arial"/>
              <a:buNone/>
            </a:pPr>
            <a:r>
              <a:rPr lang="en-US" sz="1400" b="1" i="0" u="none" strike="noStrike" cap="none">
                <a:latin typeface="Arial" panose="020B0604020202020204" pitchFamily="34" charset="0"/>
                <a:ea typeface="Arial"/>
                <a:cs typeface="Arial" panose="020B0604020202020204" pitchFamily="34" charset="0"/>
                <a:sym typeface="Arial"/>
              </a:rPr>
              <a:t>Continuous Threat Exposure Management</a:t>
            </a:r>
            <a:endParaRPr sz="1400">
              <a:latin typeface="Arial" panose="020B0604020202020204" pitchFamily="34" charset="0"/>
              <a:cs typeface="Arial" panose="020B0604020202020204" pitchFamily="34" charset="0"/>
            </a:endParaRPr>
          </a:p>
        </p:txBody>
      </p:sp>
      <p:sp>
        <p:nvSpPr>
          <p:cNvPr id="1487" name="Google Shape;1487;p70"/>
          <p:cNvSpPr txBox="1"/>
          <p:nvPr/>
        </p:nvSpPr>
        <p:spPr>
          <a:xfrm>
            <a:off x="3538752" y="1543332"/>
            <a:ext cx="1223732" cy="341819"/>
          </a:xfrm>
          <a:prstGeom prst="rect">
            <a:avLst/>
          </a:prstGeom>
          <a:noFill/>
          <a:ln>
            <a:noFill/>
          </a:ln>
        </p:spPr>
        <p:txBody>
          <a:bodyPr spcFirstLastPara="1" wrap="square" lIns="36000" tIns="36000" rIns="36000" bIns="36000" anchor="ctr" anchorCtr="0">
            <a:noAutofit/>
          </a:bodyPr>
          <a:lstStyle/>
          <a:p>
            <a:pPr marL="0" marR="0" lvl="0" indent="0" algn="ctr" rtl="0">
              <a:lnSpc>
                <a:spcPct val="100000"/>
              </a:lnSpc>
              <a:spcBef>
                <a:spcPts val="0"/>
              </a:spcBef>
              <a:spcAft>
                <a:spcPts val="0"/>
              </a:spcAft>
              <a:buClr>
                <a:srgbClr val="FFFFFF"/>
              </a:buClr>
              <a:buSzPts val="1600"/>
              <a:buFont typeface="Arial"/>
              <a:buNone/>
            </a:pPr>
            <a:r>
              <a:rPr lang="en-US" sz="1400" b="1" i="0" u="none" strike="noStrike" cap="none">
                <a:latin typeface="Arial" panose="020B0604020202020204" pitchFamily="34" charset="0"/>
                <a:ea typeface="Arial"/>
                <a:cs typeface="Arial" panose="020B0604020202020204" pitchFamily="34" charset="0"/>
                <a:sym typeface="Arial"/>
              </a:rPr>
              <a:t>AI </a:t>
            </a:r>
            <a:r>
              <a:rPr lang="en-US" sz="1400" b="1" i="0" u="none" strike="noStrike" cap="none" err="1">
                <a:latin typeface="Arial" panose="020B0604020202020204" pitchFamily="34" charset="0"/>
                <a:ea typeface="Arial"/>
                <a:cs typeface="Arial" panose="020B0604020202020204" pitchFamily="34" charset="0"/>
                <a:sym typeface="Arial"/>
              </a:rPr>
              <a:t>TRiSM</a:t>
            </a:r>
            <a:endParaRPr sz="1400" b="1" i="0" u="none" strike="noStrike" cap="none">
              <a:latin typeface="Arial" panose="020B0604020202020204" pitchFamily="34" charset="0"/>
              <a:ea typeface="Arial"/>
              <a:cs typeface="Arial" panose="020B0604020202020204" pitchFamily="34" charset="0"/>
              <a:sym typeface="Arial"/>
            </a:endParaRPr>
          </a:p>
        </p:txBody>
      </p:sp>
      <p:sp>
        <p:nvSpPr>
          <p:cNvPr id="1490" name="Google Shape;1490;p70"/>
          <p:cNvSpPr txBox="1"/>
          <p:nvPr/>
        </p:nvSpPr>
        <p:spPr>
          <a:xfrm>
            <a:off x="3039082" y="3152808"/>
            <a:ext cx="1292313" cy="341819"/>
          </a:xfrm>
          <a:prstGeom prst="rect">
            <a:avLst/>
          </a:prstGeom>
          <a:noFill/>
          <a:ln>
            <a:noFill/>
          </a:ln>
        </p:spPr>
        <p:txBody>
          <a:bodyPr spcFirstLastPara="1" wrap="square" lIns="36000" tIns="36000" rIns="36000" bIns="36000" anchor="ctr" anchorCtr="0">
            <a:noAutofit/>
          </a:bodyPr>
          <a:lstStyle/>
          <a:p>
            <a:pPr marL="0" marR="0" lvl="0" indent="0" algn="ctr" rtl="0">
              <a:lnSpc>
                <a:spcPct val="100000"/>
              </a:lnSpc>
              <a:spcBef>
                <a:spcPts val="0"/>
              </a:spcBef>
              <a:spcAft>
                <a:spcPts val="0"/>
              </a:spcAft>
              <a:buClr>
                <a:srgbClr val="FFFFFF"/>
              </a:buClr>
              <a:buSzPts val="1600"/>
              <a:buFont typeface="Arial"/>
              <a:buNone/>
            </a:pPr>
            <a:r>
              <a:rPr lang="en-US" sz="1400" b="1" i="0" u="none" strike="noStrike" cap="none">
                <a:latin typeface="Arial" panose="020B0604020202020204" pitchFamily="34" charset="0"/>
                <a:ea typeface="Arial"/>
                <a:cs typeface="Arial" panose="020B0604020202020204" pitchFamily="34" charset="0"/>
                <a:sym typeface="Arial"/>
              </a:rPr>
              <a:t>Sustainable Technology</a:t>
            </a:r>
            <a:endParaRPr sz="1400">
              <a:latin typeface="Arial" panose="020B0604020202020204" pitchFamily="34" charset="0"/>
              <a:cs typeface="Arial" panose="020B0604020202020204" pitchFamily="34" charset="0"/>
            </a:endParaRPr>
          </a:p>
        </p:txBody>
      </p:sp>
      <p:sp>
        <p:nvSpPr>
          <p:cNvPr id="8" name="Google Shape;1491;p70">
            <a:extLst>
              <a:ext uri="{FF2B5EF4-FFF2-40B4-BE49-F238E27FC236}">
                <a16:creationId xmlns:a16="http://schemas.microsoft.com/office/drawing/2014/main" id="{10ED59A6-90ED-0E40-17CB-77C3559E7864}"/>
              </a:ext>
            </a:extLst>
          </p:cNvPr>
          <p:cNvSpPr/>
          <p:nvPr/>
        </p:nvSpPr>
        <p:spPr>
          <a:xfrm>
            <a:off x="9139741" y="2260917"/>
            <a:ext cx="184728" cy="184728"/>
          </a:xfrm>
          <a:prstGeom prst="ellipse">
            <a:avLst/>
          </a:prstGeom>
          <a:solidFill>
            <a:srgbClr val="D3D3D3"/>
          </a:solidFill>
          <a:ln w="5715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latin typeface="Arial"/>
              <a:ea typeface="Arial"/>
              <a:cs typeface="Arial"/>
              <a:sym typeface="Arial"/>
            </a:endParaRPr>
          </a:p>
        </p:txBody>
      </p:sp>
      <p:sp>
        <p:nvSpPr>
          <p:cNvPr id="1492" name="Google Shape;1492;p70"/>
          <p:cNvSpPr/>
          <p:nvPr/>
        </p:nvSpPr>
        <p:spPr>
          <a:xfrm>
            <a:off x="469357" y="2742628"/>
            <a:ext cx="1839451" cy="678321"/>
          </a:xfrm>
          <a:prstGeom prst="rect">
            <a:avLst/>
          </a:prstGeom>
          <a:solidFill>
            <a:srgbClr val="F4F4F4"/>
          </a:solidFill>
          <a:ln w="38100">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600"/>
              <a:buFont typeface="Arial"/>
              <a:buNone/>
            </a:pPr>
            <a:r>
              <a:rPr lang="en-US" sz="1600" b="1" i="0" u="none" strike="noStrike" cap="none">
                <a:solidFill>
                  <a:srgbClr val="002856"/>
                </a:solidFill>
                <a:latin typeface="Arial"/>
                <a:ea typeface="Arial"/>
                <a:cs typeface="Arial"/>
                <a:sym typeface="Arial"/>
              </a:rPr>
              <a:t>Sustainable/DEI</a:t>
            </a:r>
          </a:p>
        </p:txBody>
      </p:sp>
      <p:sp>
        <p:nvSpPr>
          <p:cNvPr id="13" name="Google Shape;1492;p70">
            <a:extLst>
              <a:ext uri="{FF2B5EF4-FFF2-40B4-BE49-F238E27FC236}">
                <a16:creationId xmlns:a16="http://schemas.microsoft.com/office/drawing/2014/main" id="{3A0FECC3-D5B6-746B-22DB-21E662B2AEAB}"/>
              </a:ext>
            </a:extLst>
          </p:cNvPr>
          <p:cNvSpPr/>
          <p:nvPr/>
        </p:nvSpPr>
        <p:spPr>
          <a:xfrm>
            <a:off x="469357" y="1230392"/>
            <a:ext cx="1839451" cy="678321"/>
          </a:xfrm>
          <a:prstGeom prst="rect">
            <a:avLst/>
          </a:prstGeom>
          <a:solidFill>
            <a:srgbClr val="F4F4F4"/>
          </a:solidFill>
          <a:ln w="38100">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600"/>
              <a:buFont typeface="Arial"/>
              <a:buNone/>
            </a:pPr>
            <a:r>
              <a:rPr lang="en-US" sz="1600" b="1" i="0" u="none" strike="noStrike" cap="none">
                <a:solidFill>
                  <a:srgbClr val="002856"/>
                </a:solidFill>
                <a:latin typeface="Arial"/>
                <a:ea typeface="Arial"/>
                <a:cs typeface="Arial"/>
                <a:sym typeface="Arial"/>
              </a:rPr>
              <a:t>Enhance Resilience</a:t>
            </a:r>
          </a:p>
        </p:txBody>
      </p:sp>
      <p:sp>
        <p:nvSpPr>
          <p:cNvPr id="14" name="Google Shape;1492;p70">
            <a:extLst>
              <a:ext uri="{FF2B5EF4-FFF2-40B4-BE49-F238E27FC236}">
                <a16:creationId xmlns:a16="http://schemas.microsoft.com/office/drawing/2014/main" id="{DA35A693-28B3-156E-C825-BE0FA58C98CA}"/>
              </a:ext>
            </a:extLst>
          </p:cNvPr>
          <p:cNvSpPr/>
          <p:nvPr/>
        </p:nvSpPr>
        <p:spPr>
          <a:xfrm>
            <a:off x="469357" y="1986510"/>
            <a:ext cx="1839451" cy="678321"/>
          </a:xfrm>
          <a:prstGeom prst="rect">
            <a:avLst/>
          </a:prstGeom>
          <a:solidFill>
            <a:srgbClr val="F4F4F4"/>
          </a:solidFill>
          <a:ln w="38100">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600"/>
              <a:buFont typeface="Arial"/>
              <a:buNone/>
            </a:pPr>
            <a:r>
              <a:rPr lang="en-US" sz="1600" b="1" i="0" u="none" strike="noStrike" cap="none">
                <a:solidFill>
                  <a:srgbClr val="002856"/>
                </a:solidFill>
                <a:latin typeface="Arial"/>
                <a:ea typeface="Arial"/>
                <a:cs typeface="Arial"/>
                <a:sym typeface="Arial"/>
              </a:rPr>
              <a:t>Maximize Value From Data</a:t>
            </a:r>
          </a:p>
        </p:txBody>
      </p:sp>
      <p:sp>
        <p:nvSpPr>
          <p:cNvPr id="15" name="Google Shape;1492;p70">
            <a:extLst>
              <a:ext uri="{FF2B5EF4-FFF2-40B4-BE49-F238E27FC236}">
                <a16:creationId xmlns:a16="http://schemas.microsoft.com/office/drawing/2014/main" id="{7B6895E9-E279-F9CC-96F7-A52D510CA545}"/>
              </a:ext>
            </a:extLst>
          </p:cNvPr>
          <p:cNvSpPr/>
          <p:nvPr/>
        </p:nvSpPr>
        <p:spPr>
          <a:xfrm>
            <a:off x="469357" y="3498746"/>
            <a:ext cx="1839451" cy="678321"/>
          </a:xfrm>
          <a:prstGeom prst="rect">
            <a:avLst/>
          </a:prstGeom>
          <a:solidFill>
            <a:srgbClr val="F4F4F4"/>
          </a:solidFill>
          <a:ln w="38100">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600"/>
              <a:buFont typeface="Arial"/>
              <a:buNone/>
            </a:pPr>
            <a:r>
              <a:rPr lang="en-US" sz="1600" b="1" i="0" u="none" strike="noStrike" cap="none">
                <a:solidFill>
                  <a:srgbClr val="002856"/>
                </a:solidFill>
                <a:latin typeface="Arial"/>
                <a:ea typeface="Arial"/>
                <a:cs typeface="Arial"/>
                <a:sym typeface="Arial"/>
              </a:rPr>
              <a:t>Attract and Retain Talent /</a:t>
            </a:r>
            <a:r>
              <a:rPr lang="en-US" sz="1600" b="1" i="0" u="none" strike="noStrike" cap="none" err="1">
                <a:solidFill>
                  <a:srgbClr val="002856"/>
                </a:solidFill>
                <a:latin typeface="Arial"/>
                <a:ea typeface="Arial"/>
                <a:cs typeface="Arial"/>
                <a:sym typeface="Arial"/>
              </a:rPr>
              <a:t>FoW</a:t>
            </a:r>
            <a:r>
              <a:rPr lang="en-US" sz="1600" b="1" i="0" u="none" strike="noStrike" cap="none">
                <a:solidFill>
                  <a:srgbClr val="002856"/>
                </a:solidFill>
                <a:latin typeface="Arial"/>
                <a:ea typeface="Arial"/>
                <a:cs typeface="Arial"/>
                <a:sym typeface="Arial"/>
              </a:rPr>
              <a:t> </a:t>
            </a:r>
          </a:p>
        </p:txBody>
      </p:sp>
      <p:sp>
        <p:nvSpPr>
          <p:cNvPr id="16" name="Google Shape;1492;p70">
            <a:extLst>
              <a:ext uri="{FF2B5EF4-FFF2-40B4-BE49-F238E27FC236}">
                <a16:creationId xmlns:a16="http://schemas.microsoft.com/office/drawing/2014/main" id="{274EC1A6-2415-F179-FB93-9EA01230282F}"/>
              </a:ext>
            </a:extLst>
          </p:cNvPr>
          <p:cNvSpPr/>
          <p:nvPr/>
        </p:nvSpPr>
        <p:spPr>
          <a:xfrm>
            <a:off x="469357" y="4254864"/>
            <a:ext cx="1839451" cy="678321"/>
          </a:xfrm>
          <a:prstGeom prst="rect">
            <a:avLst/>
          </a:prstGeom>
          <a:solidFill>
            <a:srgbClr val="F4F4F4"/>
          </a:solidFill>
          <a:ln w="38100">
            <a:solidFill>
              <a:srgbClr val="009AD7"/>
            </a:solid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600"/>
              <a:buFont typeface="Arial"/>
              <a:buNone/>
            </a:pPr>
            <a:r>
              <a:rPr lang="en-US" sz="1600" b="1" i="0" u="none" strike="noStrike" cap="none">
                <a:solidFill>
                  <a:srgbClr val="002856"/>
                </a:solidFill>
                <a:latin typeface="Arial"/>
                <a:ea typeface="Arial"/>
                <a:cs typeface="Arial"/>
                <a:sym typeface="Arial"/>
              </a:rPr>
              <a:t>Driving</a:t>
            </a:r>
          </a:p>
          <a:p>
            <a:pPr marL="0" marR="0" lvl="0" indent="0" algn="ctr" rtl="0">
              <a:lnSpc>
                <a:spcPct val="100000"/>
              </a:lnSpc>
              <a:spcBef>
                <a:spcPts val="0"/>
              </a:spcBef>
              <a:spcAft>
                <a:spcPts val="0"/>
              </a:spcAft>
              <a:buClr>
                <a:srgbClr val="FFFFFF"/>
              </a:buClr>
              <a:buSzPts val="1600"/>
              <a:buFont typeface="Arial"/>
              <a:buNone/>
            </a:pPr>
            <a:r>
              <a:rPr lang="en-US" sz="1600" b="1" i="0" u="none" strike="noStrike" cap="none">
                <a:solidFill>
                  <a:srgbClr val="002856"/>
                </a:solidFill>
                <a:latin typeface="Arial"/>
                <a:ea typeface="Arial"/>
                <a:cs typeface="Arial"/>
                <a:sym typeface="Arial"/>
              </a:rPr>
              <a:t>Growth</a:t>
            </a:r>
          </a:p>
        </p:txBody>
      </p:sp>
      <p:sp>
        <p:nvSpPr>
          <p:cNvPr id="17" name="Google Shape;1492;p70">
            <a:extLst>
              <a:ext uri="{FF2B5EF4-FFF2-40B4-BE49-F238E27FC236}">
                <a16:creationId xmlns:a16="http://schemas.microsoft.com/office/drawing/2014/main" id="{33594C10-959A-C442-BC0C-0380D4829463}"/>
              </a:ext>
            </a:extLst>
          </p:cNvPr>
          <p:cNvSpPr/>
          <p:nvPr/>
        </p:nvSpPr>
        <p:spPr>
          <a:xfrm>
            <a:off x="469357" y="5010983"/>
            <a:ext cx="1839451" cy="678321"/>
          </a:xfrm>
          <a:prstGeom prst="rect">
            <a:avLst/>
          </a:prstGeom>
          <a:solidFill>
            <a:srgbClr val="F4F4F4"/>
          </a:solidFill>
          <a:ln w="38100">
            <a:noFill/>
          </a:ln>
        </p:spPr>
        <p:txBody>
          <a:bodyPr spcFirstLastPara="1" wrap="square" lIns="0" tIns="0" rIns="0" bIns="0" anchor="ctr" anchorCtr="0">
            <a:noAutofit/>
          </a:bodyPr>
          <a:lstStyle/>
          <a:p>
            <a:pPr algn="ctr">
              <a:buClr>
                <a:srgbClr val="FFFFFF"/>
              </a:buClr>
              <a:buSzPts val="1600"/>
            </a:pPr>
            <a:r>
              <a:rPr lang="en-US" sz="1600" b="1" i="0" u="none" strike="noStrike" cap="none">
                <a:solidFill>
                  <a:srgbClr val="002856"/>
                </a:solidFill>
                <a:latin typeface="Arial"/>
                <a:ea typeface="Arial"/>
                <a:cs typeface="Arial"/>
                <a:sym typeface="Arial"/>
              </a:rPr>
              <a:t>Accelerate</a:t>
            </a:r>
            <a:br>
              <a:rPr lang="en-US" sz="1600" b="1" i="0" u="none" strike="noStrike" cap="none">
                <a:latin typeface="Arial"/>
                <a:ea typeface="Arial"/>
                <a:cs typeface="Arial"/>
              </a:rPr>
            </a:br>
            <a:r>
              <a:rPr lang="en-US" sz="1600" b="1" i="0" u="none" strike="noStrike" cap="none">
                <a:solidFill>
                  <a:srgbClr val="002856"/>
                </a:solidFill>
                <a:latin typeface="Arial"/>
                <a:ea typeface="Arial"/>
                <a:cs typeface="Arial"/>
                <a:sym typeface="Arial"/>
              </a:rPr>
              <a:t>Digital</a:t>
            </a:r>
            <a:r>
              <a:rPr lang="en-US" sz="1600" b="1">
                <a:solidFill>
                  <a:srgbClr val="002856"/>
                </a:solidFill>
                <a:latin typeface="Arial"/>
                <a:ea typeface="Arial"/>
                <a:cs typeface="Arial"/>
                <a:sym typeface="Arial"/>
              </a:rPr>
              <a:t> </a:t>
            </a:r>
            <a:endParaRPr lang="en-US" sz="1600" b="1" i="0" u="none" strike="noStrike" cap="none">
              <a:solidFill>
                <a:srgbClr val="002856"/>
              </a:solidFill>
              <a:latin typeface="Arial"/>
              <a:ea typeface="Arial"/>
              <a:cs typeface="Arial"/>
              <a:sym typeface="Arial"/>
            </a:endParaRPr>
          </a:p>
        </p:txBody>
      </p:sp>
      <p:sp>
        <p:nvSpPr>
          <p:cNvPr id="12" name="object 21">
            <a:extLst>
              <a:ext uri="{FF2B5EF4-FFF2-40B4-BE49-F238E27FC236}">
                <a16:creationId xmlns:a16="http://schemas.microsoft.com/office/drawing/2014/main" id="{1DFA7E0D-39C3-25CA-1FF8-A6D1C3DEAF39}"/>
              </a:ext>
            </a:extLst>
          </p:cNvPr>
          <p:cNvSpPr txBox="1"/>
          <p:nvPr/>
        </p:nvSpPr>
        <p:spPr>
          <a:xfrm>
            <a:off x="3401971" y="5845629"/>
            <a:ext cx="445109" cy="228268"/>
          </a:xfrm>
          <a:prstGeom prst="rect">
            <a:avLst/>
          </a:prstGeom>
        </p:spPr>
        <p:txBody>
          <a:bodyPr vert="horz" wrap="square" lIns="0" tIns="12700" rIns="0" bIns="0" rtlCol="0">
            <a:spAutoFit/>
          </a:bodyPr>
          <a:lstStyle/>
          <a:p>
            <a:pPr marL="12700">
              <a:lnSpc>
                <a:spcPct val="100000"/>
              </a:lnSpc>
              <a:spcBef>
                <a:spcPts val="100"/>
              </a:spcBef>
            </a:pPr>
            <a:r>
              <a:rPr sz="1400" b="1" spc="-25">
                <a:solidFill>
                  <a:schemeClr val="bg1"/>
                </a:solidFill>
                <a:latin typeface="Arial" panose="020B0604020202020204" pitchFamily="34" charset="0"/>
                <a:cs typeface="Arial" panose="020B0604020202020204" pitchFamily="34" charset="0"/>
              </a:rPr>
              <a:t>Now</a:t>
            </a:r>
            <a:endParaRPr sz="1400">
              <a:solidFill>
                <a:schemeClr val="bg1"/>
              </a:solidFill>
              <a:latin typeface="Arial" panose="020B0604020202020204" pitchFamily="34" charset="0"/>
              <a:cs typeface="Arial" panose="020B0604020202020204" pitchFamily="34" charset="0"/>
            </a:endParaRPr>
          </a:p>
        </p:txBody>
      </p:sp>
      <p:sp>
        <p:nvSpPr>
          <p:cNvPr id="18" name="object 22">
            <a:extLst>
              <a:ext uri="{FF2B5EF4-FFF2-40B4-BE49-F238E27FC236}">
                <a16:creationId xmlns:a16="http://schemas.microsoft.com/office/drawing/2014/main" id="{940C44E4-A48E-01CB-30DC-2FFE45E1B33D}"/>
              </a:ext>
            </a:extLst>
          </p:cNvPr>
          <p:cNvSpPr txBox="1"/>
          <p:nvPr/>
        </p:nvSpPr>
        <p:spPr>
          <a:xfrm>
            <a:off x="5675509" y="5866645"/>
            <a:ext cx="767150" cy="228268"/>
          </a:xfrm>
          <a:prstGeom prst="rect">
            <a:avLst/>
          </a:prstGeom>
        </p:spPr>
        <p:txBody>
          <a:bodyPr vert="horz" wrap="square" lIns="0" tIns="12700" rIns="0" bIns="0" rtlCol="0">
            <a:spAutoFit/>
          </a:bodyPr>
          <a:lstStyle/>
          <a:p>
            <a:pPr marL="12700">
              <a:lnSpc>
                <a:spcPct val="100000"/>
              </a:lnSpc>
              <a:spcBef>
                <a:spcPts val="100"/>
              </a:spcBef>
            </a:pPr>
            <a:r>
              <a:rPr sz="1400" b="1" spc="-20">
                <a:solidFill>
                  <a:schemeClr val="bg1"/>
                </a:solidFill>
                <a:latin typeface="Arial" panose="020B0604020202020204" pitchFamily="34" charset="0"/>
                <a:cs typeface="Arial" panose="020B0604020202020204" pitchFamily="34" charset="0"/>
              </a:rPr>
              <a:t>0-</a:t>
            </a:r>
            <a:r>
              <a:rPr sz="1400" b="1">
                <a:solidFill>
                  <a:schemeClr val="bg1"/>
                </a:solidFill>
                <a:latin typeface="Arial" panose="020B0604020202020204" pitchFamily="34" charset="0"/>
                <a:cs typeface="Arial" panose="020B0604020202020204" pitchFamily="34" charset="0"/>
              </a:rPr>
              <a:t>1 </a:t>
            </a:r>
            <a:r>
              <a:rPr sz="1400" b="1" spc="-20">
                <a:solidFill>
                  <a:schemeClr val="bg1"/>
                </a:solidFill>
                <a:latin typeface="Arial" panose="020B0604020202020204" pitchFamily="34" charset="0"/>
                <a:cs typeface="Arial" panose="020B0604020202020204" pitchFamily="34" charset="0"/>
              </a:rPr>
              <a:t>year</a:t>
            </a:r>
            <a:endParaRPr sz="1400">
              <a:solidFill>
                <a:schemeClr val="bg1"/>
              </a:solidFill>
              <a:latin typeface="Arial" panose="020B0604020202020204" pitchFamily="34" charset="0"/>
              <a:cs typeface="Arial" panose="020B0604020202020204" pitchFamily="34" charset="0"/>
            </a:endParaRPr>
          </a:p>
        </p:txBody>
      </p:sp>
      <p:sp>
        <p:nvSpPr>
          <p:cNvPr id="19" name="object 23">
            <a:extLst>
              <a:ext uri="{FF2B5EF4-FFF2-40B4-BE49-F238E27FC236}">
                <a16:creationId xmlns:a16="http://schemas.microsoft.com/office/drawing/2014/main" id="{9157611D-E7C7-A0BB-E045-C20F6AA27FAA}"/>
              </a:ext>
            </a:extLst>
          </p:cNvPr>
          <p:cNvSpPr txBox="1"/>
          <p:nvPr/>
        </p:nvSpPr>
        <p:spPr>
          <a:xfrm>
            <a:off x="7951655" y="5860773"/>
            <a:ext cx="842509" cy="228268"/>
          </a:xfrm>
          <a:prstGeom prst="rect">
            <a:avLst/>
          </a:prstGeom>
        </p:spPr>
        <p:txBody>
          <a:bodyPr vert="horz" wrap="square" lIns="0" tIns="12700" rIns="0" bIns="0" rtlCol="0">
            <a:spAutoFit/>
          </a:bodyPr>
          <a:lstStyle/>
          <a:p>
            <a:pPr marL="12700">
              <a:lnSpc>
                <a:spcPct val="100000"/>
              </a:lnSpc>
              <a:spcBef>
                <a:spcPts val="100"/>
              </a:spcBef>
            </a:pPr>
            <a:r>
              <a:rPr sz="1400" b="1" spc="-15">
                <a:solidFill>
                  <a:schemeClr val="bg1"/>
                </a:solidFill>
                <a:latin typeface="Arial" panose="020B0604020202020204" pitchFamily="34" charset="0"/>
                <a:cs typeface="Arial" panose="020B0604020202020204" pitchFamily="34" charset="0"/>
              </a:rPr>
              <a:t>1-</a:t>
            </a:r>
            <a:r>
              <a:rPr sz="1400" b="1">
                <a:solidFill>
                  <a:schemeClr val="bg1"/>
                </a:solidFill>
                <a:latin typeface="Arial" panose="020B0604020202020204" pitchFamily="34" charset="0"/>
                <a:cs typeface="Arial" panose="020B0604020202020204" pitchFamily="34" charset="0"/>
              </a:rPr>
              <a:t>2</a:t>
            </a:r>
            <a:r>
              <a:rPr sz="1400" b="1" spc="-10">
                <a:solidFill>
                  <a:schemeClr val="bg1"/>
                </a:solidFill>
                <a:latin typeface="Arial" panose="020B0604020202020204" pitchFamily="34" charset="0"/>
                <a:cs typeface="Arial" panose="020B0604020202020204" pitchFamily="34" charset="0"/>
              </a:rPr>
              <a:t> years</a:t>
            </a:r>
            <a:endParaRPr sz="1400">
              <a:solidFill>
                <a:schemeClr val="bg1"/>
              </a:solidFill>
              <a:latin typeface="Arial" panose="020B0604020202020204" pitchFamily="34" charset="0"/>
              <a:cs typeface="Arial" panose="020B0604020202020204" pitchFamily="34" charset="0"/>
            </a:endParaRPr>
          </a:p>
        </p:txBody>
      </p:sp>
      <p:sp>
        <p:nvSpPr>
          <p:cNvPr id="20" name="object 24">
            <a:extLst>
              <a:ext uri="{FF2B5EF4-FFF2-40B4-BE49-F238E27FC236}">
                <a16:creationId xmlns:a16="http://schemas.microsoft.com/office/drawing/2014/main" id="{1E909159-ED5C-A1DD-526A-74BD16DF77D4}"/>
              </a:ext>
            </a:extLst>
          </p:cNvPr>
          <p:cNvSpPr txBox="1"/>
          <p:nvPr/>
        </p:nvSpPr>
        <p:spPr>
          <a:xfrm>
            <a:off x="10248138" y="5845629"/>
            <a:ext cx="880460" cy="228268"/>
          </a:xfrm>
          <a:prstGeom prst="rect">
            <a:avLst/>
          </a:prstGeom>
        </p:spPr>
        <p:txBody>
          <a:bodyPr vert="horz" wrap="square" lIns="0" tIns="12700" rIns="0" bIns="0" rtlCol="0">
            <a:spAutoFit/>
          </a:bodyPr>
          <a:lstStyle/>
          <a:p>
            <a:pPr marL="12700">
              <a:lnSpc>
                <a:spcPct val="100000"/>
              </a:lnSpc>
              <a:spcBef>
                <a:spcPts val="100"/>
              </a:spcBef>
            </a:pPr>
            <a:r>
              <a:rPr sz="1400" b="1" spc="-25">
                <a:solidFill>
                  <a:schemeClr val="bg1"/>
                </a:solidFill>
                <a:latin typeface="Arial" panose="020B0604020202020204" pitchFamily="34" charset="0"/>
                <a:cs typeface="Arial" panose="020B0604020202020204" pitchFamily="34" charset="0"/>
              </a:rPr>
              <a:t>2-</a:t>
            </a:r>
            <a:r>
              <a:rPr sz="1400" b="1">
                <a:solidFill>
                  <a:schemeClr val="bg1"/>
                </a:solidFill>
                <a:latin typeface="Arial" panose="020B0604020202020204" pitchFamily="34" charset="0"/>
                <a:cs typeface="Arial" panose="020B0604020202020204" pitchFamily="34" charset="0"/>
              </a:rPr>
              <a:t>3 </a:t>
            </a:r>
            <a:r>
              <a:rPr sz="1400" b="1" spc="-10">
                <a:solidFill>
                  <a:schemeClr val="bg1"/>
                </a:solidFill>
                <a:latin typeface="Arial" panose="020B0604020202020204" pitchFamily="34" charset="0"/>
                <a:cs typeface="Arial" panose="020B0604020202020204" pitchFamily="34" charset="0"/>
              </a:rPr>
              <a:t>years</a:t>
            </a:r>
            <a:endParaRPr sz="1400">
              <a:solidFill>
                <a:schemeClr val="bg1"/>
              </a:solidFill>
              <a:latin typeface="Arial" panose="020B0604020202020204" pitchFamily="34" charset="0"/>
              <a:cs typeface="Arial" panose="020B0604020202020204" pitchFamily="34" charset="0"/>
            </a:endParaRPr>
          </a:p>
        </p:txBody>
      </p:sp>
      <p:sp>
        <p:nvSpPr>
          <p:cNvPr id="40" name="object 30">
            <a:extLst>
              <a:ext uri="{FF2B5EF4-FFF2-40B4-BE49-F238E27FC236}">
                <a16:creationId xmlns:a16="http://schemas.microsoft.com/office/drawing/2014/main" id="{54D0F111-CBA9-BFE5-B899-88450055D3FE}"/>
              </a:ext>
            </a:extLst>
          </p:cNvPr>
          <p:cNvSpPr/>
          <p:nvPr/>
        </p:nvSpPr>
        <p:spPr>
          <a:xfrm>
            <a:off x="2332558" y="1701049"/>
            <a:ext cx="5698893" cy="3412490"/>
          </a:xfrm>
          <a:custGeom>
            <a:avLst/>
            <a:gdLst>
              <a:gd name="connsiteX0" fmla="*/ 0 w 10169016"/>
              <a:gd name="connsiteY0" fmla="*/ 3548024 h 3548024"/>
              <a:gd name="connsiteX1" fmla="*/ 1682250 w 10169016"/>
              <a:gd name="connsiteY1" fmla="*/ 2634161 h 3548024"/>
              <a:gd name="connsiteX2" fmla="*/ 4253255 w 10169016"/>
              <a:gd name="connsiteY2" fmla="*/ 938529 h 3548024"/>
              <a:gd name="connsiteX3" fmla="*/ 6094755 w 10169016"/>
              <a:gd name="connsiteY3" fmla="*/ 0 h 3548024"/>
              <a:gd name="connsiteX4" fmla="*/ 7237755 w 10169016"/>
              <a:gd name="connsiteY4" fmla="*/ 2073909 h 3548024"/>
              <a:gd name="connsiteX5" fmla="*/ 10169017 w 10169016"/>
              <a:gd name="connsiteY5" fmla="*/ 1224038 h 3548024"/>
              <a:gd name="connsiteX0" fmla="*/ 0 w 10183429"/>
              <a:gd name="connsiteY0" fmla="*/ 4331796 h 4331796"/>
              <a:gd name="connsiteX1" fmla="*/ 1696662 w 10183429"/>
              <a:gd name="connsiteY1" fmla="*/ 2634161 h 4331796"/>
              <a:gd name="connsiteX2" fmla="*/ 4267667 w 10183429"/>
              <a:gd name="connsiteY2" fmla="*/ 938529 h 4331796"/>
              <a:gd name="connsiteX3" fmla="*/ 6109167 w 10183429"/>
              <a:gd name="connsiteY3" fmla="*/ 0 h 4331796"/>
              <a:gd name="connsiteX4" fmla="*/ 7252167 w 10183429"/>
              <a:gd name="connsiteY4" fmla="*/ 2073909 h 4331796"/>
              <a:gd name="connsiteX5" fmla="*/ 10183429 w 10183429"/>
              <a:gd name="connsiteY5" fmla="*/ 1224038 h 4331796"/>
              <a:gd name="connsiteX0" fmla="*/ 0 w 10183429"/>
              <a:gd name="connsiteY0" fmla="*/ 4331796 h 4331796"/>
              <a:gd name="connsiteX1" fmla="*/ 1696662 w 10183429"/>
              <a:gd name="connsiteY1" fmla="*/ 2634161 h 4331796"/>
              <a:gd name="connsiteX2" fmla="*/ 2739992 w 10183429"/>
              <a:gd name="connsiteY2" fmla="*/ 3978612 h 4331796"/>
              <a:gd name="connsiteX3" fmla="*/ 6109167 w 10183429"/>
              <a:gd name="connsiteY3" fmla="*/ 0 h 4331796"/>
              <a:gd name="connsiteX4" fmla="*/ 7252167 w 10183429"/>
              <a:gd name="connsiteY4" fmla="*/ 2073909 h 4331796"/>
              <a:gd name="connsiteX5" fmla="*/ 10183429 w 10183429"/>
              <a:gd name="connsiteY5" fmla="*/ 1224038 h 4331796"/>
              <a:gd name="connsiteX0" fmla="*/ 0 w 10183429"/>
              <a:gd name="connsiteY0" fmla="*/ 3107758 h 3107758"/>
              <a:gd name="connsiteX1" fmla="*/ 1696662 w 10183429"/>
              <a:gd name="connsiteY1" fmla="*/ 1410123 h 3107758"/>
              <a:gd name="connsiteX2" fmla="*/ 2739992 w 10183429"/>
              <a:gd name="connsiteY2" fmla="*/ 2754574 h 3107758"/>
              <a:gd name="connsiteX3" fmla="*/ 4250015 w 10183429"/>
              <a:gd name="connsiteY3" fmla="*/ 521634 h 3107758"/>
              <a:gd name="connsiteX4" fmla="*/ 7252167 w 10183429"/>
              <a:gd name="connsiteY4" fmla="*/ 849871 h 3107758"/>
              <a:gd name="connsiteX5" fmla="*/ 10183429 w 10183429"/>
              <a:gd name="connsiteY5" fmla="*/ 0 h 3107758"/>
              <a:gd name="connsiteX0" fmla="*/ 0 w 10183429"/>
              <a:gd name="connsiteY0" fmla="*/ 3107758 h 3107758"/>
              <a:gd name="connsiteX1" fmla="*/ 1696662 w 10183429"/>
              <a:gd name="connsiteY1" fmla="*/ 1410123 h 3107758"/>
              <a:gd name="connsiteX2" fmla="*/ 2739992 w 10183429"/>
              <a:gd name="connsiteY2" fmla="*/ 2754574 h 3107758"/>
              <a:gd name="connsiteX3" fmla="*/ 4250015 w 10183429"/>
              <a:gd name="connsiteY3" fmla="*/ 521634 h 3107758"/>
              <a:gd name="connsiteX4" fmla="*/ 6949515 w 10183429"/>
              <a:gd name="connsiteY4" fmla="*/ 2856801 h 3107758"/>
              <a:gd name="connsiteX5" fmla="*/ 10183429 w 10183429"/>
              <a:gd name="connsiteY5" fmla="*/ 0 h 3107758"/>
              <a:gd name="connsiteX0" fmla="*/ 0 w 9866365"/>
              <a:gd name="connsiteY0" fmla="*/ 2586124 h 2586124"/>
              <a:gd name="connsiteX1" fmla="*/ 1696662 w 9866365"/>
              <a:gd name="connsiteY1" fmla="*/ 888489 h 2586124"/>
              <a:gd name="connsiteX2" fmla="*/ 2739992 w 9866365"/>
              <a:gd name="connsiteY2" fmla="*/ 2232940 h 2586124"/>
              <a:gd name="connsiteX3" fmla="*/ 4250015 w 9866365"/>
              <a:gd name="connsiteY3" fmla="*/ 0 h 2586124"/>
              <a:gd name="connsiteX4" fmla="*/ 6949515 w 9866365"/>
              <a:gd name="connsiteY4" fmla="*/ 2335167 h 2586124"/>
              <a:gd name="connsiteX5" fmla="*/ 9866365 w 9866365"/>
              <a:gd name="connsiteY5" fmla="*/ 2019685 h 2586124"/>
              <a:gd name="connsiteX0" fmla="*/ 0 w 9866365"/>
              <a:gd name="connsiteY0" fmla="*/ 2586124 h 2586124"/>
              <a:gd name="connsiteX1" fmla="*/ 1610189 w 9866365"/>
              <a:gd name="connsiteY1" fmla="*/ 912240 h 2586124"/>
              <a:gd name="connsiteX2" fmla="*/ 2739992 w 9866365"/>
              <a:gd name="connsiteY2" fmla="*/ 2232940 h 2586124"/>
              <a:gd name="connsiteX3" fmla="*/ 4250015 w 9866365"/>
              <a:gd name="connsiteY3" fmla="*/ 0 h 2586124"/>
              <a:gd name="connsiteX4" fmla="*/ 6949515 w 9866365"/>
              <a:gd name="connsiteY4" fmla="*/ 2335167 h 2586124"/>
              <a:gd name="connsiteX5" fmla="*/ 9866365 w 9866365"/>
              <a:gd name="connsiteY5" fmla="*/ 2019685 h 2586124"/>
              <a:gd name="connsiteX0" fmla="*/ 0 w 9866365"/>
              <a:gd name="connsiteY0" fmla="*/ 2586124 h 2586124"/>
              <a:gd name="connsiteX1" fmla="*/ 1610189 w 9866365"/>
              <a:gd name="connsiteY1" fmla="*/ 912240 h 2586124"/>
              <a:gd name="connsiteX2" fmla="*/ 2711168 w 9866365"/>
              <a:gd name="connsiteY2" fmla="*/ 2232940 h 2586124"/>
              <a:gd name="connsiteX3" fmla="*/ 4250015 w 9866365"/>
              <a:gd name="connsiteY3" fmla="*/ 0 h 2586124"/>
              <a:gd name="connsiteX4" fmla="*/ 6949515 w 9866365"/>
              <a:gd name="connsiteY4" fmla="*/ 2335167 h 2586124"/>
              <a:gd name="connsiteX5" fmla="*/ 9866365 w 9866365"/>
              <a:gd name="connsiteY5" fmla="*/ 2019685 h 2586124"/>
              <a:gd name="connsiteX0" fmla="*/ 0 w 9866365"/>
              <a:gd name="connsiteY0" fmla="*/ 2645501 h 2645501"/>
              <a:gd name="connsiteX1" fmla="*/ 1610189 w 9866365"/>
              <a:gd name="connsiteY1" fmla="*/ 971617 h 2645501"/>
              <a:gd name="connsiteX2" fmla="*/ 2711168 w 9866365"/>
              <a:gd name="connsiteY2" fmla="*/ 2292317 h 2645501"/>
              <a:gd name="connsiteX3" fmla="*/ 4250015 w 9866365"/>
              <a:gd name="connsiteY3" fmla="*/ 0 h 2645501"/>
              <a:gd name="connsiteX4" fmla="*/ 6949515 w 9866365"/>
              <a:gd name="connsiteY4" fmla="*/ 2394544 h 2645501"/>
              <a:gd name="connsiteX5" fmla="*/ 9866365 w 9866365"/>
              <a:gd name="connsiteY5" fmla="*/ 2079062 h 2645501"/>
              <a:gd name="connsiteX0" fmla="*/ 0 w 9823129"/>
              <a:gd name="connsiteY0" fmla="*/ 1826104 h 2394544"/>
              <a:gd name="connsiteX1" fmla="*/ 1566953 w 9823129"/>
              <a:gd name="connsiteY1" fmla="*/ 971617 h 2394544"/>
              <a:gd name="connsiteX2" fmla="*/ 2667932 w 9823129"/>
              <a:gd name="connsiteY2" fmla="*/ 2292317 h 2394544"/>
              <a:gd name="connsiteX3" fmla="*/ 4206779 w 9823129"/>
              <a:gd name="connsiteY3" fmla="*/ 0 h 2394544"/>
              <a:gd name="connsiteX4" fmla="*/ 6906279 w 9823129"/>
              <a:gd name="connsiteY4" fmla="*/ 2394544 h 2394544"/>
              <a:gd name="connsiteX5" fmla="*/ 9823129 w 9823129"/>
              <a:gd name="connsiteY5" fmla="*/ 2079062 h 2394544"/>
              <a:gd name="connsiteX0" fmla="*/ 0 w 9823129"/>
              <a:gd name="connsiteY0" fmla="*/ 1826104 h 2394544"/>
              <a:gd name="connsiteX1" fmla="*/ 1566953 w 9823129"/>
              <a:gd name="connsiteY1" fmla="*/ 971617 h 2394544"/>
              <a:gd name="connsiteX2" fmla="*/ 4224431 w 9823129"/>
              <a:gd name="connsiteY2" fmla="*/ 1841055 h 2394544"/>
              <a:gd name="connsiteX3" fmla="*/ 4206779 w 9823129"/>
              <a:gd name="connsiteY3" fmla="*/ 0 h 2394544"/>
              <a:gd name="connsiteX4" fmla="*/ 6906279 w 9823129"/>
              <a:gd name="connsiteY4" fmla="*/ 2394544 h 2394544"/>
              <a:gd name="connsiteX5" fmla="*/ 9823129 w 9823129"/>
              <a:gd name="connsiteY5" fmla="*/ 2079062 h 2394544"/>
              <a:gd name="connsiteX0" fmla="*/ 0 w 9823129"/>
              <a:gd name="connsiteY0" fmla="*/ 854487 h 1422927"/>
              <a:gd name="connsiteX1" fmla="*/ 1566953 w 9823129"/>
              <a:gd name="connsiteY1" fmla="*/ 0 h 1422927"/>
              <a:gd name="connsiteX2" fmla="*/ 4224431 w 9823129"/>
              <a:gd name="connsiteY2" fmla="*/ 869438 h 1422927"/>
              <a:gd name="connsiteX3" fmla="*/ 5979459 w 9823129"/>
              <a:gd name="connsiteY3" fmla="*/ 1332196 h 1422927"/>
              <a:gd name="connsiteX4" fmla="*/ 6906279 w 9823129"/>
              <a:gd name="connsiteY4" fmla="*/ 1422927 h 1422927"/>
              <a:gd name="connsiteX5" fmla="*/ 9823129 w 9823129"/>
              <a:gd name="connsiteY5" fmla="*/ 1107445 h 1422927"/>
              <a:gd name="connsiteX0" fmla="*/ 0 w 9823129"/>
              <a:gd name="connsiteY0" fmla="*/ 2899155 h 3376864"/>
              <a:gd name="connsiteX1" fmla="*/ 1566953 w 9823129"/>
              <a:gd name="connsiteY1" fmla="*/ 2044668 h 3376864"/>
              <a:gd name="connsiteX2" fmla="*/ 4224431 w 9823129"/>
              <a:gd name="connsiteY2" fmla="*/ 2914106 h 3376864"/>
              <a:gd name="connsiteX3" fmla="*/ 5979459 w 9823129"/>
              <a:gd name="connsiteY3" fmla="*/ 3376864 h 3376864"/>
              <a:gd name="connsiteX4" fmla="*/ 2827675 w 9823129"/>
              <a:gd name="connsiteY4" fmla="*/ 0 h 3376864"/>
              <a:gd name="connsiteX5" fmla="*/ 9823129 w 9823129"/>
              <a:gd name="connsiteY5" fmla="*/ 3152113 h 3376864"/>
              <a:gd name="connsiteX0" fmla="*/ 0 w 9823129"/>
              <a:gd name="connsiteY0" fmla="*/ 2899155 h 3412490"/>
              <a:gd name="connsiteX1" fmla="*/ 1566953 w 9823129"/>
              <a:gd name="connsiteY1" fmla="*/ 2044668 h 3412490"/>
              <a:gd name="connsiteX2" fmla="*/ 4224431 w 9823129"/>
              <a:gd name="connsiteY2" fmla="*/ 2914106 h 3412490"/>
              <a:gd name="connsiteX3" fmla="*/ 6916241 w 9823129"/>
              <a:gd name="connsiteY3" fmla="*/ 3412490 h 3412490"/>
              <a:gd name="connsiteX4" fmla="*/ 2827675 w 9823129"/>
              <a:gd name="connsiteY4" fmla="*/ 0 h 3412490"/>
              <a:gd name="connsiteX5" fmla="*/ 9823129 w 9823129"/>
              <a:gd name="connsiteY5" fmla="*/ 3152113 h 3412490"/>
              <a:gd name="connsiteX0" fmla="*/ 0 w 9823129"/>
              <a:gd name="connsiteY0" fmla="*/ 2899155 h 3412490"/>
              <a:gd name="connsiteX1" fmla="*/ 1566953 w 9823129"/>
              <a:gd name="connsiteY1" fmla="*/ 2044668 h 3412490"/>
              <a:gd name="connsiteX2" fmla="*/ 4296492 w 9823129"/>
              <a:gd name="connsiteY2" fmla="*/ 2735976 h 3412490"/>
              <a:gd name="connsiteX3" fmla="*/ 6916241 w 9823129"/>
              <a:gd name="connsiteY3" fmla="*/ 3412490 h 3412490"/>
              <a:gd name="connsiteX4" fmla="*/ 2827675 w 9823129"/>
              <a:gd name="connsiteY4" fmla="*/ 0 h 3412490"/>
              <a:gd name="connsiteX5" fmla="*/ 9823129 w 9823129"/>
              <a:gd name="connsiteY5" fmla="*/ 3152113 h 3412490"/>
              <a:gd name="connsiteX0" fmla="*/ 0 w 10442846"/>
              <a:gd name="connsiteY0" fmla="*/ 2899155 h 3412490"/>
              <a:gd name="connsiteX1" fmla="*/ 1566953 w 10442846"/>
              <a:gd name="connsiteY1" fmla="*/ 2044668 h 3412490"/>
              <a:gd name="connsiteX2" fmla="*/ 4296492 w 10442846"/>
              <a:gd name="connsiteY2" fmla="*/ 2735976 h 3412490"/>
              <a:gd name="connsiteX3" fmla="*/ 6916241 w 10442846"/>
              <a:gd name="connsiteY3" fmla="*/ 3412490 h 3412490"/>
              <a:gd name="connsiteX4" fmla="*/ 2827675 w 10442846"/>
              <a:gd name="connsiteY4" fmla="*/ 0 h 3412490"/>
              <a:gd name="connsiteX5" fmla="*/ 10442846 w 10442846"/>
              <a:gd name="connsiteY5" fmla="*/ 1620196 h 3412490"/>
              <a:gd name="connsiteX0" fmla="*/ 0 w 10327550"/>
              <a:gd name="connsiteY0" fmla="*/ 2899155 h 3412490"/>
              <a:gd name="connsiteX1" fmla="*/ 1566953 w 10327550"/>
              <a:gd name="connsiteY1" fmla="*/ 2044668 h 3412490"/>
              <a:gd name="connsiteX2" fmla="*/ 4296492 w 10327550"/>
              <a:gd name="connsiteY2" fmla="*/ 2735976 h 3412490"/>
              <a:gd name="connsiteX3" fmla="*/ 6916241 w 10327550"/>
              <a:gd name="connsiteY3" fmla="*/ 3412490 h 3412490"/>
              <a:gd name="connsiteX4" fmla="*/ 2827675 w 10327550"/>
              <a:gd name="connsiteY4" fmla="*/ 0 h 3412490"/>
              <a:gd name="connsiteX5" fmla="*/ 10327550 w 10327550"/>
              <a:gd name="connsiteY5" fmla="*/ 1620196 h 3412490"/>
              <a:gd name="connsiteX0" fmla="*/ 0 w 6916241"/>
              <a:gd name="connsiteY0" fmla="*/ 2899155 h 3412490"/>
              <a:gd name="connsiteX1" fmla="*/ 1566953 w 6916241"/>
              <a:gd name="connsiteY1" fmla="*/ 2044668 h 3412490"/>
              <a:gd name="connsiteX2" fmla="*/ 4296492 w 6916241"/>
              <a:gd name="connsiteY2" fmla="*/ 2735976 h 3412490"/>
              <a:gd name="connsiteX3" fmla="*/ 6916241 w 6916241"/>
              <a:gd name="connsiteY3" fmla="*/ 3412490 h 3412490"/>
              <a:gd name="connsiteX4" fmla="*/ 2827675 w 6916241"/>
              <a:gd name="connsiteY4" fmla="*/ 0 h 3412490"/>
              <a:gd name="connsiteX5" fmla="*/ 5455323 w 6916241"/>
              <a:gd name="connsiteY5" fmla="*/ 479373 h 3412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16241" h="3412490">
                <a:moveTo>
                  <a:pt x="0" y="2899155"/>
                </a:moveTo>
                <a:lnTo>
                  <a:pt x="1566953" y="2044668"/>
                </a:lnTo>
                <a:lnTo>
                  <a:pt x="4296492" y="2735976"/>
                </a:lnTo>
                <a:lnTo>
                  <a:pt x="6916241" y="3412490"/>
                </a:lnTo>
                <a:lnTo>
                  <a:pt x="2827675" y="0"/>
                </a:lnTo>
                <a:lnTo>
                  <a:pt x="5455323" y="479373"/>
                </a:lnTo>
              </a:path>
            </a:pathLst>
          </a:custGeom>
          <a:ln w="38100">
            <a:solidFill>
              <a:srgbClr val="009AD7"/>
            </a:solidFill>
          </a:ln>
        </p:spPr>
        <p:txBody>
          <a:bodyPr wrap="square" lIns="0" tIns="0" rIns="0" bIns="0" rtlCol="0"/>
          <a:lstStyle/>
          <a:p>
            <a:endParaRPr/>
          </a:p>
        </p:txBody>
      </p:sp>
      <p:sp>
        <p:nvSpPr>
          <p:cNvPr id="1491" name="Google Shape;1491;p70"/>
          <p:cNvSpPr/>
          <p:nvPr/>
        </p:nvSpPr>
        <p:spPr>
          <a:xfrm>
            <a:off x="3541056" y="3641223"/>
            <a:ext cx="184728" cy="184728"/>
          </a:xfrm>
          <a:prstGeom prst="ellipse">
            <a:avLst/>
          </a:prstGeom>
          <a:solidFill>
            <a:srgbClr val="002856"/>
          </a:solidFill>
          <a:ln w="5715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latin typeface="Arial"/>
              <a:ea typeface="Arial"/>
              <a:cs typeface="Arial"/>
              <a:sym typeface="Arial"/>
            </a:endParaRPr>
          </a:p>
        </p:txBody>
      </p:sp>
      <p:sp>
        <p:nvSpPr>
          <p:cNvPr id="3" name="Google Shape;1491;p70">
            <a:extLst>
              <a:ext uri="{FF2B5EF4-FFF2-40B4-BE49-F238E27FC236}">
                <a16:creationId xmlns:a16="http://schemas.microsoft.com/office/drawing/2014/main" id="{AA3B6647-19AC-3A37-725B-CBFE6013DD32}"/>
              </a:ext>
            </a:extLst>
          </p:cNvPr>
          <p:cNvSpPr/>
          <p:nvPr/>
        </p:nvSpPr>
        <p:spPr>
          <a:xfrm>
            <a:off x="4437871" y="4951608"/>
            <a:ext cx="184728" cy="184728"/>
          </a:xfrm>
          <a:prstGeom prst="ellipse">
            <a:avLst/>
          </a:prstGeom>
          <a:solidFill>
            <a:srgbClr val="D3D3D3"/>
          </a:solidFill>
          <a:ln w="5715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latin typeface="Arial"/>
              <a:ea typeface="Arial"/>
              <a:cs typeface="Arial"/>
              <a:sym typeface="Arial"/>
            </a:endParaRPr>
          </a:p>
        </p:txBody>
      </p:sp>
      <p:sp>
        <p:nvSpPr>
          <p:cNvPr id="10" name="Google Shape;1491;p70">
            <a:extLst>
              <a:ext uri="{FF2B5EF4-FFF2-40B4-BE49-F238E27FC236}">
                <a16:creationId xmlns:a16="http://schemas.microsoft.com/office/drawing/2014/main" id="{7309BC4C-D52A-7AD6-9863-1BD6FB4DC697}"/>
              </a:ext>
            </a:extLst>
          </p:cNvPr>
          <p:cNvSpPr/>
          <p:nvPr/>
        </p:nvSpPr>
        <p:spPr>
          <a:xfrm>
            <a:off x="10341154" y="4766747"/>
            <a:ext cx="184728" cy="184728"/>
          </a:xfrm>
          <a:prstGeom prst="ellipse">
            <a:avLst/>
          </a:prstGeom>
          <a:solidFill>
            <a:srgbClr val="D3D3D3"/>
          </a:solidFill>
          <a:ln w="5715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latin typeface="Arial"/>
              <a:ea typeface="Arial"/>
              <a:cs typeface="Arial"/>
              <a:sym typeface="Arial"/>
            </a:endParaRPr>
          </a:p>
        </p:txBody>
      </p:sp>
      <p:sp>
        <p:nvSpPr>
          <p:cNvPr id="11" name="Google Shape;1491;p70">
            <a:extLst>
              <a:ext uri="{FF2B5EF4-FFF2-40B4-BE49-F238E27FC236}">
                <a16:creationId xmlns:a16="http://schemas.microsoft.com/office/drawing/2014/main" id="{CAE5BDD3-6E97-030D-4293-21FA937DCA1E}"/>
              </a:ext>
            </a:extLst>
          </p:cNvPr>
          <p:cNvSpPr/>
          <p:nvPr/>
        </p:nvSpPr>
        <p:spPr>
          <a:xfrm>
            <a:off x="7938962" y="5056026"/>
            <a:ext cx="184728" cy="184728"/>
          </a:xfrm>
          <a:prstGeom prst="ellipse">
            <a:avLst/>
          </a:prstGeom>
          <a:solidFill>
            <a:srgbClr val="002856"/>
          </a:solidFill>
          <a:ln w="5715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latin typeface="Arial"/>
              <a:ea typeface="Arial"/>
              <a:cs typeface="Arial"/>
              <a:sym typeface="Arial"/>
            </a:endParaRPr>
          </a:p>
        </p:txBody>
      </p:sp>
      <p:cxnSp>
        <p:nvCxnSpPr>
          <p:cNvPr id="22" name="Straight Connector 21">
            <a:extLst>
              <a:ext uri="{FF2B5EF4-FFF2-40B4-BE49-F238E27FC236}">
                <a16:creationId xmlns:a16="http://schemas.microsoft.com/office/drawing/2014/main" id="{2F047E34-BD20-BBB5-DFD0-0A942AAE1714}"/>
              </a:ext>
            </a:extLst>
          </p:cNvPr>
          <p:cNvCxnSpPr>
            <a:cxnSpLocks/>
            <a:stCxn id="40" idx="5"/>
          </p:cNvCxnSpPr>
          <p:nvPr/>
        </p:nvCxnSpPr>
        <p:spPr>
          <a:xfrm>
            <a:off x="6827673" y="2180422"/>
            <a:ext cx="4036566" cy="1140353"/>
          </a:xfrm>
          <a:prstGeom prst="line">
            <a:avLst/>
          </a:prstGeom>
          <a:noFill/>
          <a:ln w="38100" cap="flat" cmpd="sng">
            <a:solidFill>
              <a:srgbClr val="009AD7"/>
            </a:solidFill>
            <a:prstDash val="solid"/>
            <a:round/>
            <a:headEnd type="none" w="lg" len="med"/>
            <a:tailEnd type="none" w="lg" len="med"/>
          </a:ln>
        </p:spPr>
      </p:cxnSp>
      <p:sp>
        <p:nvSpPr>
          <p:cNvPr id="4" name="Google Shape;1491;p70">
            <a:extLst>
              <a:ext uri="{FF2B5EF4-FFF2-40B4-BE49-F238E27FC236}">
                <a16:creationId xmlns:a16="http://schemas.microsoft.com/office/drawing/2014/main" id="{5F115F02-D233-2E08-1777-6597742AD83B}"/>
              </a:ext>
            </a:extLst>
          </p:cNvPr>
          <p:cNvSpPr/>
          <p:nvPr/>
        </p:nvSpPr>
        <p:spPr>
          <a:xfrm>
            <a:off x="5715216" y="4331452"/>
            <a:ext cx="184728" cy="184728"/>
          </a:xfrm>
          <a:prstGeom prst="ellipse">
            <a:avLst/>
          </a:prstGeom>
          <a:solidFill>
            <a:srgbClr val="002856"/>
          </a:solidFill>
          <a:ln w="5715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latin typeface="Arial"/>
              <a:ea typeface="Arial"/>
              <a:cs typeface="Arial"/>
              <a:sym typeface="Arial"/>
            </a:endParaRPr>
          </a:p>
        </p:txBody>
      </p:sp>
      <p:sp>
        <p:nvSpPr>
          <p:cNvPr id="6" name="Google Shape;1491;p70">
            <a:extLst>
              <a:ext uri="{FF2B5EF4-FFF2-40B4-BE49-F238E27FC236}">
                <a16:creationId xmlns:a16="http://schemas.microsoft.com/office/drawing/2014/main" id="{4D068FCE-300F-C39B-522F-F17022ADD74E}"/>
              </a:ext>
            </a:extLst>
          </p:cNvPr>
          <p:cNvSpPr/>
          <p:nvPr/>
        </p:nvSpPr>
        <p:spPr>
          <a:xfrm>
            <a:off x="4604673" y="1626215"/>
            <a:ext cx="184728" cy="184728"/>
          </a:xfrm>
          <a:prstGeom prst="ellipse">
            <a:avLst/>
          </a:prstGeom>
          <a:solidFill>
            <a:srgbClr val="002856"/>
          </a:solidFill>
          <a:ln w="5715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latin typeface="Arial"/>
              <a:ea typeface="Arial"/>
              <a:cs typeface="Arial"/>
              <a:sym typeface="Arial"/>
            </a:endParaRPr>
          </a:p>
        </p:txBody>
      </p:sp>
      <p:sp>
        <p:nvSpPr>
          <p:cNvPr id="7" name="Google Shape;1491;p70">
            <a:extLst>
              <a:ext uri="{FF2B5EF4-FFF2-40B4-BE49-F238E27FC236}">
                <a16:creationId xmlns:a16="http://schemas.microsoft.com/office/drawing/2014/main" id="{417AF714-168B-31D5-A9F9-1B762BC05270}"/>
              </a:ext>
            </a:extLst>
          </p:cNvPr>
          <p:cNvSpPr/>
          <p:nvPr/>
        </p:nvSpPr>
        <p:spPr>
          <a:xfrm>
            <a:off x="6734354" y="2093963"/>
            <a:ext cx="184728" cy="184728"/>
          </a:xfrm>
          <a:prstGeom prst="ellipse">
            <a:avLst/>
          </a:prstGeom>
          <a:solidFill>
            <a:srgbClr val="002856"/>
          </a:solidFill>
          <a:ln w="5715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latin typeface="Arial"/>
              <a:ea typeface="Arial"/>
              <a:cs typeface="Arial"/>
              <a:sym typeface="Arial"/>
            </a:endParaRPr>
          </a:p>
        </p:txBody>
      </p:sp>
      <p:sp>
        <p:nvSpPr>
          <p:cNvPr id="9" name="Google Shape;1491;p70">
            <a:extLst>
              <a:ext uri="{FF2B5EF4-FFF2-40B4-BE49-F238E27FC236}">
                <a16:creationId xmlns:a16="http://schemas.microsoft.com/office/drawing/2014/main" id="{A5C8B8F9-A49D-0E4D-209D-8E1918AF3157}"/>
              </a:ext>
            </a:extLst>
          </p:cNvPr>
          <p:cNvSpPr/>
          <p:nvPr/>
        </p:nvSpPr>
        <p:spPr>
          <a:xfrm>
            <a:off x="10790595" y="3228411"/>
            <a:ext cx="184728" cy="184728"/>
          </a:xfrm>
          <a:prstGeom prst="ellipse">
            <a:avLst/>
          </a:prstGeom>
          <a:solidFill>
            <a:srgbClr val="002856"/>
          </a:solidFill>
          <a:ln w="5715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latin typeface="Arial"/>
              <a:ea typeface="Arial"/>
              <a:cs typeface="Arial"/>
              <a:sym typeface="Arial"/>
            </a:endParaRPr>
          </a:p>
        </p:txBody>
      </p:sp>
    </p:spTree>
    <p:extLst>
      <p:ext uri="{BB962C8B-B14F-4D97-AF65-F5344CB8AC3E}">
        <p14:creationId xmlns:p14="http://schemas.microsoft.com/office/powerpoint/2010/main" val="173256952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EC6778-F0B7-E083-CB6E-8AE9D0DE5D6F}"/>
              </a:ext>
            </a:extLst>
          </p:cNvPr>
          <p:cNvSpPr>
            <a:spLocks noGrp="1"/>
          </p:cNvSpPr>
          <p:nvPr>
            <p:ph type="title"/>
          </p:nvPr>
        </p:nvSpPr>
        <p:spPr/>
        <p:txBody>
          <a:bodyPr/>
          <a:lstStyle/>
          <a:p>
            <a:r>
              <a:rPr lang="en-US"/>
              <a:t>Fidelity | </a:t>
            </a:r>
            <a:r>
              <a:rPr lang="en-US">
                <a:latin typeface="Arial"/>
                <a:cs typeface="Arial"/>
              </a:rPr>
              <a:t>AI Model Operations at Scale</a:t>
            </a:r>
          </a:p>
        </p:txBody>
      </p:sp>
      <p:sp>
        <p:nvSpPr>
          <p:cNvPr id="4" name="Google Shape;428;p3">
            <a:extLst>
              <a:ext uri="{FF2B5EF4-FFF2-40B4-BE49-F238E27FC236}">
                <a16:creationId xmlns:a16="http://schemas.microsoft.com/office/drawing/2014/main" id="{BCB6B5DA-A792-D0FA-49E2-A6C1A171A126}"/>
              </a:ext>
            </a:extLst>
          </p:cNvPr>
          <p:cNvSpPr txBox="1"/>
          <p:nvPr/>
        </p:nvSpPr>
        <p:spPr>
          <a:xfrm>
            <a:off x="4495801" y="2026493"/>
            <a:ext cx="7242174" cy="3293209"/>
          </a:xfrm>
          <a:prstGeom prst="rect">
            <a:avLst/>
          </a:prstGeom>
          <a:solidFill>
            <a:srgbClr val="F4F4F4"/>
          </a:solidFill>
          <a:ln>
            <a:noFill/>
          </a:ln>
        </p:spPr>
        <p:txBody>
          <a:bodyPr spcFirstLastPara="1" wrap="square" lIns="182880" tIns="182880" rIns="182880" bIns="182880" anchor="ctr" anchorCtr="0">
            <a:noAutofit/>
          </a:bodyPr>
          <a:lstStyle>
            <a:defPPr>
              <a:defRPr lang="en-US"/>
            </a:defPPr>
            <a:lvl1pPr marR="0" lvl="0">
              <a:lnSpc>
                <a:spcPct val="100000"/>
              </a:lnSpc>
              <a:spcBef>
                <a:spcPts val="0"/>
              </a:spcBef>
              <a:spcAft>
                <a:spcPts val="1200"/>
              </a:spcAft>
              <a:buClr>
                <a:srgbClr val="000000"/>
              </a:buClr>
              <a:buSzPts val="2400"/>
              <a:defRPr sz="2000" b="0" i="0" u="none" strike="noStrike" cap="none">
                <a:latin typeface="Arial"/>
                <a:ea typeface="Arial"/>
                <a:cs typeface="Arial"/>
              </a:defRPr>
            </a:lvl1pPr>
          </a:lstStyle>
          <a:p>
            <a:pPr algn="l"/>
            <a:r>
              <a:rPr lang="en-US"/>
              <a:t>Fidelity created a scalable AI model operations framework that enabled the deployment of hundreds of AI models into the enterprise’s existing production environment.</a:t>
            </a:r>
          </a:p>
          <a:p>
            <a:pPr algn="l">
              <a:spcAft>
                <a:spcPts val="0"/>
              </a:spcAft>
            </a:pPr>
            <a:r>
              <a:rPr lang="en-US"/>
              <a:t>After adopting this new AI model orchestration framework, Fidelity doubled its speed of AI model to production and reduced time to find and resolve issues by 80% (from weeks to hours).</a:t>
            </a:r>
          </a:p>
        </p:txBody>
      </p:sp>
      <p:pic>
        <p:nvPicPr>
          <p:cNvPr id="5" name="Picture 4" descr="A computer screen with many colorful lines&#10;&#10;Description automatically generated with medium confidence">
            <a:extLst>
              <a:ext uri="{FF2B5EF4-FFF2-40B4-BE49-F238E27FC236}">
                <a16:creationId xmlns:a16="http://schemas.microsoft.com/office/drawing/2014/main" id="{4E0A6A5B-2DB8-F85A-E120-99E31C1476D8}"/>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453972" y="1828800"/>
            <a:ext cx="3727342" cy="3735092"/>
          </a:xfrm>
          <a:prstGeom prst="rect">
            <a:avLst/>
          </a:prstGeom>
          <a:solidFill>
            <a:srgbClr val="D3D3D3"/>
          </a:solidFill>
          <a:ln>
            <a:solidFill>
              <a:srgbClr val="6F7878"/>
            </a:solidFill>
          </a:ln>
        </p:spPr>
      </p:pic>
      <p:sp>
        <p:nvSpPr>
          <p:cNvPr id="6" name="Google Shape;431;p3">
            <a:extLst>
              <a:ext uri="{FF2B5EF4-FFF2-40B4-BE49-F238E27FC236}">
                <a16:creationId xmlns:a16="http://schemas.microsoft.com/office/drawing/2014/main" id="{0C74ADF5-A294-54C2-E9CC-296A81B533AB}"/>
              </a:ext>
            </a:extLst>
          </p:cNvPr>
          <p:cNvSpPr txBox="1"/>
          <p:nvPr/>
        </p:nvSpPr>
        <p:spPr>
          <a:xfrm>
            <a:off x="457200" y="6106644"/>
            <a:ext cx="5415265" cy="261570"/>
          </a:xfrm>
          <a:prstGeom prst="rect">
            <a:avLst/>
          </a:prstGeom>
          <a:noFill/>
          <a:ln>
            <a:noFill/>
          </a:ln>
        </p:spPr>
        <p:txBody>
          <a:bodyPr spcFirstLastPara="1" wrap="square" lIns="0" tIns="45700" rIns="91425" bIns="45700"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NL" sz="1100" b="0" i="0" u="none" strike="noStrike" cap="none">
                <a:solidFill>
                  <a:srgbClr val="6F7878"/>
                </a:solidFill>
                <a:latin typeface="Arial"/>
                <a:ea typeface="Arial"/>
                <a:cs typeface="Arial"/>
                <a:sym typeface="Arial"/>
              </a:rPr>
              <a:t>Source:</a:t>
            </a:r>
            <a:r>
              <a:rPr lang="en-US" sz="1100" b="0" i="0" u="none" strike="noStrike" cap="none">
                <a:solidFill>
                  <a:srgbClr val="6F7878"/>
                </a:solidFill>
                <a:latin typeface="Arial"/>
                <a:ea typeface="Arial"/>
                <a:cs typeface="Arial"/>
                <a:sym typeface="Arial"/>
              </a:rPr>
              <a:t> Gartner Case Study: </a:t>
            </a:r>
            <a:r>
              <a:rPr lang="en-US" sz="1100" b="0" i="0" u="none" strike="noStrike" cap="none">
                <a:solidFill>
                  <a:srgbClr val="6F7878"/>
                </a:solidFill>
                <a:latin typeface="Arial"/>
                <a:ea typeface="Arial"/>
                <a:cs typeface="Arial"/>
                <a:sym typeface="Arial"/>
                <a:hlinkClick r:id="rId3"/>
              </a:rPr>
              <a:t>AI Model Operations at Scale (Fidelity) </a:t>
            </a:r>
            <a:endParaRPr lang="en-US" sz="1100" b="0" i="0" u="none" strike="noStrike" cap="none">
              <a:solidFill>
                <a:srgbClr val="6F7878"/>
              </a:solidFill>
              <a:latin typeface="Arial"/>
              <a:ea typeface="Arial"/>
              <a:cs typeface="Arial"/>
              <a:sym typeface="Arial"/>
            </a:endParaRPr>
          </a:p>
        </p:txBody>
      </p:sp>
    </p:spTree>
    <p:extLst>
      <p:ext uri="{BB962C8B-B14F-4D97-AF65-F5344CB8AC3E}">
        <p14:creationId xmlns:p14="http://schemas.microsoft.com/office/powerpoint/2010/main" val="89416848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EC6778-F0B7-E083-CB6E-8AE9D0DE5D6F}"/>
              </a:ext>
            </a:extLst>
          </p:cNvPr>
          <p:cNvSpPr>
            <a:spLocks noGrp="1"/>
          </p:cNvSpPr>
          <p:nvPr>
            <p:ph type="title"/>
          </p:nvPr>
        </p:nvSpPr>
        <p:spPr/>
        <p:txBody>
          <a:bodyPr/>
          <a:lstStyle/>
          <a:p>
            <a:r>
              <a:rPr lang="en-US" err="1"/>
              <a:t>Harver</a:t>
            </a:r>
            <a:r>
              <a:rPr lang="en-US"/>
              <a:t> </a:t>
            </a:r>
            <a:r>
              <a:rPr lang="en-US">
                <a:latin typeface="Arial" panose="020B0604020202020204" pitchFamily="34" charset="0"/>
                <a:cs typeface="Arial" panose="020B0604020202020204" pitchFamily="34" charset="0"/>
              </a:rPr>
              <a:t>| Bias Reduction in Hiring Algorithms</a:t>
            </a:r>
          </a:p>
        </p:txBody>
      </p:sp>
      <p:sp>
        <p:nvSpPr>
          <p:cNvPr id="4" name="Google Shape;428;p3">
            <a:extLst>
              <a:ext uri="{FF2B5EF4-FFF2-40B4-BE49-F238E27FC236}">
                <a16:creationId xmlns:a16="http://schemas.microsoft.com/office/drawing/2014/main" id="{BCB6B5DA-A792-D0FA-49E2-A6C1A171A126}"/>
              </a:ext>
            </a:extLst>
          </p:cNvPr>
          <p:cNvSpPr txBox="1"/>
          <p:nvPr/>
        </p:nvSpPr>
        <p:spPr>
          <a:xfrm>
            <a:off x="4495801" y="2026493"/>
            <a:ext cx="7242174" cy="3293209"/>
          </a:xfrm>
          <a:prstGeom prst="rect">
            <a:avLst/>
          </a:prstGeom>
          <a:solidFill>
            <a:srgbClr val="F4F4F4"/>
          </a:solidFill>
          <a:ln>
            <a:noFill/>
          </a:ln>
        </p:spPr>
        <p:txBody>
          <a:bodyPr spcFirstLastPara="1" wrap="square" lIns="182880" tIns="182880" rIns="182880" bIns="182880" anchor="ctr" anchorCtr="0">
            <a:noAutofit/>
          </a:bodyPr>
          <a:lstStyle>
            <a:defPPr>
              <a:defRPr lang="en-US"/>
            </a:defPPr>
            <a:lvl1pPr marR="0" lvl="0">
              <a:lnSpc>
                <a:spcPct val="100000"/>
              </a:lnSpc>
              <a:spcBef>
                <a:spcPts val="0"/>
              </a:spcBef>
              <a:spcAft>
                <a:spcPts val="1200"/>
              </a:spcAft>
              <a:buClr>
                <a:srgbClr val="000000"/>
              </a:buClr>
              <a:buSzPts val="2400"/>
              <a:defRPr sz="2000" b="0" i="0" u="none" strike="noStrike" cap="none">
                <a:latin typeface="Arial"/>
                <a:ea typeface="Arial"/>
                <a:cs typeface="Arial"/>
              </a:defRPr>
            </a:lvl1pPr>
          </a:lstStyle>
          <a:p>
            <a:r>
              <a:rPr lang="en-US" b="0" i="0" u="none" strike="noStrike" err="1">
                <a:solidFill>
                  <a:srgbClr val="000000"/>
                </a:solidFill>
                <a:effectLst/>
                <a:latin typeface="Arial" panose="020B0604020202020204" pitchFamily="34" charset="0"/>
              </a:rPr>
              <a:t>Harver</a:t>
            </a:r>
            <a:r>
              <a:rPr lang="en-US" b="0" i="0" u="none" strike="noStrike">
                <a:solidFill>
                  <a:srgbClr val="000000"/>
                </a:solidFill>
                <a:effectLst/>
                <a:latin typeface="Arial" panose="020B0604020202020204" pitchFamily="34" charset="0"/>
              </a:rPr>
              <a:t> implemented </a:t>
            </a:r>
            <a:r>
              <a:rPr lang="en-US" b="0" i="0" u="none" strike="noStrike" err="1">
                <a:solidFill>
                  <a:srgbClr val="000000"/>
                </a:solidFill>
                <a:effectLst/>
                <a:latin typeface="Arial" panose="020B0604020202020204" pitchFamily="34" charset="0"/>
              </a:rPr>
              <a:t>TruEra</a:t>
            </a:r>
            <a:r>
              <a:rPr lang="en-US" b="0" i="0" u="none" strike="noStrike">
                <a:solidFill>
                  <a:srgbClr val="000000"/>
                </a:solidFill>
                <a:effectLst/>
                <a:latin typeface="Arial" panose="020B0604020202020204" pitchFamily="34" charset="0"/>
              </a:rPr>
              <a:t> software to comply with new legislation on bias reduction in algorithms used for hiring. </a:t>
            </a:r>
          </a:p>
          <a:p>
            <a:pPr>
              <a:spcAft>
                <a:spcPts val="0"/>
              </a:spcAft>
            </a:pPr>
            <a:r>
              <a:rPr lang="en-US" b="0" i="0" u="none" strike="noStrike" err="1">
                <a:solidFill>
                  <a:srgbClr val="000000"/>
                </a:solidFill>
                <a:effectLst/>
                <a:latin typeface="Arial" panose="020B0604020202020204" pitchFamily="34" charset="0"/>
              </a:rPr>
              <a:t>Harver</a:t>
            </a:r>
            <a:r>
              <a:rPr lang="en-US" b="0" i="0" u="none" strike="noStrike">
                <a:solidFill>
                  <a:srgbClr val="000000"/>
                </a:solidFill>
                <a:effectLst/>
                <a:latin typeface="Arial" panose="020B0604020202020204" pitchFamily="34" charset="0"/>
              </a:rPr>
              <a:t> implemented </a:t>
            </a:r>
            <a:r>
              <a:rPr lang="en-US" b="0" i="0" u="none" strike="noStrike" err="1">
                <a:solidFill>
                  <a:srgbClr val="000000"/>
                </a:solidFill>
                <a:effectLst/>
                <a:latin typeface="Arial" panose="020B0604020202020204" pitchFamily="34" charset="0"/>
              </a:rPr>
              <a:t>TruEra</a:t>
            </a:r>
            <a:r>
              <a:rPr lang="en-US" b="0" i="0" u="none" strike="noStrike">
                <a:solidFill>
                  <a:srgbClr val="000000"/>
                </a:solidFill>
                <a:effectLst/>
                <a:latin typeface="Arial" panose="020B0604020202020204" pitchFamily="34" charset="0"/>
              </a:rPr>
              <a:t> for ongoing model performance testing, bias/fairness controls and root cause analysis to rapidly address any issues found. The AI-enabled solution is annually evaluated and audited for compliance by the Babel Group. </a:t>
            </a:r>
            <a:endParaRPr lang="en-NL" sz="2800">
              <a:sym typeface="Arial"/>
            </a:endParaRPr>
          </a:p>
        </p:txBody>
      </p:sp>
      <p:pic>
        <p:nvPicPr>
          <p:cNvPr id="5" name="Picture 4">
            <a:extLst>
              <a:ext uri="{FF2B5EF4-FFF2-40B4-BE49-F238E27FC236}">
                <a16:creationId xmlns:a16="http://schemas.microsoft.com/office/drawing/2014/main" id="{99E99EE8-A6A7-2025-6F88-397FC4CA79A7}"/>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453972" y="1828800"/>
            <a:ext cx="3727342" cy="3722130"/>
          </a:xfrm>
          <a:prstGeom prst="rect">
            <a:avLst/>
          </a:prstGeom>
          <a:solidFill>
            <a:srgbClr val="D3D3D3"/>
          </a:solidFill>
          <a:ln>
            <a:solidFill>
              <a:srgbClr val="6F7878"/>
            </a:solidFill>
          </a:ln>
        </p:spPr>
      </p:pic>
      <p:sp>
        <p:nvSpPr>
          <p:cNvPr id="6" name="Google Shape;431;p3">
            <a:extLst>
              <a:ext uri="{FF2B5EF4-FFF2-40B4-BE49-F238E27FC236}">
                <a16:creationId xmlns:a16="http://schemas.microsoft.com/office/drawing/2014/main" id="{E6598A32-EE30-CAAE-4A09-18D61F00C55F}"/>
              </a:ext>
            </a:extLst>
          </p:cNvPr>
          <p:cNvSpPr txBox="1"/>
          <p:nvPr/>
        </p:nvSpPr>
        <p:spPr>
          <a:xfrm>
            <a:off x="457200" y="5920353"/>
            <a:ext cx="5638800" cy="430847"/>
          </a:xfrm>
          <a:prstGeom prst="rect">
            <a:avLst/>
          </a:prstGeom>
          <a:noFill/>
          <a:ln>
            <a:noFill/>
          </a:ln>
        </p:spPr>
        <p:txBody>
          <a:bodyPr spcFirstLastPara="1" wrap="square" lIns="0" tIns="45700" rIns="91425" bIns="45700"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NL" sz="1100" b="0" i="0" u="none" strike="noStrike" cap="none">
                <a:solidFill>
                  <a:srgbClr val="6F7878"/>
                </a:solidFill>
                <a:latin typeface="Arial"/>
                <a:ea typeface="Arial"/>
                <a:cs typeface="Arial"/>
                <a:sym typeface="Arial"/>
              </a:rPr>
              <a:t>Source:</a:t>
            </a:r>
            <a:r>
              <a:rPr lang="en-US" sz="1100" b="0" i="0" u="none" strike="noStrike" cap="none">
                <a:solidFill>
                  <a:srgbClr val="6F7878"/>
                </a:solidFill>
                <a:latin typeface="Arial"/>
                <a:ea typeface="Arial"/>
                <a:cs typeface="Arial"/>
                <a:sym typeface="Arial"/>
              </a:rPr>
              <a:t> </a:t>
            </a:r>
            <a:r>
              <a:rPr lang="en-US" sz="1100" b="0" i="0" u="sng" strike="noStrike">
                <a:solidFill>
                  <a:srgbClr val="1155CC"/>
                </a:solidFill>
                <a:effectLst/>
                <a:latin typeface="Arial" panose="020B0604020202020204" pitchFamily="34" charset="0"/>
                <a:hlinkClick r:id="rId3"/>
              </a:rPr>
              <a:t>Harver Implements TruEra AI Quality Solution to Assess Algorithmic Fairness, Help Comply with New York Bias Audit Regulations in Automated Hiring</a:t>
            </a:r>
            <a:r>
              <a:rPr lang="en-US" sz="1100" b="0" i="0" u="none" strike="noStrike">
                <a:solidFill>
                  <a:srgbClr val="444444"/>
                </a:solidFill>
                <a:effectLst/>
                <a:latin typeface="Arial" panose="020B0604020202020204" pitchFamily="34" charset="0"/>
              </a:rPr>
              <a:t>, </a:t>
            </a:r>
            <a:r>
              <a:rPr lang="en-US" sz="1100" b="0" i="0" u="none" strike="noStrike" err="1">
                <a:solidFill>
                  <a:srgbClr val="444444"/>
                </a:solidFill>
                <a:effectLst/>
                <a:latin typeface="Arial" panose="020B0604020202020204" pitchFamily="34" charset="0"/>
              </a:rPr>
              <a:t>TruEra</a:t>
            </a:r>
            <a:r>
              <a:rPr lang="en-US" sz="1100" b="0" i="0" u="none" strike="noStrike">
                <a:solidFill>
                  <a:srgbClr val="444444"/>
                </a:solidFill>
                <a:effectLst/>
                <a:latin typeface="Arial" panose="020B0604020202020204" pitchFamily="34" charset="0"/>
              </a:rPr>
              <a:t>.</a:t>
            </a:r>
            <a:endParaRPr lang="en-US" sz="1100" b="0" i="0" u="none" strike="noStrike" cap="none">
              <a:solidFill>
                <a:srgbClr val="6F7878"/>
              </a:solidFill>
              <a:latin typeface="Arial"/>
              <a:ea typeface="Arial"/>
              <a:cs typeface="Arial"/>
              <a:sym typeface="Arial"/>
            </a:endParaRPr>
          </a:p>
        </p:txBody>
      </p:sp>
    </p:spTree>
    <p:extLst>
      <p:ext uri="{BB962C8B-B14F-4D97-AF65-F5344CB8AC3E}">
        <p14:creationId xmlns:p14="http://schemas.microsoft.com/office/powerpoint/2010/main" val="355556260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03D89384-F2E8-D7B3-B385-82ACA6B468CB}"/>
              </a:ext>
            </a:extLst>
          </p:cNvPr>
          <p:cNvSpPr txBox="1"/>
          <p:nvPr/>
        </p:nvSpPr>
        <p:spPr>
          <a:xfrm>
            <a:off x="457200" y="1666677"/>
            <a:ext cx="11283948" cy="4124524"/>
          </a:xfrm>
          <a:prstGeom prst="rect">
            <a:avLst/>
          </a:prstGeom>
          <a:noFill/>
        </p:spPr>
        <p:txBody>
          <a:bodyPr wrap="square" lIns="0" tIns="45720" rIns="457200" bIns="45720" numCol="2" spcCol="457200" anchor="ctr" anchorCtr="0">
            <a:noAutofit/>
          </a:bodyPr>
          <a:lstStyle/>
          <a:p>
            <a:pPr marL="228600" indent="-228600">
              <a:spcAft>
                <a:spcPts val="1200"/>
              </a:spcAft>
              <a:buSzPct val="100000"/>
              <a:buFont typeface="Arial" panose="020B0604020202020204" pitchFamily="34" charset="0"/>
              <a:buChar char="•"/>
            </a:pPr>
            <a:r>
              <a:rPr lang="en-NL" sz="2000"/>
              <a:t>Set up an organizational task force or dedicated unit to manage your AI </a:t>
            </a:r>
            <a:r>
              <a:rPr lang="en-NL" sz="2000" err="1"/>
              <a:t>TRiSM</a:t>
            </a:r>
            <a:r>
              <a:rPr lang="en-NL" sz="2000"/>
              <a:t> efforts. </a:t>
            </a:r>
          </a:p>
          <a:p>
            <a:pPr marL="228600" indent="-228600">
              <a:spcAft>
                <a:spcPts val="1200"/>
              </a:spcAft>
              <a:buSzPct val="100000"/>
              <a:buFont typeface="Arial" panose="020B0604020202020204" pitchFamily="34" charset="0"/>
              <a:buChar char="•"/>
            </a:pPr>
            <a:r>
              <a:rPr lang="en-NL" sz="2000"/>
              <a:t>Work across your organization to effectively manage best-of-breed toolsets (assuming your AI platform does not fulfill all requirements) as part of a comprehensive AI </a:t>
            </a:r>
            <a:r>
              <a:rPr lang="en-NL" sz="2000" err="1"/>
              <a:t>TRiSM</a:t>
            </a:r>
            <a:r>
              <a:rPr lang="en-NL" sz="2000"/>
              <a:t> program.</a:t>
            </a:r>
            <a:endParaRPr lang="en-NL" sz="2000">
              <a:cs typeface="Arial"/>
            </a:endParaRPr>
          </a:p>
          <a:p>
            <a:pPr marL="228600" indent="-228600">
              <a:spcAft>
                <a:spcPts val="1200"/>
              </a:spcAft>
              <a:buSzPct val="100000"/>
              <a:buFont typeface="Arial" panose="020B0604020202020204" pitchFamily="34" charset="0"/>
              <a:buChar char="•"/>
            </a:pPr>
            <a:r>
              <a:rPr lang="en-NL" sz="2000"/>
              <a:t>Define acceptable use policies and establish a system to methodically record and approve user applications and attestations of actual uses.  </a:t>
            </a:r>
            <a:endParaRPr lang="en-NL" sz="2000">
              <a:cs typeface="Arial"/>
            </a:endParaRPr>
          </a:p>
          <a:p>
            <a:pPr marL="228600" indent="-228600">
              <a:spcAft>
                <a:spcPts val="1200"/>
              </a:spcAft>
              <a:buSzPct val="100000"/>
              <a:buFont typeface="Arial" panose="020B0604020202020204" pitchFamily="34" charset="0"/>
              <a:buChar char="•"/>
            </a:pPr>
            <a:r>
              <a:rPr lang="en-NL" sz="2000"/>
              <a:t>Implement data classification and access management to control the security and risks inherent of self-managed or provider-managed AI applications. </a:t>
            </a:r>
            <a:endParaRPr lang="en-NL" sz="2000">
              <a:cs typeface="Arial"/>
            </a:endParaRPr>
          </a:p>
          <a:p>
            <a:pPr marL="228600" indent="-228600">
              <a:spcAft>
                <a:spcPts val="1200"/>
              </a:spcAft>
              <a:buSzPct val="100000"/>
              <a:buFont typeface="Arial" panose="020B0604020202020204" pitchFamily="34" charset="0"/>
              <a:buChar char="•"/>
            </a:pPr>
            <a:r>
              <a:rPr lang="en-NL" sz="2000"/>
              <a:t>Implement Gartner’s AI </a:t>
            </a:r>
            <a:r>
              <a:rPr lang="en-NL" sz="2000" err="1"/>
              <a:t>TRiSM</a:t>
            </a:r>
            <a:r>
              <a:rPr lang="en-NL" sz="2000"/>
              <a:t> framework and use it for ongoing governance, monitoring and compliance. </a:t>
            </a:r>
            <a:endParaRPr lang="en-NL" sz="2000">
              <a:cs typeface="Arial"/>
            </a:endParaRPr>
          </a:p>
        </p:txBody>
      </p:sp>
      <p:sp>
        <p:nvSpPr>
          <p:cNvPr id="7" name="Text Placeholder 6">
            <a:extLst>
              <a:ext uri="{FF2B5EF4-FFF2-40B4-BE49-F238E27FC236}">
                <a16:creationId xmlns:a16="http://schemas.microsoft.com/office/drawing/2014/main" id="{3DC2A6B9-A8E3-9158-DD39-F01493033923}"/>
              </a:ext>
            </a:extLst>
          </p:cNvPr>
          <p:cNvSpPr>
            <a:spLocks noGrp="1"/>
          </p:cNvSpPr>
          <p:nvPr>
            <p:ph type="body" sz="quarter" idx="10"/>
          </p:nvPr>
        </p:nvSpPr>
        <p:spPr>
          <a:xfrm>
            <a:off x="458788" y="296486"/>
            <a:ext cx="9571037" cy="276999"/>
          </a:xfrm>
        </p:spPr>
        <p:txBody>
          <a:bodyPr/>
          <a:lstStyle/>
          <a:p>
            <a:r>
              <a:rPr lang="en-US" sz="2000">
                <a:solidFill>
                  <a:srgbClr val="009AD7"/>
                </a:solidFill>
                <a:latin typeface="Arial" panose="020B0604020202020204" pitchFamily="34" charset="0"/>
                <a:cs typeface="Arial" panose="020B0604020202020204" pitchFamily="34" charset="0"/>
              </a:rPr>
              <a:t>AI Trust, Risk, Security Management</a:t>
            </a:r>
          </a:p>
        </p:txBody>
      </p:sp>
    </p:spTree>
    <p:extLst>
      <p:ext uri="{BB962C8B-B14F-4D97-AF65-F5344CB8AC3E}">
        <p14:creationId xmlns:p14="http://schemas.microsoft.com/office/powerpoint/2010/main" val="266501551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theme/theme1.xml><?xml version="1.0" encoding="utf-8"?>
<a:theme xmlns:a="http://schemas.openxmlformats.org/drawingml/2006/main" name="White bkgrnd master">
  <a:themeElements>
    <a:clrScheme name="2020 Gartner Theme-003">
      <a:dk1>
        <a:sysClr val="windowText" lastClr="000000"/>
      </a:dk1>
      <a:lt1>
        <a:sysClr val="window" lastClr="FFFFFF"/>
      </a:lt1>
      <a:dk2>
        <a:srgbClr val="002856"/>
      </a:dk2>
      <a:lt2>
        <a:srgbClr val="FFFFFF"/>
      </a:lt2>
      <a:accent1>
        <a:srgbClr val="002856"/>
      </a:accent1>
      <a:accent2>
        <a:srgbClr val="6F7878"/>
      </a:accent2>
      <a:accent3>
        <a:srgbClr val="979D9D"/>
      </a:accent3>
      <a:accent4>
        <a:srgbClr val="009AD7"/>
      </a:accent4>
      <a:accent5>
        <a:srgbClr val="FF540A"/>
      </a:accent5>
      <a:accent6>
        <a:srgbClr val="FEC10D"/>
      </a:accent6>
      <a:hlink>
        <a:srgbClr val="0052D6"/>
      </a:hlink>
      <a:folHlink>
        <a:srgbClr val="0045B5"/>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noFill/>
        <a:ln w="12700" cap="flat" cmpd="sng">
          <a:solidFill>
            <a:srgbClr val="6F7878"/>
          </a:solidFill>
          <a:prstDash val="solid"/>
          <a:round/>
          <a:headEnd type="none" w="lg" len="med"/>
          <a:tailEnd type="none" w="lg" len="med"/>
        </a:ln>
      </a:spPr>
      <a:bodyPr/>
      <a:lstStyle/>
    </a:lnDef>
    <a:txDef>
      <a:spPr>
        <a:noFill/>
      </a:spPr>
      <a:bodyPr wrap="none" lIns="0" rIns="0" rtlCol="0">
        <a:spAutoFit/>
      </a:bodyPr>
      <a:lstStyle>
        <a:defPPr algn="l">
          <a:spcBef>
            <a:spcPts val="600"/>
          </a:spcBef>
          <a:defRPr dirty="0" smtClean="0"/>
        </a:defPPr>
      </a:lstStyle>
    </a:txDef>
  </a:objectDefaults>
  <a:extraClrSchemeLst/>
  <a:custClrLst>
    <a:custClr name="GBlue">
      <a:srgbClr val="002856"/>
    </a:custClr>
    <a:custClr name="Sky">
      <a:srgbClr val="009AD7"/>
    </a:custClr>
    <a:custClr name="Surf">
      <a:srgbClr val="06C4B0"/>
    </a:custClr>
    <a:custClr name="Tangerine">
      <a:srgbClr val="FF540A"/>
    </a:custClr>
    <a:custClr name="Lemon">
      <a:srgbClr val="FEC10D"/>
    </a:custClr>
    <a:custClr name="Rose">
      <a:srgbClr val="E81159"/>
    </a:custClr>
    <a:custClr name="White">
      <a:srgbClr val="FFFFFF"/>
    </a:custClr>
    <a:custClr name="Steel">
      <a:srgbClr val="6F7878"/>
    </a:custClr>
    <a:custClr name="Black">
      <a:srgbClr val="000000"/>
    </a:custClr>
    <a:custClr name="Error Red">
      <a:srgbClr val="DE0A01"/>
    </a:custClr>
    <a:custClr name="GBlue Tint1">
      <a:srgbClr val="6A80A3"/>
    </a:custClr>
    <a:custClr name="Sky Tint1">
      <a:srgbClr val="49C5F4"/>
    </a:custClr>
    <a:custClr name="Surf Tint1">
      <a:srgbClr val="4EDCCA"/>
    </a:custClr>
    <a:custClr name="Tangerine Tint1">
      <a:srgbClr val="FF986C"/>
    </a:custClr>
    <a:custClr name="Lemon Tint1">
      <a:srgbClr val="FEDA6E"/>
    </a:custClr>
    <a:custClr name="Rose Tint1">
      <a:srgbClr val="F4729D"/>
    </a:custClr>
    <a:custClr name="White">
      <a:srgbClr val="FFFFFF"/>
    </a:custClr>
    <a:custClr name="Steel Tint1">
      <a:srgbClr val="979D9D"/>
    </a:custClr>
    <a:custClr name="White">
      <a:srgbClr val="FFFFFF"/>
    </a:custClr>
    <a:custClr name="Warning Yellow">
      <a:srgbClr val="F5AB23"/>
    </a:custClr>
    <a:custClr name="GBlue Tint2">
      <a:srgbClr val="A1B3CA"/>
    </a:custClr>
    <a:custClr name="Sky Tint2">
      <a:srgbClr val="91DCF8"/>
    </a:custClr>
    <a:custClr name="Surf Tint2">
      <a:srgbClr val="95EADF"/>
    </a:custClr>
    <a:custClr name="Tangerine Tint2">
      <a:srgbClr val="FBC9A6"/>
    </a:custClr>
    <a:custClr name="Lemon Tint2">
      <a:srgbClr val="FFEDB3"/>
    </a:custClr>
    <a:custClr name="Rose Tint2">
      <a:srgbClr val="F9C1D2"/>
    </a:custClr>
    <a:custClr name="White">
      <a:srgbClr val="FFFFFF"/>
    </a:custClr>
    <a:custClr name="Steel Tint2">
      <a:srgbClr val="BDBDBD"/>
    </a:custClr>
    <a:custClr name="White">
      <a:srgbClr val="FFFFFF"/>
    </a:custClr>
    <a:custClr name="Success Green">
      <a:srgbClr val="00A76D"/>
    </a:custClr>
    <a:custClr name="GBlue Tint3">
      <a:srgbClr val="D0DEEA"/>
    </a:custClr>
    <a:custClr name="Sky Dark1">
      <a:srgbClr val="0073A1"/>
    </a:custClr>
    <a:custClr name="Surf Dark1">
      <a:srgbClr val="048D7F"/>
    </a:custClr>
    <a:custClr name="Tangerine Dark1">
      <a:srgbClr val="BF3F07"/>
    </a:custClr>
    <a:custClr name="Lemon Dark1">
      <a:srgbClr val="BE910A"/>
    </a:custClr>
    <a:custClr name="Rose Dark1">
      <a:srgbClr val="AE0D43"/>
    </a:custClr>
    <a:custClr name="White">
      <a:srgbClr val="FFFFFF"/>
    </a:custClr>
    <a:custClr name="Steel Tint3">
      <a:srgbClr val="D3D3D3"/>
    </a:custClr>
    <a:custClr name="White">
      <a:srgbClr val="FFFFFF"/>
    </a:custClr>
    <a:custClr name="Background Gray">
      <a:srgbClr val="F4F4F4"/>
    </a:custClr>
    <a:custClr name="GBlue Dark1">
      <a:srgbClr val="355578"/>
    </a:custClr>
    <a:custClr name="Sky Dark2">
      <a:srgbClr val="004D6B"/>
    </a:custClr>
    <a:custClr name="Surf Dark2">
      <a:srgbClr val="036258"/>
    </a:custClr>
    <a:custClr name="Tangerine Dark2">
      <a:srgbClr val="7F2A05"/>
    </a:custClr>
    <a:custClr name="Lemon Dark2">
      <a:srgbClr val="7F6006"/>
    </a:custClr>
    <a:custClr name="Rose Dark2">
      <a:srgbClr val="74082C"/>
    </a:custClr>
    <a:custClr name="White">
      <a:srgbClr val="FFFFFF"/>
    </a:custClr>
    <a:custClr name="Steel Dark">
      <a:srgbClr val="535A5A"/>
    </a:custClr>
    <a:custClr name="White">
      <a:srgbClr val="FFFFFF"/>
    </a:custClr>
    <a:custClr name="Link Blue">
      <a:srgbClr val="0052D6"/>
    </a:custClr>
  </a:custClrLst>
  <a:extLst>
    <a:ext uri="{05A4C25C-085E-4340-85A3-A5531E510DB2}">
      <thm15:themeFamily xmlns:thm15="http://schemas.microsoft.com/office/thememl/2012/main" name="Gartner_Corporate_PPT_Template_16x9.potx" id="{32B46400-CF51-4A33-BE93-032EBD09209C}" vid="{AB8827A0-F702-4494-B1D3-4B40365FEC60}"/>
    </a:ext>
  </a:extLst>
</a:theme>
</file>

<file path=ppt/theme/theme2.xml><?xml version="1.0" encoding="utf-8"?>
<a:theme xmlns:a="http://schemas.openxmlformats.org/drawingml/2006/main" name="Blue bkgrnd master">
  <a:themeElements>
    <a:clrScheme name="2020 Gartner Theme-003">
      <a:dk1>
        <a:sysClr val="windowText" lastClr="000000"/>
      </a:dk1>
      <a:lt1>
        <a:sysClr val="window" lastClr="FFFFFF"/>
      </a:lt1>
      <a:dk2>
        <a:srgbClr val="002856"/>
      </a:dk2>
      <a:lt2>
        <a:srgbClr val="FFFFFF"/>
      </a:lt2>
      <a:accent1>
        <a:srgbClr val="002856"/>
      </a:accent1>
      <a:accent2>
        <a:srgbClr val="6F7878"/>
      </a:accent2>
      <a:accent3>
        <a:srgbClr val="979D9D"/>
      </a:accent3>
      <a:accent4>
        <a:srgbClr val="009AD7"/>
      </a:accent4>
      <a:accent5>
        <a:srgbClr val="FF540A"/>
      </a:accent5>
      <a:accent6>
        <a:srgbClr val="FEC10D"/>
      </a:accent6>
      <a:hlink>
        <a:srgbClr val="0052D6"/>
      </a:hlink>
      <a:folHlink>
        <a:srgbClr val="0045B5"/>
      </a:folHlink>
    </a:clrScheme>
    <a:fontScheme name="Custom 1">
      <a:majorFont>
        <a:latin typeface="Arial Black"/>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accent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rIns="0" rtlCol="0">
        <a:spAutoFit/>
      </a:bodyPr>
      <a:lstStyle>
        <a:defPPr algn="l">
          <a:defRPr dirty="0" smtClean="0"/>
        </a:defPPr>
      </a:lstStyle>
    </a:txDef>
  </a:objectDefaults>
  <a:extraClrSchemeLst/>
  <a:custClrLst>
    <a:custClr name="GBlue">
      <a:srgbClr val="002856"/>
    </a:custClr>
    <a:custClr name="Sky">
      <a:srgbClr val="009AD7"/>
    </a:custClr>
    <a:custClr name="Surf">
      <a:srgbClr val="06C4B0"/>
    </a:custClr>
    <a:custClr name="Tangerine">
      <a:srgbClr val="FF540A"/>
    </a:custClr>
    <a:custClr name="Lemon">
      <a:srgbClr val="FEC10D"/>
    </a:custClr>
    <a:custClr name="Rose">
      <a:srgbClr val="E81159"/>
    </a:custClr>
    <a:custClr name="White">
      <a:srgbClr val="FFFFFF"/>
    </a:custClr>
    <a:custClr name="Steel">
      <a:srgbClr val="6F7878"/>
    </a:custClr>
    <a:custClr name="Black">
      <a:srgbClr val="000000"/>
    </a:custClr>
    <a:custClr name="Error Red">
      <a:srgbClr val="DE0A01"/>
    </a:custClr>
    <a:custClr name="GBlue Tint1">
      <a:srgbClr val="6A80A3"/>
    </a:custClr>
    <a:custClr name="Sky Tint1">
      <a:srgbClr val="49C5F4"/>
    </a:custClr>
    <a:custClr name="Surf Tint1">
      <a:srgbClr val="4EDCCA"/>
    </a:custClr>
    <a:custClr name="Tangerine Tint1">
      <a:srgbClr val="FF986C"/>
    </a:custClr>
    <a:custClr name="Lemon Tint1">
      <a:srgbClr val="FEDA6E"/>
    </a:custClr>
    <a:custClr name="Rose Tint1">
      <a:srgbClr val="F4729D"/>
    </a:custClr>
    <a:custClr name="White">
      <a:srgbClr val="FFFFFF"/>
    </a:custClr>
    <a:custClr name="Steel Tint1">
      <a:srgbClr val="979D9D"/>
    </a:custClr>
    <a:custClr name="White">
      <a:srgbClr val="FFFFFF"/>
    </a:custClr>
    <a:custClr name="Warning Yellow">
      <a:srgbClr val="F5AB23"/>
    </a:custClr>
    <a:custClr name="GBlue Tint2">
      <a:srgbClr val="A1B3CA"/>
    </a:custClr>
    <a:custClr name="Sky Tint2">
      <a:srgbClr val="91DCF8"/>
    </a:custClr>
    <a:custClr name="Surf Tint2">
      <a:srgbClr val="95EADF"/>
    </a:custClr>
    <a:custClr name="Tangerine Tint2">
      <a:srgbClr val="FBC9A6"/>
    </a:custClr>
    <a:custClr name="Lemon Tint2">
      <a:srgbClr val="FFEDB3"/>
    </a:custClr>
    <a:custClr name="Rose Tint2">
      <a:srgbClr val="F9C1D2"/>
    </a:custClr>
    <a:custClr name="White">
      <a:srgbClr val="FFFFFF"/>
    </a:custClr>
    <a:custClr name="Steel Tint2">
      <a:srgbClr val="BDBDBD"/>
    </a:custClr>
    <a:custClr name="White">
      <a:srgbClr val="FFFFFF"/>
    </a:custClr>
    <a:custClr name="Success Green">
      <a:srgbClr val="00A76D"/>
    </a:custClr>
    <a:custClr name="GBlue Tint3">
      <a:srgbClr val="D0DEEA"/>
    </a:custClr>
    <a:custClr name="Sky Dark1">
      <a:srgbClr val="0073A1"/>
    </a:custClr>
    <a:custClr name="Surf Dark1">
      <a:srgbClr val="048D7F"/>
    </a:custClr>
    <a:custClr name="Tangerine Dark1">
      <a:srgbClr val="BF3F07"/>
    </a:custClr>
    <a:custClr name="Lemon Dark1">
      <a:srgbClr val="BE910A"/>
    </a:custClr>
    <a:custClr name="Rose Dark1">
      <a:srgbClr val="AE0D43"/>
    </a:custClr>
    <a:custClr name="White">
      <a:srgbClr val="FFFFFF"/>
    </a:custClr>
    <a:custClr name="Steel Tint3">
      <a:srgbClr val="D3D3D3"/>
    </a:custClr>
    <a:custClr name="White">
      <a:srgbClr val="FFFFFF"/>
    </a:custClr>
    <a:custClr name="Background Gray">
      <a:srgbClr val="F4F4F4"/>
    </a:custClr>
    <a:custClr name="GBlue Dark1">
      <a:srgbClr val="355578"/>
    </a:custClr>
    <a:custClr name="Sky Dark2">
      <a:srgbClr val="004D6B"/>
    </a:custClr>
    <a:custClr name="Surf Dark2">
      <a:srgbClr val="036258"/>
    </a:custClr>
    <a:custClr name="Tangerine Dark2">
      <a:srgbClr val="7F2A05"/>
    </a:custClr>
    <a:custClr name="Lemon Dark2">
      <a:srgbClr val="7F6006"/>
    </a:custClr>
    <a:custClr name="Rose Dark2">
      <a:srgbClr val="74082C"/>
    </a:custClr>
    <a:custClr name="White">
      <a:srgbClr val="FFFFFF"/>
    </a:custClr>
    <a:custClr name="Steel Dark">
      <a:srgbClr val="535A5A"/>
    </a:custClr>
    <a:custClr name="White">
      <a:srgbClr val="FFFFFF"/>
    </a:custClr>
    <a:custClr name="Link Blue">
      <a:srgbClr val="0052D6"/>
    </a:custClr>
  </a:custClrLst>
  <a:extLst>
    <a:ext uri="{05A4C25C-085E-4340-85A3-A5531E510DB2}">
      <thm15:themeFamily xmlns:thm15="http://schemas.microsoft.com/office/thememl/2012/main" name="Gartner_Corporate_PPT_Template_16x9.potx" id="{32B46400-CF51-4A33-BE93-032EBD09209C}" vid="{8116EE10-0ADA-4268-AAE5-30EC6F5E90BA}"/>
    </a:ext>
  </a:extLst>
</a:theme>
</file>

<file path=ppt/theme/theme3.xml><?xml version="1.0" encoding="utf-8"?>
<a:theme xmlns:a="http://schemas.openxmlformats.org/drawingml/2006/main" name="TSTT 2024 Template_White">
  <a:themeElements>
    <a:clrScheme name="2020 Gartner Theme-003">
      <a:dk1>
        <a:sysClr val="windowText" lastClr="000000"/>
      </a:dk1>
      <a:lt1>
        <a:sysClr val="window" lastClr="FFFFFF"/>
      </a:lt1>
      <a:dk2>
        <a:srgbClr val="002856"/>
      </a:dk2>
      <a:lt2>
        <a:srgbClr val="FFFFFF"/>
      </a:lt2>
      <a:accent1>
        <a:srgbClr val="002856"/>
      </a:accent1>
      <a:accent2>
        <a:srgbClr val="6F7878"/>
      </a:accent2>
      <a:accent3>
        <a:srgbClr val="979D9D"/>
      </a:accent3>
      <a:accent4>
        <a:srgbClr val="009AD7"/>
      </a:accent4>
      <a:accent5>
        <a:srgbClr val="FF540A"/>
      </a:accent5>
      <a:accent6>
        <a:srgbClr val="FEC10D"/>
      </a:accent6>
      <a:hlink>
        <a:srgbClr val="0052D6"/>
      </a:hlink>
      <a:folHlink>
        <a:srgbClr val="0045B5"/>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noFill/>
        <a:ln w="12700" cap="flat" cmpd="sng">
          <a:solidFill>
            <a:srgbClr val="6F7878"/>
          </a:solidFill>
          <a:prstDash val="solid"/>
          <a:round/>
          <a:headEnd type="none" w="lg" len="med"/>
          <a:tailEnd type="none" w="lg" len="med"/>
        </a:ln>
      </a:spPr>
      <a:bodyPr/>
      <a:lstStyle/>
    </a:lnDef>
    <a:txDef>
      <a:spPr>
        <a:noFill/>
      </a:spPr>
      <a:bodyPr wrap="none" lIns="0" rIns="0" rtlCol="0">
        <a:spAutoFit/>
      </a:bodyPr>
      <a:lstStyle>
        <a:defPPr algn="l">
          <a:spcBef>
            <a:spcPts val="600"/>
          </a:spcBef>
          <a:defRPr dirty="0" smtClean="0"/>
        </a:defPPr>
      </a:lstStyle>
    </a:txDef>
  </a:objectDefaults>
  <a:extraClrSchemeLst/>
  <a:custClrLst>
    <a:custClr name="GBlue">
      <a:srgbClr val="002856"/>
    </a:custClr>
    <a:custClr name="Sky">
      <a:srgbClr val="009AD7"/>
    </a:custClr>
    <a:custClr name="Surf">
      <a:srgbClr val="06C4B0"/>
    </a:custClr>
    <a:custClr name="Tangerine">
      <a:srgbClr val="FF540A"/>
    </a:custClr>
    <a:custClr name="Lemon">
      <a:srgbClr val="FEC10D"/>
    </a:custClr>
    <a:custClr name="Rose">
      <a:srgbClr val="E81159"/>
    </a:custClr>
    <a:custClr name="White">
      <a:srgbClr val="FFFFFF"/>
    </a:custClr>
    <a:custClr name="Steel">
      <a:srgbClr val="6F7878"/>
    </a:custClr>
    <a:custClr name="Black">
      <a:srgbClr val="000000"/>
    </a:custClr>
    <a:custClr name="Error Red">
      <a:srgbClr val="DE0A01"/>
    </a:custClr>
    <a:custClr name="GBlue Tint1">
      <a:srgbClr val="6A80A3"/>
    </a:custClr>
    <a:custClr name="Sky Tint1">
      <a:srgbClr val="49C5F4"/>
    </a:custClr>
    <a:custClr name="Surf Tint1">
      <a:srgbClr val="4EDCCA"/>
    </a:custClr>
    <a:custClr name="Tangerine Tint1">
      <a:srgbClr val="FF986C"/>
    </a:custClr>
    <a:custClr name="Lemon Tint1">
      <a:srgbClr val="FEDA6E"/>
    </a:custClr>
    <a:custClr name="Rose Tint1">
      <a:srgbClr val="F4729D"/>
    </a:custClr>
    <a:custClr name="White">
      <a:srgbClr val="FFFFFF"/>
    </a:custClr>
    <a:custClr name="Steel Tint1">
      <a:srgbClr val="979D9D"/>
    </a:custClr>
    <a:custClr name="White">
      <a:srgbClr val="FFFFFF"/>
    </a:custClr>
    <a:custClr name="Warning Yellow">
      <a:srgbClr val="F5AB23"/>
    </a:custClr>
    <a:custClr name="GBlue Tint2">
      <a:srgbClr val="A1B3CA"/>
    </a:custClr>
    <a:custClr name="Sky Tint2">
      <a:srgbClr val="91DCF8"/>
    </a:custClr>
    <a:custClr name="Surf Tint2">
      <a:srgbClr val="95EADF"/>
    </a:custClr>
    <a:custClr name="Tangerine Tint2">
      <a:srgbClr val="FBC9A6"/>
    </a:custClr>
    <a:custClr name="Lemon Tint2">
      <a:srgbClr val="FFEDB3"/>
    </a:custClr>
    <a:custClr name="Rose Tint2">
      <a:srgbClr val="F9C1D2"/>
    </a:custClr>
    <a:custClr name="White">
      <a:srgbClr val="FFFFFF"/>
    </a:custClr>
    <a:custClr name="Steel Tint2">
      <a:srgbClr val="BDBDBD"/>
    </a:custClr>
    <a:custClr name="White">
      <a:srgbClr val="FFFFFF"/>
    </a:custClr>
    <a:custClr name="Success Green">
      <a:srgbClr val="00A76D"/>
    </a:custClr>
    <a:custClr name="GBlue Tint3">
      <a:srgbClr val="D0DEEA"/>
    </a:custClr>
    <a:custClr name="Sky Dark1">
      <a:srgbClr val="0073A1"/>
    </a:custClr>
    <a:custClr name="Surf Dark1">
      <a:srgbClr val="048D7F"/>
    </a:custClr>
    <a:custClr name="Tangerine Dark1">
      <a:srgbClr val="BF3F07"/>
    </a:custClr>
    <a:custClr name="Lemon Dark1">
      <a:srgbClr val="BE910A"/>
    </a:custClr>
    <a:custClr name="Rose Dark1">
      <a:srgbClr val="AE0D43"/>
    </a:custClr>
    <a:custClr name="White">
      <a:srgbClr val="FFFFFF"/>
    </a:custClr>
    <a:custClr name="Steel Tint3">
      <a:srgbClr val="D3D3D3"/>
    </a:custClr>
    <a:custClr name="White">
      <a:srgbClr val="FFFFFF"/>
    </a:custClr>
    <a:custClr name="Background Gray">
      <a:srgbClr val="F4F4F4"/>
    </a:custClr>
    <a:custClr name="GBlue Dark1">
      <a:srgbClr val="355578"/>
    </a:custClr>
    <a:custClr name="Sky Dark2">
      <a:srgbClr val="004D6B"/>
    </a:custClr>
    <a:custClr name="Surf Dark2">
      <a:srgbClr val="036258"/>
    </a:custClr>
    <a:custClr name="Tangerine Dark2">
      <a:srgbClr val="7F2A05"/>
    </a:custClr>
    <a:custClr name="Lemon Dark2">
      <a:srgbClr val="7F6006"/>
    </a:custClr>
    <a:custClr name="Rose Dark2">
      <a:srgbClr val="74082C"/>
    </a:custClr>
    <a:custClr name="White">
      <a:srgbClr val="FFFFFF"/>
    </a:custClr>
    <a:custClr name="Steel Dark">
      <a:srgbClr val="535A5A"/>
    </a:custClr>
    <a:custClr name="White">
      <a:srgbClr val="FFFFFF"/>
    </a:custClr>
    <a:custClr name="Link Blue">
      <a:srgbClr val="0052D6"/>
    </a:custClr>
  </a:custClrLst>
  <a:extLst>
    <a:ext uri="{05A4C25C-085E-4340-85A3-A5531E510DB2}">
      <thm15:themeFamily xmlns:thm15="http://schemas.microsoft.com/office/thememl/2012/main" name="Gartner_Corporate_PPT_Template_16x9.potx" id="{32B46400-CF51-4A33-BE93-032EBD09209C}" vid="{AB8827A0-F702-4494-B1D3-4B40365FEC60}"/>
    </a:ext>
  </a:extLst>
</a:theme>
</file>

<file path=ppt/theme/theme4.xml><?xml version="1.0" encoding="utf-8"?>
<a:theme xmlns:a="http://schemas.openxmlformats.org/drawingml/2006/main" name="Office Theme">
  <a:themeElements>
    <a:clrScheme name="2020 Gartner Theme-001">
      <a:dk1>
        <a:sysClr val="windowText" lastClr="000000"/>
      </a:dk1>
      <a:lt1>
        <a:sysClr val="window" lastClr="FFFFFF"/>
      </a:lt1>
      <a:dk2>
        <a:srgbClr val="002856"/>
      </a:dk2>
      <a:lt2>
        <a:srgbClr val="FFFFFF"/>
      </a:lt2>
      <a:accent1>
        <a:srgbClr val="002856"/>
      </a:accent1>
      <a:accent2>
        <a:srgbClr val="6F7878"/>
      </a:accent2>
      <a:accent3>
        <a:srgbClr val="979D9D"/>
      </a:accent3>
      <a:accent4>
        <a:srgbClr val="009AD7"/>
      </a:accent4>
      <a:accent5>
        <a:srgbClr val="FF540A"/>
      </a:accent5>
      <a:accent6>
        <a:srgbClr val="FEC10D"/>
      </a:accent6>
      <a:hlink>
        <a:srgbClr val="0052D7"/>
      </a:hlink>
      <a:folHlink>
        <a:srgbClr val="0045B5"/>
      </a:folHlink>
    </a:clrScheme>
    <a:fontScheme name="Custom 1">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2020 Gartner Theme-001">
      <a:dk1>
        <a:sysClr val="windowText" lastClr="000000"/>
      </a:dk1>
      <a:lt1>
        <a:sysClr val="window" lastClr="FFFFFF"/>
      </a:lt1>
      <a:dk2>
        <a:srgbClr val="002856"/>
      </a:dk2>
      <a:lt2>
        <a:srgbClr val="FFFFFF"/>
      </a:lt2>
      <a:accent1>
        <a:srgbClr val="002856"/>
      </a:accent1>
      <a:accent2>
        <a:srgbClr val="6F7878"/>
      </a:accent2>
      <a:accent3>
        <a:srgbClr val="979D9D"/>
      </a:accent3>
      <a:accent4>
        <a:srgbClr val="009AD7"/>
      </a:accent4>
      <a:accent5>
        <a:srgbClr val="FF540A"/>
      </a:accent5>
      <a:accent6>
        <a:srgbClr val="FEC10D"/>
      </a:accent6>
      <a:hlink>
        <a:srgbClr val="0052D7"/>
      </a:hlink>
      <a:folHlink>
        <a:srgbClr val="0045B5"/>
      </a:folHlink>
    </a:clrScheme>
    <a:fontScheme name="Custom 1">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TaxCatchAll xmlns="ff322c05-a114-43cf-a07c-75857023d852" xsi:nil="true"/>
    <lcf76f155ced4ddcb4097134ff3c332f xmlns="173c18d0-64f6-43fd-a402-c6da20f8b057">
      <Terms xmlns="http://schemas.microsoft.com/office/infopath/2007/PartnerControls"/>
    </lcf76f155ced4ddcb4097134ff3c332f>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5395040E106F6045BF1D17FDD1C46C2E" ma:contentTypeVersion="12" ma:contentTypeDescription="Create a new document." ma:contentTypeScope="" ma:versionID="e92818dc338ce306d2d17b59c57d06eb">
  <xsd:schema xmlns:xsd="http://www.w3.org/2001/XMLSchema" xmlns:xs="http://www.w3.org/2001/XMLSchema" xmlns:p="http://schemas.microsoft.com/office/2006/metadata/properties" xmlns:ns2="173c18d0-64f6-43fd-a402-c6da20f8b057" xmlns:ns3="ff322c05-a114-43cf-a07c-75857023d852" targetNamespace="http://schemas.microsoft.com/office/2006/metadata/properties" ma:root="true" ma:fieldsID="253b3a1b38665427210845c16ba686de" ns2:_="" ns3:_="">
    <xsd:import namespace="173c18d0-64f6-43fd-a402-c6da20f8b057"/>
    <xsd:import namespace="ff322c05-a114-43cf-a07c-75857023d852"/>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lcf76f155ced4ddcb4097134ff3c332f" minOccurs="0"/>
                <xsd:element ref="ns3:TaxCatchAll" minOccurs="0"/>
                <xsd:element ref="ns2:MediaServiceObjectDetectorVersions" minOccurs="0"/>
                <xsd:element ref="ns2:MediaServiceGenerationTime" minOccurs="0"/>
                <xsd:element ref="ns2:MediaServiceEventHashCode" minOccurs="0"/>
                <xsd:element ref="ns2:MediaServiceOCR"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73c18d0-64f6-43fd-a402-c6da20f8b05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8af5e99b-f45a-473e-9035-af188538fb08"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15" nillable="true" ma:displayName="MediaServiceObjectDetectorVersions" ma:hidden="true" ma:indexed="true" ma:internalName="MediaServiceObjectDetectorVersions"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DateTaken" ma:index="19" nillable="true" ma:displayName="MediaServiceDateTaken" ma:hidden="true" ma:indexed="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f322c05-a114-43cf-a07c-75857023d852"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TaxCatchAll" ma:index="14" nillable="true" ma:displayName="Taxonomy Catch All Column" ma:hidden="true" ma:list="{6e9b9cee-f526-46b6-befc-32ca15a803c6}" ma:internalName="TaxCatchAll" ma:showField="CatchAllData" ma:web="ff322c05-a114-43cf-a07c-75857023d852">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79CF7F9-B558-4CBB-986D-FDDEE2CF04A4}">
  <ds:schemaRefs>
    <ds:schemaRef ds:uri="http://schemas.microsoft.com/sharepoint/v3/contenttype/forms"/>
  </ds:schemaRefs>
</ds:datastoreItem>
</file>

<file path=customXml/itemProps2.xml><?xml version="1.0" encoding="utf-8"?>
<ds:datastoreItem xmlns:ds="http://schemas.openxmlformats.org/officeDocument/2006/customXml" ds:itemID="{DAB06DB6-58C1-4625-B330-304A97892144}">
  <ds:schemaRefs>
    <ds:schemaRef ds:uri="173c18d0-64f6-43fd-a402-c6da20f8b057"/>
    <ds:schemaRef ds:uri="ff322c05-a114-43cf-a07c-75857023d852"/>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1CAD67A9-CD4A-477F-AAB2-78893665A01F}">
  <ds:schemaRefs>
    <ds:schemaRef ds:uri="173c18d0-64f6-43fd-a402-c6da20f8b057"/>
    <ds:schemaRef ds:uri="ff322c05-a114-43cf-a07c-75857023d852"/>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White bkgrnd master</Template>
  <TotalTime>19</TotalTime>
  <Words>5087</Words>
  <Application>Microsoft Macintosh PowerPoint</Application>
  <PresentationFormat>Widescreen</PresentationFormat>
  <Paragraphs>569</Paragraphs>
  <Slides>69</Slides>
  <Notes>51</Notes>
  <HiddenSlides>0</HiddenSlides>
  <MMClips>0</MMClips>
  <ScaleCrop>false</ScaleCrop>
  <HeadingPairs>
    <vt:vector size="6" baseType="variant">
      <vt:variant>
        <vt:lpstr>Fonts Used</vt:lpstr>
      </vt:variant>
      <vt:variant>
        <vt:i4>4</vt:i4>
      </vt:variant>
      <vt:variant>
        <vt:lpstr>Theme</vt:lpstr>
      </vt:variant>
      <vt:variant>
        <vt:i4>3</vt:i4>
      </vt:variant>
      <vt:variant>
        <vt:lpstr>Slide Titles</vt:lpstr>
      </vt:variant>
      <vt:variant>
        <vt:i4>69</vt:i4>
      </vt:variant>
    </vt:vector>
  </HeadingPairs>
  <TitlesOfParts>
    <vt:vector size="76" baseType="lpstr">
      <vt:lpstr>Arial</vt:lpstr>
      <vt:lpstr>Arial Black</vt:lpstr>
      <vt:lpstr>Arial,Sans-Serif</vt:lpstr>
      <vt:lpstr>Helvetica</vt:lpstr>
      <vt:lpstr>White bkgrnd master</vt:lpstr>
      <vt:lpstr>Blue bkgrnd master</vt:lpstr>
      <vt:lpstr>TSTT 2024 Template_White</vt:lpstr>
      <vt:lpstr>PowerPoint Presentation</vt:lpstr>
      <vt:lpstr>PowerPoint Presentation</vt:lpstr>
      <vt:lpstr>Top Strategic Technology Trends for 2024 </vt:lpstr>
      <vt:lpstr>PowerPoint Presentation</vt:lpstr>
      <vt:lpstr>PowerPoint Presentation</vt:lpstr>
      <vt:lpstr>AI Trust, Risk and Security Management</vt:lpstr>
      <vt:lpstr>Fidelity | AI Model Operations at Scale</vt:lpstr>
      <vt:lpstr>Harver | Bias Reduction in Hiring Algorithms</vt:lpstr>
      <vt:lpstr>PowerPoint Presentation</vt:lpstr>
      <vt:lpstr>PowerPoint Presentation</vt:lpstr>
      <vt:lpstr>Continuous Threat Exposure Management</vt:lpstr>
      <vt:lpstr>University of Westminster</vt:lpstr>
      <vt:lpstr>European Midsize Organizations* </vt:lpstr>
      <vt:lpstr>PowerPoint Presentation</vt:lpstr>
      <vt:lpstr>PowerPoint Presentation</vt:lpstr>
      <vt:lpstr>Sustainable Technology Framework </vt:lpstr>
      <vt:lpstr>Vodafone | Sustainable IT Operations</vt:lpstr>
      <vt:lpstr>Cisco | Sustainable Enterprise Operations</vt:lpstr>
      <vt:lpstr>AgroScout | Sustainable Customer Operations</vt:lpstr>
      <vt:lpstr>PowerPoint Presentation</vt:lpstr>
      <vt:lpstr>PowerPoint Presentation</vt:lpstr>
      <vt:lpstr>PowerPoint Presentation</vt:lpstr>
      <vt:lpstr>Diagram of Platform Engineering</vt:lpstr>
      <vt:lpstr>BP | Platform-Enabled Citizen Development</vt:lpstr>
      <vt:lpstr>ABN AMRO | Self-Service Infrastructure Platforms</vt:lpstr>
      <vt:lpstr>Politiet | Infrastructure Platform Teams </vt:lpstr>
      <vt:lpstr>PowerPoint Presentation</vt:lpstr>
      <vt:lpstr>PowerPoint Presentation</vt:lpstr>
      <vt:lpstr>Three Components of AI-Augmented Development</vt:lpstr>
      <vt:lpstr>Accelerators/Inhibitors of AI-Augmented Development</vt:lpstr>
      <vt:lpstr>McKinsey | AI-Augmented Development</vt:lpstr>
      <vt:lpstr>Large Enterprise Development Team*</vt:lpstr>
      <vt:lpstr>PowerPoint Presentation</vt:lpstr>
      <vt:lpstr>PowerPoint Presentation</vt:lpstr>
      <vt:lpstr>Industry Cloud Platform Evolution </vt:lpstr>
      <vt:lpstr>PowerPoint Presentation</vt:lpstr>
      <vt:lpstr>PowerPoint Presentation</vt:lpstr>
      <vt:lpstr>PowerPoint Presentation</vt:lpstr>
      <vt:lpstr>PowerPoint Presentation</vt:lpstr>
      <vt:lpstr>PowerPoint Presentation</vt:lpstr>
      <vt:lpstr>PowerPoint Presentation</vt:lpstr>
      <vt:lpstr>Intelligent Applications</vt:lpstr>
      <vt:lpstr>Dexcom | Recruiting (HR) With Intelligent Applications</vt:lpstr>
      <vt:lpstr>L’Oréal | E-Commerce With Intelligent Applications</vt:lpstr>
      <vt:lpstr>CallRail | B2B Machine Customer Platform</vt:lpstr>
      <vt:lpstr>PowerPoint Presentation</vt:lpstr>
      <vt:lpstr>PowerPoint Presentation</vt:lpstr>
      <vt:lpstr>Democratized Generative AI</vt:lpstr>
      <vt:lpstr>Democratized Generative AI — Risks and Benefits</vt:lpstr>
      <vt:lpstr>PwC | AI Generated Legal Assistance</vt:lpstr>
      <vt:lpstr>CarMax | Customer Experience</vt:lpstr>
      <vt:lpstr>PowerPoint Presentation</vt:lpstr>
      <vt:lpstr>PowerPoint Presentation</vt:lpstr>
      <vt:lpstr>Connected Workers Anchor Employee Engagement</vt:lpstr>
      <vt:lpstr>Home Depot | Augmented Connected Associate</vt:lpstr>
      <vt:lpstr>Merck | Maximizing Shopfloor Human Performance</vt:lpstr>
      <vt:lpstr>EY | Augmented Tax</vt:lpstr>
      <vt:lpstr>PowerPoint Presentation</vt:lpstr>
      <vt:lpstr>PowerPoint Presentation</vt:lpstr>
      <vt:lpstr>Machine Customer Evolution </vt:lpstr>
      <vt:lpstr>HP Inc. | B2C Machine Customer Purchasing</vt:lpstr>
      <vt:lpstr>Walmart | AI-Powered Negotiations </vt:lpstr>
      <vt:lpstr>iProd | B2B Machine Customer Platform</vt:lpstr>
      <vt:lpstr>PowerPoint Presentation</vt:lpstr>
      <vt:lpstr>Create Your Story Roadmap Toward Purpose</vt:lpstr>
      <vt:lpstr>PowerPoint Presentation</vt:lpstr>
      <vt:lpstr>Create Your Story – Roadmap Toward Purpose</vt:lpstr>
      <vt:lpstr>Create Your Story – Roadmap Toward Purpose</vt:lpstr>
      <vt:lpstr>Create Your Story – Roadmap Toward Purpose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Silver,Nora</dc:creator>
  <cp:lastModifiedBy>Alex Trivilino</cp:lastModifiedBy>
  <cp:revision>9</cp:revision>
  <dcterms:created xsi:type="dcterms:W3CDTF">2023-08-02T21:41:38Z</dcterms:created>
  <dcterms:modified xsi:type="dcterms:W3CDTF">2023-11-06T17:38:07Z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0x0101005395040E106F6045BF1D17FDD1C46C2E</vt:lpwstr>
  </property>
  <property fmtid="{D5CDD505-2E9C-101B-9397-08002B2CF9AE}" pid="3" name="MediaServiceImageTags">
    <vt:lpwstr/>
  </property>
</Properties>
</file>